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56" r:id="rId2"/>
    <p:sldId id="258" r:id="rId3"/>
    <p:sldId id="262" r:id="rId4"/>
    <p:sldId id="264" r:id="rId5"/>
    <p:sldId id="265" r:id="rId6"/>
    <p:sldId id="266" r:id="rId7"/>
    <p:sldId id="268" r:id="rId8"/>
    <p:sldId id="269" r:id="rId9"/>
    <p:sldId id="270" r:id="rId10"/>
    <p:sldId id="279" r:id="rId11"/>
    <p:sldId id="278" r:id="rId12"/>
    <p:sldId id="277" r:id="rId13"/>
    <p:sldId id="276" r:id="rId14"/>
    <p:sldId id="275" r:id="rId15"/>
    <p:sldId id="274" r:id="rId16"/>
    <p:sldId id="259" r:id="rId17"/>
    <p:sldId id="263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50B42F-3488-4DBD-804F-E0B85A5F93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7ED69ED-825C-4A43-B75B-A218B14F0186}">
      <dgm:prSet custT="1"/>
      <dgm:spPr/>
      <dgm:t>
        <a:bodyPr/>
        <a:lstStyle/>
        <a:p>
          <a:pPr algn="ctr"/>
          <a:r>
            <a:rPr lang="el-GR" sz="1600" dirty="0"/>
            <a:t>ΠΡΟΔΙΑΓΡΑΦΕΣ ΜΕΤΕΩΡΟΛΟΓΙΚΟΥ ΣΤΑΘΜΟΥ</a:t>
          </a:r>
        </a:p>
        <a:p>
          <a:pPr algn="ctr"/>
          <a:r>
            <a:rPr lang="el-GR" sz="1600" b="1" dirty="0" err="1"/>
            <a:t>Compact</a:t>
          </a:r>
          <a:r>
            <a:rPr lang="el-GR" sz="1600" b="1" dirty="0"/>
            <a:t> μετεωρολογικός σταθμός μοντέλο HD52.3DP147 του οίκου DELTAOHM Ιταλίας</a:t>
          </a:r>
          <a:endParaRPr lang="el-GR" sz="1600" dirty="0"/>
        </a:p>
      </dgm:t>
    </dgm:pt>
    <dgm:pt modelId="{9B4A8F22-90CD-4E29-B343-5201C8450E1B}" type="parTrans" cxnId="{AEC1C6DC-D34D-40C3-BD51-93349FDD3BE1}">
      <dgm:prSet/>
      <dgm:spPr/>
      <dgm:t>
        <a:bodyPr/>
        <a:lstStyle/>
        <a:p>
          <a:endParaRPr lang="el-GR" sz="1600"/>
        </a:p>
      </dgm:t>
    </dgm:pt>
    <dgm:pt modelId="{9773635B-917F-41F1-87FC-2EF629B299B5}" type="sibTrans" cxnId="{AEC1C6DC-D34D-40C3-BD51-93349FDD3BE1}">
      <dgm:prSet/>
      <dgm:spPr/>
      <dgm:t>
        <a:bodyPr/>
        <a:lstStyle/>
        <a:p>
          <a:endParaRPr lang="el-GR" sz="1600"/>
        </a:p>
      </dgm:t>
    </dgm:pt>
    <dgm:pt modelId="{DCDEEDA4-E547-489B-B6BA-D7361C19B36D}">
      <dgm:prSet custT="1"/>
      <dgm:spPr/>
      <dgm:t>
        <a:bodyPr/>
        <a:lstStyle/>
        <a:p>
          <a:endParaRPr lang="el-GR" sz="1600" dirty="0"/>
        </a:p>
      </dgm:t>
    </dgm:pt>
    <dgm:pt modelId="{B45B6B18-1F61-4DAC-88A3-C8E5A6E429B0}" type="parTrans" cxnId="{9FA644D8-B4CF-4935-8464-C5EC02320019}">
      <dgm:prSet/>
      <dgm:spPr/>
      <dgm:t>
        <a:bodyPr/>
        <a:lstStyle/>
        <a:p>
          <a:endParaRPr lang="el-GR" sz="1600"/>
        </a:p>
      </dgm:t>
    </dgm:pt>
    <dgm:pt modelId="{FD26AC62-6907-4E88-AA29-9F35B93218BA}" type="sibTrans" cxnId="{9FA644D8-B4CF-4935-8464-C5EC02320019}">
      <dgm:prSet/>
      <dgm:spPr/>
      <dgm:t>
        <a:bodyPr/>
        <a:lstStyle/>
        <a:p>
          <a:endParaRPr lang="el-GR" sz="1600"/>
        </a:p>
      </dgm:t>
    </dgm:pt>
    <dgm:pt modelId="{1E874EC1-A1CF-480C-AA16-F2682D5F49C4}">
      <dgm:prSet custT="1"/>
      <dgm:spPr/>
      <dgm:t>
        <a:bodyPr/>
        <a:lstStyle/>
        <a:p>
          <a:endParaRPr lang="el-GR" sz="1600" dirty="0"/>
        </a:p>
      </dgm:t>
    </dgm:pt>
    <dgm:pt modelId="{99EB2B81-7553-48F1-A6C7-FDD35301490F}" type="parTrans" cxnId="{5B268629-E7E2-4D70-8EBC-4E30AF454130}">
      <dgm:prSet/>
      <dgm:spPr/>
      <dgm:t>
        <a:bodyPr/>
        <a:lstStyle/>
        <a:p>
          <a:endParaRPr lang="el-GR" sz="1600"/>
        </a:p>
      </dgm:t>
    </dgm:pt>
    <dgm:pt modelId="{8F439AB6-AEAC-48D0-8DD9-9EA5E1812BD8}" type="sibTrans" cxnId="{5B268629-E7E2-4D70-8EBC-4E30AF454130}">
      <dgm:prSet/>
      <dgm:spPr/>
      <dgm:t>
        <a:bodyPr/>
        <a:lstStyle/>
        <a:p>
          <a:endParaRPr lang="el-GR" sz="1600"/>
        </a:p>
      </dgm:t>
    </dgm:pt>
    <dgm:pt modelId="{E43D5883-F509-43FA-A962-093B38D98917}" type="pres">
      <dgm:prSet presAssocID="{2D50B42F-3488-4DBD-804F-E0B85A5F93FC}" presName="linear" presStyleCnt="0">
        <dgm:presLayoutVars>
          <dgm:animLvl val="lvl"/>
          <dgm:resizeHandles val="exact"/>
        </dgm:presLayoutVars>
      </dgm:prSet>
      <dgm:spPr/>
    </dgm:pt>
    <dgm:pt modelId="{D5A25E76-E61E-42BB-B100-2BE985142198}" type="pres">
      <dgm:prSet presAssocID="{07ED69ED-825C-4A43-B75B-A218B14F018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E680A13-2F7F-4C70-9AA3-6A2DD86CD45B}" type="pres">
      <dgm:prSet presAssocID="{07ED69ED-825C-4A43-B75B-A218B14F018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507DD0E-16C6-4079-B828-12A8F325EAFC}" type="presOf" srcId="{1E874EC1-A1CF-480C-AA16-F2682D5F49C4}" destId="{7E680A13-2F7F-4C70-9AA3-6A2DD86CD45B}" srcOrd="0" destOrd="1" presId="urn:microsoft.com/office/officeart/2005/8/layout/vList2"/>
    <dgm:cxn modelId="{20900514-F645-497C-8CFE-38BC6766460C}" type="presOf" srcId="{07ED69ED-825C-4A43-B75B-A218B14F0186}" destId="{D5A25E76-E61E-42BB-B100-2BE985142198}" srcOrd="0" destOrd="0" presId="urn:microsoft.com/office/officeart/2005/8/layout/vList2"/>
    <dgm:cxn modelId="{5B268629-E7E2-4D70-8EBC-4E30AF454130}" srcId="{07ED69ED-825C-4A43-B75B-A218B14F0186}" destId="{1E874EC1-A1CF-480C-AA16-F2682D5F49C4}" srcOrd="1" destOrd="0" parTransId="{99EB2B81-7553-48F1-A6C7-FDD35301490F}" sibTransId="{8F439AB6-AEAC-48D0-8DD9-9EA5E1812BD8}"/>
    <dgm:cxn modelId="{ABB6E731-89D4-49DD-AEE0-3FD0A188E895}" type="presOf" srcId="{DCDEEDA4-E547-489B-B6BA-D7361C19B36D}" destId="{7E680A13-2F7F-4C70-9AA3-6A2DD86CD45B}" srcOrd="0" destOrd="0" presId="urn:microsoft.com/office/officeart/2005/8/layout/vList2"/>
    <dgm:cxn modelId="{9FA644D8-B4CF-4935-8464-C5EC02320019}" srcId="{07ED69ED-825C-4A43-B75B-A218B14F0186}" destId="{DCDEEDA4-E547-489B-B6BA-D7361C19B36D}" srcOrd="0" destOrd="0" parTransId="{B45B6B18-1F61-4DAC-88A3-C8E5A6E429B0}" sibTransId="{FD26AC62-6907-4E88-AA29-9F35B93218BA}"/>
    <dgm:cxn modelId="{AEC1C6DC-D34D-40C3-BD51-93349FDD3BE1}" srcId="{2D50B42F-3488-4DBD-804F-E0B85A5F93FC}" destId="{07ED69ED-825C-4A43-B75B-A218B14F0186}" srcOrd="0" destOrd="0" parTransId="{9B4A8F22-90CD-4E29-B343-5201C8450E1B}" sibTransId="{9773635B-917F-41F1-87FC-2EF629B299B5}"/>
    <dgm:cxn modelId="{0A1F42EB-4DAB-4309-A539-2828D0E05D07}" type="presOf" srcId="{2D50B42F-3488-4DBD-804F-E0B85A5F93FC}" destId="{E43D5883-F509-43FA-A962-093B38D98917}" srcOrd="0" destOrd="0" presId="urn:microsoft.com/office/officeart/2005/8/layout/vList2"/>
    <dgm:cxn modelId="{C235D951-63CE-4F01-8413-FC06322B653F}" type="presParOf" srcId="{E43D5883-F509-43FA-A962-093B38D98917}" destId="{D5A25E76-E61E-42BB-B100-2BE985142198}" srcOrd="0" destOrd="0" presId="urn:microsoft.com/office/officeart/2005/8/layout/vList2"/>
    <dgm:cxn modelId="{DF133EE9-5765-44C7-8203-3A25F12B91F4}" type="presParOf" srcId="{E43D5883-F509-43FA-A962-093B38D98917}" destId="{7E680A13-2F7F-4C70-9AA3-6A2DD86CD45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0DA945-6ABD-4FFB-BC87-2D8BAEDD9299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0E7C9F-B05D-4462-89EB-73E256BDF648}">
      <dgm:prSet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l-GR" sz="2400" u="sng" dirty="0"/>
            <a:t>Θερμοκρασία</a:t>
          </a:r>
          <a:endParaRPr lang="el-GR" sz="2400" dirty="0"/>
        </a:p>
      </dgm:t>
    </dgm:pt>
    <dgm:pt modelId="{4A07C99A-3094-4F20-A09B-AA465EDD9508}" type="parTrans" cxnId="{C8DF85FE-4A13-4A22-B46D-7B32CB94DCC4}">
      <dgm:prSet/>
      <dgm:spPr/>
      <dgm:t>
        <a:bodyPr/>
        <a:lstStyle/>
        <a:p>
          <a:endParaRPr lang="el-GR" sz="1600"/>
        </a:p>
      </dgm:t>
    </dgm:pt>
    <dgm:pt modelId="{51878345-3759-4D2E-B3E1-03E329C14269}" type="sibTrans" cxnId="{C8DF85FE-4A13-4A22-B46D-7B32CB94DCC4}">
      <dgm:prSet/>
      <dgm:spPr/>
      <dgm:t>
        <a:bodyPr/>
        <a:lstStyle/>
        <a:p>
          <a:endParaRPr lang="el-GR" sz="1600"/>
        </a:p>
      </dgm:t>
    </dgm:pt>
    <dgm:pt modelId="{1631D7A4-D3A2-4930-899C-99229EA1867B}">
      <dgm:prSet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l-GR" sz="1600" dirty="0"/>
            <a:t>Μέθοδος</a:t>
          </a:r>
          <a:r>
            <a:rPr lang="el-GR" sz="1800" dirty="0"/>
            <a:t> μέτρησης EPA </a:t>
          </a:r>
          <a:r>
            <a:rPr lang="el-GR" sz="1800" dirty="0" err="1"/>
            <a:t>Method</a:t>
          </a:r>
          <a:r>
            <a:rPr lang="el-GR" sz="1800" dirty="0"/>
            <a:t> 170.1.</a:t>
          </a:r>
        </a:p>
      </dgm:t>
    </dgm:pt>
    <dgm:pt modelId="{620B2867-88B5-4DAC-8F1F-62FF067B7FA1}" type="parTrans" cxnId="{6FB9C6F8-D120-4700-8695-6E2C44EB92CE}">
      <dgm:prSet/>
      <dgm:spPr/>
      <dgm:t>
        <a:bodyPr/>
        <a:lstStyle/>
        <a:p>
          <a:endParaRPr lang="el-GR" sz="1600"/>
        </a:p>
      </dgm:t>
    </dgm:pt>
    <dgm:pt modelId="{E94DA653-02DB-42D0-9111-8E75E60BFBED}" type="sibTrans" cxnId="{6FB9C6F8-D120-4700-8695-6E2C44EB92CE}">
      <dgm:prSet/>
      <dgm:spPr/>
      <dgm:t>
        <a:bodyPr/>
        <a:lstStyle/>
        <a:p>
          <a:endParaRPr lang="el-GR" sz="1600"/>
        </a:p>
      </dgm:t>
    </dgm:pt>
    <dgm:pt modelId="{71005E90-CAB6-45E2-AB01-95EA75A483E9}">
      <dgm:prSet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l-GR" sz="1800"/>
            <a:t>Ακρίβεια μέτρησης ±0.1° C.</a:t>
          </a:r>
        </a:p>
      </dgm:t>
    </dgm:pt>
    <dgm:pt modelId="{DA09EC96-C892-4EA6-809D-8652FF6F1114}" type="parTrans" cxnId="{5CF9B275-A7D1-406B-AAD4-0FB9427E9719}">
      <dgm:prSet/>
      <dgm:spPr/>
      <dgm:t>
        <a:bodyPr/>
        <a:lstStyle/>
        <a:p>
          <a:endParaRPr lang="el-GR" sz="1600"/>
        </a:p>
      </dgm:t>
    </dgm:pt>
    <dgm:pt modelId="{791A958C-C3CF-4939-BB04-E1F6A3D89B22}" type="sibTrans" cxnId="{5CF9B275-A7D1-406B-AAD4-0FB9427E9719}">
      <dgm:prSet/>
      <dgm:spPr/>
      <dgm:t>
        <a:bodyPr/>
        <a:lstStyle/>
        <a:p>
          <a:endParaRPr lang="el-GR" sz="1600"/>
        </a:p>
      </dgm:t>
    </dgm:pt>
    <dgm:pt modelId="{E087E80B-305D-4AFB-BAAB-F329F75E5CDB}">
      <dgm:prSet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l-GR" sz="1800"/>
            <a:t>Ανάλυση μέτρησης 0.01° C.</a:t>
          </a:r>
        </a:p>
      </dgm:t>
    </dgm:pt>
    <dgm:pt modelId="{25D624A0-14CD-4964-845B-F5541DD3403B}" type="parTrans" cxnId="{A4B8700D-98E7-4326-909C-AE501EB950EA}">
      <dgm:prSet/>
      <dgm:spPr/>
      <dgm:t>
        <a:bodyPr/>
        <a:lstStyle/>
        <a:p>
          <a:endParaRPr lang="el-GR" sz="1600"/>
        </a:p>
      </dgm:t>
    </dgm:pt>
    <dgm:pt modelId="{ED1341C8-3306-4719-B2E8-CB31B37DCD94}" type="sibTrans" cxnId="{A4B8700D-98E7-4326-909C-AE501EB950EA}">
      <dgm:prSet/>
      <dgm:spPr/>
      <dgm:t>
        <a:bodyPr/>
        <a:lstStyle/>
        <a:p>
          <a:endParaRPr lang="el-GR" sz="1600"/>
        </a:p>
      </dgm:t>
    </dgm:pt>
    <dgm:pt modelId="{D38233F4-3CEB-44FF-923F-B67A1DBD60D2}" type="pres">
      <dgm:prSet presAssocID="{110DA945-6ABD-4FFB-BC87-2D8BAEDD9299}" presName="compositeShape" presStyleCnt="0">
        <dgm:presLayoutVars>
          <dgm:chMax val="7"/>
          <dgm:dir/>
          <dgm:resizeHandles val="exact"/>
        </dgm:presLayoutVars>
      </dgm:prSet>
      <dgm:spPr/>
    </dgm:pt>
    <dgm:pt modelId="{4703E050-7973-4B0E-8007-48F46916164B}" type="pres">
      <dgm:prSet presAssocID="{110E7C9F-B05D-4462-89EB-73E256BDF648}" presName="circ1TxSh" presStyleLbl="vennNode1" presStyleIdx="0" presStyleCnt="1"/>
      <dgm:spPr/>
    </dgm:pt>
  </dgm:ptLst>
  <dgm:cxnLst>
    <dgm:cxn modelId="{A4B8700D-98E7-4326-909C-AE501EB950EA}" srcId="{110E7C9F-B05D-4462-89EB-73E256BDF648}" destId="{E087E80B-305D-4AFB-BAAB-F329F75E5CDB}" srcOrd="2" destOrd="0" parTransId="{25D624A0-14CD-4964-845B-F5541DD3403B}" sibTransId="{ED1341C8-3306-4719-B2E8-CB31B37DCD94}"/>
    <dgm:cxn modelId="{CFFEA425-AE2E-4368-8265-5017DCBE88ED}" type="presOf" srcId="{E087E80B-305D-4AFB-BAAB-F329F75E5CDB}" destId="{4703E050-7973-4B0E-8007-48F46916164B}" srcOrd="0" destOrd="3" presId="urn:microsoft.com/office/officeart/2005/8/layout/venn1"/>
    <dgm:cxn modelId="{5E7B3F60-1D4D-4FAA-859B-1763018C593C}" type="presOf" srcId="{71005E90-CAB6-45E2-AB01-95EA75A483E9}" destId="{4703E050-7973-4B0E-8007-48F46916164B}" srcOrd="0" destOrd="2" presId="urn:microsoft.com/office/officeart/2005/8/layout/venn1"/>
    <dgm:cxn modelId="{1EB1BD6B-81C0-44BC-BDC6-A7CE79BE2AEF}" type="presOf" srcId="{110DA945-6ABD-4FFB-BC87-2D8BAEDD9299}" destId="{D38233F4-3CEB-44FF-923F-B67A1DBD60D2}" srcOrd="0" destOrd="0" presId="urn:microsoft.com/office/officeart/2005/8/layout/venn1"/>
    <dgm:cxn modelId="{5CF9B275-A7D1-406B-AAD4-0FB9427E9719}" srcId="{110E7C9F-B05D-4462-89EB-73E256BDF648}" destId="{71005E90-CAB6-45E2-AB01-95EA75A483E9}" srcOrd="1" destOrd="0" parTransId="{DA09EC96-C892-4EA6-809D-8652FF6F1114}" sibTransId="{791A958C-C3CF-4939-BB04-E1F6A3D89B22}"/>
    <dgm:cxn modelId="{C5DCBAE3-CF38-428B-A5D1-E48D389B67F6}" type="presOf" srcId="{110E7C9F-B05D-4462-89EB-73E256BDF648}" destId="{4703E050-7973-4B0E-8007-48F46916164B}" srcOrd="0" destOrd="0" presId="urn:microsoft.com/office/officeart/2005/8/layout/venn1"/>
    <dgm:cxn modelId="{42AF98E8-D254-403A-8379-4E1B1004A5C9}" type="presOf" srcId="{1631D7A4-D3A2-4930-899C-99229EA1867B}" destId="{4703E050-7973-4B0E-8007-48F46916164B}" srcOrd="0" destOrd="1" presId="urn:microsoft.com/office/officeart/2005/8/layout/venn1"/>
    <dgm:cxn modelId="{6FB9C6F8-D120-4700-8695-6E2C44EB92CE}" srcId="{110E7C9F-B05D-4462-89EB-73E256BDF648}" destId="{1631D7A4-D3A2-4930-899C-99229EA1867B}" srcOrd="0" destOrd="0" parTransId="{620B2867-88B5-4DAC-8F1F-62FF067B7FA1}" sibTransId="{E94DA653-02DB-42D0-9111-8E75E60BFBED}"/>
    <dgm:cxn modelId="{C8DF85FE-4A13-4A22-B46D-7B32CB94DCC4}" srcId="{110DA945-6ABD-4FFB-BC87-2D8BAEDD9299}" destId="{110E7C9F-B05D-4462-89EB-73E256BDF648}" srcOrd="0" destOrd="0" parTransId="{4A07C99A-3094-4F20-A09B-AA465EDD9508}" sibTransId="{51878345-3759-4D2E-B3E1-03E329C14269}"/>
    <dgm:cxn modelId="{36B36825-094B-4256-BE9E-6B7A34C752C4}" type="presParOf" srcId="{D38233F4-3CEB-44FF-923F-B67A1DBD60D2}" destId="{4703E050-7973-4B0E-8007-48F46916164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50B42F-3488-4DBD-804F-E0B85A5F93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7ED69ED-825C-4A43-B75B-A218B14F0186}">
      <dgm:prSet custT="1"/>
      <dgm:spPr/>
      <dgm:t>
        <a:bodyPr/>
        <a:lstStyle/>
        <a:p>
          <a:pPr algn="ctr"/>
          <a:r>
            <a:rPr lang="el-GR" sz="1800" b="1" u="sng" dirty="0"/>
            <a:t>Τηλεμετρικός </a:t>
          </a:r>
          <a:r>
            <a:rPr lang="en-US" sz="1800" b="1" u="sng" dirty="0"/>
            <a:t>data logger </a:t>
          </a:r>
          <a:r>
            <a:rPr lang="el-GR" sz="1800" b="1" u="sng" dirty="0"/>
            <a:t>μοντέλο HD33</a:t>
          </a:r>
          <a:r>
            <a:rPr lang="en-US" sz="1800" b="1" u="sng" dirty="0"/>
            <a:t>M</a:t>
          </a:r>
          <a:r>
            <a:rPr lang="el-GR" sz="1800" b="1" u="sng" dirty="0"/>
            <a:t>.2 του οίκου </a:t>
          </a:r>
          <a:r>
            <a:rPr lang="en-US" sz="1800" b="1" u="sng" dirty="0"/>
            <a:t>DELTA</a:t>
          </a:r>
          <a:r>
            <a:rPr lang="el-GR" sz="1800" b="1" u="sng" dirty="0"/>
            <a:t>ΟΗΜ Ιταλίας</a:t>
          </a:r>
          <a:endParaRPr lang="el-GR" sz="1800" dirty="0"/>
        </a:p>
      </dgm:t>
    </dgm:pt>
    <dgm:pt modelId="{9B4A8F22-90CD-4E29-B343-5201C8450E1B}" type="parTrans" cxnId="{AEC1C6DC-D34D-40C3-BD51-93349FDD3BE1}">
      <dgm:prSet/>
      <dgm:spPr/>
      <dgm:t>
        <a:bodyPr/>
        <a:lstStyle/>
        <a:p>
          <a:endParaRPr lang="el-GR" sz="1800"/>
        </a:p>
      </dgm:t>
    </dgm:pt>
    <dgm:pt modelId="{9773635B-917F-41F1-87FC-2EF629B299B5}" type="sibTrans" cxnId="{AEC1C6DC-D34D-40C3-BD51-93349FDD3BE1}">
      <dgm:prSet/>
      <dgm:spPr/>
      <dgm:t>
        <a:bodyPr/>
        <a:lstStyle/>
        <a:p>
          <a:endParaRPr lang="el-GR" sz="1800"/>
        </a:p>
      </dgm:t>
    </dgm:pt>
    <dgm:pt modelId="{E43D5883-F509-43FA-A962-093B38D98917}" type="pres">
      <dgm:prSet presAssocID="{2D50B42F-3488-4DBD-804F-E0B85A5F93FC}" presName="linear" presStyleCnt="0">
        <dgm:presLayoutVars>
          <dgm:animLvl val="lvl"/>
          <dgm:resizeHandles val="exact"/>
        </dgm:presLayoutVars>
      </dgm:prSet>
      <dgm:spPr/>
    </dgm:pt>
    <dgm:pt modelId="{D5A25E76-E61E-42BB-B100-2BE985142198}" type="pres">
      <dgm:prSet presAssocID="{07ED69ED-825C-4A43-B75B-A218B14F0186}" presName="parentText" presStyleLbl="node1" presStyleIdx="0" presStyleCnt="1" custScaleY="46268" custLinFactY="-13702" custLinFactNeighborX="-247" custLinFactNeighborY="-100000">
        <dgm:presLayoutVars>
          <dgm:chMax val="0"/>
          <dgm:bulletEnabled val="1"/>
        </dgm:presLayoutVars>
      </dgm:prSet>
      <dgm:spPr/>
    </dgm:pt>
  </dgm:ptLst>
  <dgm:cxnLst>
    <dgm:cxn modelId="{20900514-F645-497C-8CFE-38BC6766460C}" type="presOf" srcId="{07ED69ED-825C-4A43-B75B-A218B14F0186}" destId="{D5A25E76-E61E-42BB-B100-2BE985142198}" srcOrd="0" destOrd="0" presId="urn:microsoft.com/office/officeart/2005/8/layout/vList2"/>
    <dgm:cxn modelId="{AEC1C6DC-D34D-40C3-BD51-93349FDD3BE1}" srcId="{2D50B42F-3488-4DBD-804F-E0B85A5F93FC}" destId="{07ED69ED-825C-4A43-B75B-A218B14F0186}" srcOrd="0" destOrd="0" parTransId="{9B4A8F22-90CD-4E29-B343-5201C8450E1B}" sibTransId="{9773635B-917F-41F1-87FC-2EF629B299B5}"/>
    <dgm:cxn modelId="{0A1F42EB-4DAB-4309-A539-2828D0E05D07}" type="presOf" srcId="{2D50B42F-3488-4DBD-804F-E0B85A5F93FC}" destId="{E43D5883-F509-43FA-A962-093B38D98917}" srcOrd="0" destOrd="0" presId="urn:microsoft.com/office/officeart/2005/8/layout/vList2"/>
    <dgm:cxn modelId="{C235D951-63CE-4F01-8413-FC06322B653F}" type="presParOf" srcId="{E43D5883-F509-43FA-A962-093B38D98917}" destId="{D5A25E76-E61E-42BB-B100-2BE98514219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5D5E84-92F9-45D1-B01D-4CF03556FE4B}" type="doc">
      <dgm:prSet loTypeId="urn:microsoft.com/office/officeart/2005/8/layout/venn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954390E-592D-45AF-BDF1-82DC6BE9D4FC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l-GR" sz="2400" u="none" dirty="0"/>
            <a:t>Θερμοκρασία </a:t>
          </a:r>
          <a:r>
            <a:rPr lang="el-GR" sz="2400" dirty="0"/>
            <a:t>- υγρασία αέρα</a:t>
          </a:r>
        </a:p>
      </dgm:t>
    </dgm:pt>
    <dgm:pt modelId="{346AA9B6-77A4-4E6A-BF29-2292A37EEED4}" type="parTrans" cxnId="{3C3F3BCF-FABF-468A-9BA8-785403A7FA19}">
      <dgm:prSet/>
      <dgm:spPr/>
      <dgm:t>
        <a:bodyPr/>
        <a:lstStyle/>
        <a:p>
          <a:endParaRPr lang="el-GR"/>
        </a:p>
      </dgm:t>
    </dgm:pt>
    <dgm:pt modelId="{64ADF457-40ED-4C57-85C1-DC549469E9F0}" type="sibTrans" cxnId="{3C3F3BCF-FABF-468A-9BA8-785403A7FA19}">
      <dgm:prSet/>
      <dgm:spPr/>
      <dgm:t>
        <a:bodyPr/>
        <a:lstStyle/>
        <a:p>
          <a:endParaRPr lang="el-GR"/>
        </a:p>
      </dgm:t>
    </dgm:pt>
    <dgm:pt modelId="{6552DA3C-9312-4B15-993F-C1189FCAFE85}" type="pres">
      <dgm:prSet presAssocID="{F45D5E84-92F9-45D1-B01D-4CF03556FE4B}" presName="compositeShape" presStyleCnt="0">
        <dgm:presLayoutVars>
          <dgm:chMax val="7"/>
          <dgm:dir/>
          <dgm:resizeHandles val="exact"/>
        </dgm:presLayoutVars>
      </dgm:prSet>
      <dgm:spPr/>
    </dgm:pt>
    <dgm:pt modelId="{509836B0-BF6F-4594-AFF0-E36597254EA3}" type="pres">
      <dgm:prSet presAssocID="{9954390E-592D-45AF-BDF1-82DC6BE9D4FC}" presName="circ1TxSh" presStyleLbl="vennNode1" presStyleIdx="0" presStyleCnt="1" custLinFactNeighborX="33615" custLinFactNeighborY="-3068"/>
      <dgm:spPr/>
    </dgm:pt>
  </dgm:ptLst>
  <dgm:cxnLst>
    <dgm:cxn modelId="{1263599B-4495-454E-820C-C296E35D479F}" type="presOf" srcId="{9954390E-592D-45AF-BDF1-82DC6BE9D4FC}" destId="{509836B0-BF6F-4594-AFF0-E36597254EA3}" srcOrd="0" destOrd="0" presId="urn:microsoft.com/office/officeart/2005/8/layout/venn1"/>
    <dgm:cxn modelId="{3C3F3BCF-FABF-468A-9BA8-785403A7FA19}" srcId="{F45D5E84-92F9-45D1-B01D-4CF03556FE4B}" destId="{9954390E-592D-45AF-BDF1-82DC6BE9D4FC}" srcOrd="0" destOrd="0" parTransId="{346AA9B6-77A4-4E6A-BF29-2292A37EEED4}" sibTransId="{64ADF457-40ED-4C57-85C1-DC549469E9F0}"/>
    <dgm:cxn modelId="{D4E885EE-21E8-4692-8454-D4E4B30DE35A}" type="presOf" srcId="{F45D5E84-92F9-45D1-B01D-4CF03556FE4B}" destId="{6552DA3C-9312-4B15-993F-C1189FCAFE85}" srcOrd="0" destOrd="0" presId="urn:microsoft.com/office/officeart/2005/8/layout/venn1"/>
    <dgm:cxn modelId="{F6FB4099-14CA-40F2-BCF9-79163CEE4D45}" type="presParOf" srcId="{6552DA3C-9312-4B15-993F-C1189FCAFE85}" destId="{509836B0-BF6F-4594-AFF0-E36597254EA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6AEE21-0588-49EE-A364-75982FF5968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7069C67-1C1A-4243-B804-DE48BE806330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l-GR" sz="2800" dirty="0"/>
            <a:t>Ηλιακή Ακτινοβολία</a:t>
          </a:r>
        </a:p>
      </dgm:t>
    </dgm:pt>
    <dgm:pt modelId="{29D3174C-93E2-4AA8-BA51-54823DF0E24B}" type="parTrans" cxnId="{8677ECBD-699F-476A-AED3-724A9E29051B}">
      <dgm:prSet/>
      <dgm:spPr/>
      <dgm:t>
        <a:bodyPr/>
        <a:lstStyle/>
        <a:p>
          <a:endParaRPr lang="el-GR"/>
        </a:p>
      </dgm:t>
    </dgm:pt>
    <dgm:pt modelId="{B1E95EED-2E5F-4EB5-9D80-FDD6A2E40F21}" type="sibTrans" cxnId="{8677ECBD-699F-476A-AED3-724A9E29051B}">
      <dgm:prSet/>
      <dgm:spPr/>
      <dgm:t>
        <a:bodyPr/>
        <a:lstStyle/>
        <a:p>
          <a:endParaRPr lang="el-GR"/>
        </a:p>
      </dgm:t>
    </dgm:pt>
    <dgm:pt modelId="{49F5413E-8458-4473-A6C4-DD9FC4A2E777}" type="pres">
      <dgm:prSet presAssocID="{716AEE21-0588-49EE-A364-75982FF59683}" presName="compositeShape" presStyleCnt="0">
        <dgm:presLayoutVars>
          <dgm:chMax val="7"/>
          <dgm:dir/>
          <dgm:resizeHandles val="exact"/>
        </dgm:presLayoutVars>
      </dgm:prSet>
      <dgm:spPr/>
    </dgm:pt>
    <dgm:pt modelId="{2FD45022-6EC5-48C6-8369-00F343A8C3F7}" type="pres">
      <dgm:prSet presAssocID="{47069C67-1C1A-4243-B804-DE48BE806330}" presName="circ1TxSh" presStyleLbl="vennNode1" presStyleIdx="0" presStyleCnt="1"/>
      <dgm:spPr/>
    </dgm:pt>
  </dgm:ptLst>
  <dgm:cxnLst>
    <dgm:cxn modelId="{7DB1543A-DC27-4245-ABBE-EBE7C2D4EE17}" type="presOf" srcId="{47069C67-1C1A-4243-B804-DE48BE806330}" destId="{2FD45022-6EC5-48C6-8369-00F343A8C3F7}" srcOrd="0" destOrd="0" presId="urn:microsoft.com/office/officeart/2005/8/layout/venn1"/>
    <dgm:cxn modelId="{38F8835E-7F4E-4D6F-8880-EB1006AC5CB5}" type="presOf" srcId="{716AEE21-0588-49EE-A364-75982FF59683}" destId="{49F5413E-8458-4473-A6C4-DD9FC4A2E777}" srcOrd="0" destOrd="0" presId="urn:microsoft.com/office/officeart/2005/8/layout/venn1"/>
    <dgm:cxn modelId="{8677ECBD-699F-476A-AED3-724A9E29051B}" srcId="{716AEE21-0588-49EE-A364-75982FF59683}" destId="{47069C67-1C1A-4243-B804-DE48BE806330}" srcOrd="0" destOrd="0" parTransId="{29D3174C-93E2-4AA8-BA51-54823DF0E24B}" sibTransId="{B1E95EED-2E5F-4EB5-9D80-FDD6A2E40F21}"/>
    <dgm:cxn modelId="{4BF4F405-D1C4-4157-A16F-530B3D2730E1}" type="presParOf" srcId="{49F5413E-8458-4473-A6C4-DD9FC4A2E777}" destId="{2FD45022-6EC5-48C6-8369-00F343A8C3F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0DA945-6ABD-4FFB-BC87-2D8BAEDD9299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10E7C9F-B05D-4462-89EB-73E256BDF648}">
      <dgm:prSet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l-GR" sz="2800" dirty="0"/>
            <a:t>Διεύθυνση και ταχύτητα αέρα</a:t>
          </a:r>
        </a:p>
      </dgm:t>
    </dgm:pt>
    <dgm:pt modelId="{4A07C99A-3094-4F20-A09B-AA465EDD9508}" type="parTrans" cxnId="{C8DF85FE-4A13-4A22-B46D-7B32CB94DCC4}">
      <dgm:prSet/>
      <dgm:spPr/>
      <dgm:t>
        <a:bodyPr/>
        <a:lstStyle/>
        <a:p>
          <a:endParaRPr lang="el-GR"/>
        </a:p>
      </dgm:t>
    </dgm:pt>
    <dgm:pt modelId="{51878345-3759-4D2E-B3E1-03E329C14269}" type="sibTrans" cxnId="{C8DF85FE-4A13-4A22-B46D-7B32CB94DCC4}">
      <dgm:prSet/>
      <dgm:spPr/>
      <dgm:t>
        <a:bodyPr/>
        <a:lstStyle/>
        <a:p>
          <a:endParaRPr lang="el-GR"/>
        </a:p>
      </dgm:t>
    </dgm:pt>
    <dgm:pt modelId="{D38233F4-3CEB-44FF-923F-B67A1DBD60D2}" type="pres">
      <dgm:prSet presAssocID="{110DA945-6ABD-4FFB-BC87-2D8BAEDD9299}" presName="compositeShape" presStyleCnt="0">
        <dgm:presLayoutVars>
          <dgm:chMax val="7"/>
          <dgm:dir/>
          <dgm:resizeHandles val="exact"/>
        </dgm:presLayoutVars>
      </dgm:prSet>
      <dgm:spPr/>
    </dgm:pt>
    <dgm:pt modelId="{4703E050-7973-4B0E-8007-48F46916164B}" type="pres">
      <dgm:prSet presAssocID="{110E7C9F-B05D-4462-89EB-73E256BDF648}" presName="circ1TxSh" presStyleLbl="vennNode1" presStyleIdx="0" presStyleCnt="1"/>
      <dgm:spPr/>
    </dgm:pt>
  </dgm:ptLst>
  <dgm:cxnLst>
    <dgm:cxn modelId="{1EB1BD6B-81C0-44BC-BDC6-A7CE79BE2AEF}" type="presOf" srcId="{110DA945-6ABD-4FFB-BC87-2D8BAEDD9299}" destId="{D38233F4-3CEB-44FF-923F-B67A1DBD60D2}" srcOrd="0" destOrd="0" presId="urn:microsoft.com/office/officeart/2005/8/layout/venn1"/>
    <dgm:cxn modelId="{C5DCBAE3-CF38-428B-A5D1-E48D389B67F6}" type="presOf" srcId="{110E7C9F-B05D-4462-89EB-73E256BDF648}" destId="{4703E050-7973-4B0E-8007-48F46916164B}" srcOrd="0" destOrd="0" presId="urn:microsoft.com/office/officeart/2005/8/layout/venn1"/>
    <dgm:cxn modelId="{C8DF85FE-4A13-4A22-B46D-7B32CB94DCC4}" srcId="{110DA945-6ABD-4FFB-BC87-2D8BAEDD9299}" destId="{110E7C9F-B05D-4462-89EB-73E256BDF648}" srcOrd="0" destOrd="0" parTransId="{4A07C99A-3094-4F20-A09B-AA465EDD9508}" sibTransId="{51878345-3759-4D2E-B3E1-03E329C14269}"/>
    <dgm:cxn modelId="{36B36825-094B-4256-BE9E-6B7A34C752C4}" type="presParOf" srcId="{D38233F4-3CEB-44FF-923F-B67A1DBD60D2}" destId="{4703E050-7973-4B0E-8007-48F46916164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50B42F-3488-4DBD-804F-E0B85A5F93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7ED69ED-825C-4A43-B75B-A218B14F0186}">
      <dgm:prSet custT="1"/>
      <dgm:spPr/>
      <dgm:t>
        <a:bodyPr/>
        <a:lstStyle/>
        <a:p>
          <a:pPr algn="ctr"/>
          <a:r>
            <a:rPr lang="el-GR" sz="1800" dirty="0"/>
            <a:t>Αισθητήρες καταγραφής παραμέτρων</a:t>
          </a:r>
          <a:br>
            <a:rPr lang="el-GR" sz="1800" dirty="0"/>
          </a:br>
          <a:r>
            <a:rPr lang="el-GR" sz="1800" b="1" dirty="0"/>
            <a:t>Καταγραφικό στάθμης, θερμοκρασίας και αγωγιμότητας</a:t>
          </a:r>
          <a:br>
            <a:rPr lang="el-GR" sz="1800" b="1" dirty="0"/>
          </a:br>
          <a:r>
            <a:rPr lang="en-US" sz="1800" b="1" dirty="0" err="1"/>
            <a:t>AquaTROLL</a:t>
          </a:r>
          <a:r>
            <a:rPr lang="el-GR" sz="1800" b="1" dirty="0"/>
            <a:t>  200 του οίκου </a:t>
          </a:r>
          <a:r>
            <a:rPr lang="en-US" sz="1800" b="1" dirty="0"/>
            <a:t>IN</a:t>
          </a:r>
          <a:r>
            <a:rPr lang="el-GR" sz="1800" b="1" dirty="0"/>
            <a:t>-</a:t>
          </a:r>
          <a:r>
            <a:rPr lang="en-US" sz="1800" b="1" dirty="0"/>
            <a:t>SITU </a:t>
          </a:r>
          <a:r>
            <a:rPr lang="el-GR" sz="1800" b="1" dirty="0"/>
            <a:t>Αμερικής</a:t>
          </a:r>
          <a:endParaRPr lang="el-GR" sz="1800" dirty="0"/>
        </a:p>
      </dgm:t>
    </dgm:pt>
    <dgm:pt modelId="{9B4A8F22-90CD-4E29-B343-5201C8450E1B}" type="parTrans" cxnId="{AEC1C6DC-D34D-40C3-BD51-93349FDD3BE1}">
      <dgm:prSet/>
      <dgm:spPr/>
      <dgm:t>
        <a:bodyPr/>
        <a:lstStyle/>
        <a:p>
          <a:endParaRPr lang="el-GR"/>
        </a:p>
      </dgm:t>
    </dgm:pt>
    <dgm:pt modelId="{9773635B-917F-41F1-87FC-2EF629B299B5}" type="sibTrans" cxnId="{AEC1C6DC-D34D-40C3-BD51-93349FDD3BE1}">
      <dgm:prSet/>
      <dgm:spPr/>
      <dgm:t>
        <a:bodyPr/>
        <a:lstStyle/>
        <a:p>
          <a:endParaRPr lang="el-GR"/>
        </a:p>
      </dgm:t>
    </dgm:pt>
    <dgm:pt modelId="{DCDEEDA4-E547-489B-B6BA-D7361C19B36D}">
      <dgm:prSet custT="1"/>
      <dgm:spPr/>
      <dgm:t>
        <a:bodyPr/>
        <a:lstStyle/>
        <a:p>
          <a:endParaRPr lang="el-GR" sz="1800" dirty="0"/>
        </a:p>
      </dgm:t>
    </dgm:pt>
    <dgm:pt modelId="{B45B6B18-1F61-4DAC-88A3-C8E5A6E429B0}" type="parTrans" cxnId="{9FA644D8-B4CF-4935-8464-C5EC02320019}">
      <dgm:prSet/>
      <dgm:spPr/>
      <dgm:t>
        <a:bodyPr/>
        <a:lstStyle/>
        <a:p>
          <a:endParaRPr lang="el-GR"/>
        </a:p>
      </dgm:t>
    </dgm:pt>
    <dgm:pt modelId="{FD26AC62-6907-4E88-AA29-9F35B93218BA}" type="sibTrans" cxnId="{9FA644D8-B4CF-4935-8464-C5EC02320019}">
      <dgm:prSet/>
      <dgm:spPr/>
      <dgm:t>
        <a:bodyPr/>
        <a:lstStyle/>
        <a:p>
          <a:endParaRPr lang="el-GR"/>
        </a:p>
      </dgm:t>
    </dgm:pt>
    <dgm:pt modelId="{E43D5883-F509-43FA-A962-093B38D98917}" type="pres">
      <dgm:prSet presAssocID="{2D50B42F-3488-4DBD-804F-E0B85A5F93FC}" presName="linear" presStyleCnt="0">
        <dgm:presLayoutVars>
          <dgm:animLvl val="lvl"/>
          <dgm:resizeHandles val="exact"/>
        </dgm:presLayoutVars>
      </dgm:prSet>
      <dgm:spPr/>
    </dgm:pt>
    <dgm:pt modelId="{D5A25E76-E61E-42BB-B100-2BE985142198}" type="pres">
      <dgm:prSet presAssocID="{07ED69ED-825C-4A43-B75B-A218B14F0186}" presName="parentText" presStyleLbl="node1" presStyleIdx="0" presStyleCnt="1" custScaleY="70151" custLinFactY="-26149" custLinFactNeighborX="1056" custLinFactNeighborY="-100000">
        <dgm:presLayoutVars>
          <dgm:chMax val="0"/>
          <dgm:bulletEnabled val="1"/>
        </dgm:presLayoutVars>
      </dgm:prSet>
      <dgm:spPr/>
    </dgm:pt>
    <dgm:pt modelId="{7E680A13-2F7F-4C70-9AA3-6A2DD86CD45B}" type="pres">
      <dgm:prSet presAssocID="{07ED69ED-825C-4A43-B75B-A218B14F0186}" presName="childText" presStyleLbl="revTx" presStyleIdx="0" presStyleCnt="1" custScaleY="112696" custLinFactNeighborX="0" custLinFactNeighborY="-89476">
        <dgm:presLayoutVars>
          <dgm:bulletEnabled val="1"/>
        </dgm:presLayoutVars>
      </dgm:prSet>
      <dgm:spPr/>
    </dgm:pt>
  </dgm:ptLst>
  <dgm:cxnLst>
    <dgm:cxn modelId="{20900514-F645-497C-8CFE-38BC6766460C}" type="presOf" srcId="{07ED69ED-825C-4A43-B75B-A218B14F0186}" destId="{D5A25E76-E61E-42BB-B100-2BE985142198}" srcOrd="0" destOrd="0" presId="urn:microsoft.com/office/officeart/2005/8/layout/vList2"/>
    <dgm:cxn modelId="{ABB6E731-89D4-49DD-AEE0-3FD0A188E895}" type="presOf" srcId="{DCDEEDA4-E547-489B-B6BA-D7361C19B36D}" destId="{7E680A13-2F7F-4C70-9AA3-6A2DD86CD45B}" srcOrd="0" destOrd="0" presId="urn:microsoft.com/office/officeart/2005/8/layout/vList2"/>
    <dgm:cxn modelId="{9FA644D8-B4CF-4935-8464-C5EC02320019}" srcId="{07ED69ED-825C-4A43-B75B-A218B14F0186}" destId="{DCDEEDA4-E547-489B-B6BA-D7361C19B36D}" srcOrd="0" destOrd="0" parTransId="{B45B6B18-1F61-4DAC-88A3-C8E5A6E429B0}" sibTransId="{FD26AC62-6907-4E88-AA29-9F35B93218BA}"/>
    <dgm:cxn modelId="{AEC1C6DC-D34D-40C3-BD51-93349FDD3BE1}" srcId="{2D50B42F-3488-4DBD-804F-E0B85A5F93FC}" destId="{07ED69ED-825C-4A43-B75B-A218B14F0186}" srcOrd="0" destOrd="0" parTransId="{9B4A8F22-90CD-4E29-B343-5201C8450E1B}" sibTransId="{9773635B-917F-41F1-87FC-2EF629B299B5}"/>
    <dgm:cxn modelId="{0A1F42EB-4DAB-4309-A539-2828D0E05D07}" type="presOf" srcId="{2D50B42F-3488-4DBD-804F-E0B85A5F93FC}" destId="{E43D5883-F509-43FA-A962-093B38D98917}" srcOrd="0" destOrd="0" presId="urn:microsoft.com/office/officeart/2005/8/layout/vList2"/>
    <dgm:cxn modelId="{C235D951-63CE-4F01-8413-FC06322B653F}" type="presParOf" srcId="{E43D5883-F509-43FA-A962-093B38D98917}" destId="{D5A25E76-E61E-42BB-B100-2BE985142198}" srcOrd="0" destOrd="0" presId="urn:microsoft.com/office/officeart/2005/8/layout/vList2"/>
    <dgm:cxn modelId="{DF133EE9-5765-44C7-8203-3A25F12B91F4}" type="presParOf" srcId="{E43D5883-F509-43FA-A962-093B38D98917}" destId="{7E680A13-2F7F-4C70-9AA3-6A2DD86CD45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50B42F-3488-4DBD-804F-E0B85A5F93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7ED69ED-825C-4A43-B75B-A218B14F0186}">
      <dgm:prSet custT="1"/>
      <dgm:spPr/>
      <dgm:t>
        <a:bodyPr/>
        <a:lstStyle/>
        <a:p>
          <a:pPr algn="ctr"/>
          <a:r>
            <a:rPr lang="el-GR" sz="1800" b="1" u="sng" dirty="0"/>
            <a:t>Τηλεμετρικός </a:t>
          </a:r>
          <a:r>
            <a:rPr lang="en-US" sz="1800" b="1" u="sng" dirty="0"/>
            <a:t>Data logger </a:t>
          </a:r>
          <a:r>
            <a:rPr lang="el-GR" sz="1800" b="1" u="sng" dirty="0"/>
            <a:t>μοντέλο </a:t>
          </a:r>
          <a:r>
            <a:rPr lang="en-US" sz="1800" b="1" u="sng" dirty="0" err="1"/>
            <a:t>VuLink</a:t>
          </a:r>
          <a:r>
            <a:rPr lang="en-US" sz="1800" b="1" u="sng" dirty="0"/>
            <a:t> </a:t>
          </a:r>
          <a:r>
            <a:rPr lang="el-GR" sz="1800" b="1" u="sng" dirty="0"/>
            <a:t>του οίκου </a:t>
          </a:r>
          <a:r>
            <a:rPr lang="en-US" sz="1800" b="1" u="sng" dirty="0"/>
            <a:t>IN-SITU </a:t>
          </a:r>
          <a:r>
            <a:rPr lang="el-GR" sz="1800" b="1" u="sng" dirty="0"/>
            <a:t>Αμερικής</a:t>
          </a:r>
          <a:endParaRPr lang="el-GR" sz="1800" dirty="0"/>
        </a:p>
      </dgm:t>
    </dgm:pt>
    <dgm:pt modelId="{9B4A8F22-90CD-4E29-B343-5201C8450E1B}" type="parTrans" cxnId="{AEC1C6DC-D34D-40C3-BD51-93349FDD3BE1}">
      <dgm:prSet/>
      <dgm:spPr/>
      <dgm:t>
        <a:bodyPr/>
        <a:lstStyle/>
        <a:p>
          <a:endParaRPr lang="el-GR" sz="1800"/>
        </a:p>
      </dgm:t>
    </dgm:pt>
    <dgm:pt modelId="{9773635B-917F-41F1-87FC-2EF629B299B5}" type="sibTrans" cxnId="{AEC1C6DC-D34D-40C3-BD51-93349FDD3BE1}">
      <dgm:prSet/>
      <dgm:spPr/>
      <dgm:t>
        <a:bodyPr/>
        <a:lstStyle/>
        <a:p>
          <a:endParaRPr lang="el-GR" sz="1800"/>
        </a:p>
      </dgm:t>
    </dgm:pt>
    <dgm:pt modelId="{DCDEEDA4-E547-489B-B6BA-D7361C19B36D}">
      <dgm:prSet custT="1"/>
      <dgm:spPr/>
      <dgm:t>
        <a:bodyPr/>
        <a:lstStyle/>
        <a:p>
          <a:endParaRPr lang="el-GR" sz="1800" dirty="0"/>
        </a:p>
      </dgm:t>
    </dgm:pt>
    <dgm:pt modelId="{B45B6B18-1F61-4DAC-88A3-C8E5A6E429B0}" type="parTrans" cxnId="{9FA644D8-B4CF-4935-8464-C5EC02320019}">
      <dgm:prSet/>
      <dgm:spPr/>
      <dgm:t>
        <a:bodyPr/>
        <a:lstStyle/>
        <a:p>
          <a:endParaRPr lang="el-GR" sz="1800"/>
        </a:p>
      </dgm:t>
    </dgm:pt>
    <dgm:pt modelId="{FD26AC62-6907-4E88-AA29-9F35B93218BA}" type="sibTrans" cxnId="{9FA644D8-B4CF-4935-8464-C5EC02320019}">
      <dgm:prSet/>
      <dgm:spPr/>
      <dgm:t>
        <a:bodyPr/>
        <a:lstStyle/>
        <a:p>
          <a:endParaRPr lang="el-GR" sz="1800"/>
        </a:p>
      </dgm:t>
    </dgm:pt>
    <dgm:pt modelId="{1E874EC1-A1CF-480C-AA16-F2682D5F49C4}">
      <dgm:prSet custT="1"/>
      <dgm:spPr/>
      <dgm:t>
        <a:bodyPr/>
        <a:lstStyle/>
        <a:p>
          <a:endParaRPr lang="el-GR" sz="1800" dirty="0"/>
        </a:p>
      </dgm:t>
    </dgm:pt>
    <dgm:pt modelId="{99EB2B81-7553-48F1-A6C7-FDD35301490F}" type="parTrans" cxnId="{5B268629-E7E2-4D70-8EBC-4E30AF454130}">
      <dgm:prSet/>
      <dgm:spPr/>
      <dgm:t>
        <a:bodyPr/>
        <a:lstStyle/>
        <a:p>
          <a:endParaRPr lang="el-GR" sz="1800"/>
        </a:p>
      </dgm:t>
    </dgm:pt>
    <dgm:pt modelId="{8F439AB6-AEAC-48D0-8DD9-9EA5E1812BD8}" type="sibTrans" cxnId="{5B268629-E7E2-4D70-8EBC-4E30AF454130}">
      <dgm:prSet/>
      <dgm:spPr/>
      <dgm:t>
        <a:bodyPr/>
        <a:lstStyle/>
        <a:p>
          <a:endParaRPr lang="el-GR" sz="1800"/>
        </a:p>
      </dgm:t>
    </dgm:pt>
    <dgm:pt modelId="{52C89391-6E66-4BD2-A959-DD6BFEAE6CF9}">
      <dgm:prSet custT="1"/>
      <dgm:spPr/>
      <dgm:t>
        <a:bodyPr/>
        <a:lstStyle/>
        <a:p>
          <a:endParaRPr lang="el-GR" sz="1800" dirty="0"/>
        </a:p>
      </dgm:t>
    </dgm:pt>
    <dgm:pt modelId="{EC8629CB-115E-4830-AB2C-234E6FB6351A}" type="parTrans" cxnId="{606488A2-7534-453B-AAD9-32FCD79E886D}">
      <dgm:prSet/>
      <dgm:spPr/>
      <dgm:t>
        <a:bodyPr/>
        <a:lstStyle/>
        <a:p>
          <a:endParaRPr lang="el-GR" sz="1800"/>
        </a:p>
      </dgm:t>
    </dgm:pt>
    <dgm:pt modelId="{998D153B-A41C-4DAB-BAD4-82C48A38676D}" type="sibTrans" cxnId="{606488A2-7534-453B-AAD9-32FCD79E886D}">
      <dgm:prSet/>
      <dgm:spPr/>
      <dgm:t>
        <a:bodyPr/>
        <a:lstStyle/>
        <a:p>
          <a:endParaRPr lang="el-GR" sz="1800"/>
        </a:p>
      </dgm:t>
    </dgm:pt>
    <dgm:pt modelId="{E43D5883-F509-43FA-A962-093B38D98917}" type="pres">
      <dgm:prSet presAssocID="{2D50B42F-3488-4DBD-804F-E0B85A5F93FC}" presName="linear" presStyleCnt="0">
        <dgm:presLayoutVars>
          <dgm:animLvl val="lvl"/>
          <dgm:resizeHandles val="exact"/>
        </dgm:presLayoutVars>
      </dgm:prSet>
      <dgm:spPr/>
    </dgm:pt>
    <dgm:pt modelId="{D5A25E76-E61E-42BB-B100-2BE985142198}" type="pres">
      <dgm:prSet presAssocID="{07ED69ED-825C-4A43-B75B-A218B14F0186}" presName="parentText" presStyleLbl="node1" presStyleIdx="0" presStyleCnt="1" custScaleY="64625" custLinFactY="-100000" custLinFactNeighborX="-1051" custLinFactNeighborY="-128917">
        <dgm:presLayoutVars>
          <dgm:chMax val="0"/>
          <dgm:bulletEnabled val="1"/>
        </dgm:presLayoutVars>
      </dgm:prSet>
      <dgm:spPr/>
    </dgm:pt>
    <dgm:pt modelId="{7E680A13-2F7F-4C70-9AA3-6A2DD86CD45B}" type="pres">
      <dgm:prSet presAssocID="{07ED69ED-825C-4A43-B75B-A218B14F0186}" presName="childText" presStyleLbl="revTx" presStyleIdx="0" presStyleCnt="1" custLinFactNeighborY="-9652">
        <dgm:presLayoutVars>
          <dgm:bulletEnabled val="1"/>
        </dgm:presLayoutVars>
      </dgm:prSet>
      <dgm:spPr/>
    </dgm:pt>
  </dgm:ptLst>
  <dgm:cxnLst>
    <dgm:cxn modelId="{C507DD0E-16C6-4079-B828-12A8F325EAFC}" type="presOf" srcId="{1E874EC1-A1CF-480C-AA16-F2682D5F49C4}" destId="{7E680A13-2F7F-4C70-9AA3-6A2DD86CD45B}" srcOrd="0" destOrd="2" presId="urn:microsoft.com/office/officeart/2005/8/layout/vList2"/>
    <dgm:cxn modelId="{20900514-F645-497C-8CFE-38BC6766460C}" type="presOf" srcId="{07ED69ED-825C-4A43-B75B-A218B14F0186}" destId="{D5A25E76-E61E-42BB-B100-2BE985142198}" srcOrd="0" destOrd="0" presId="urn:microsoft.com/office/officeart/2005/8/layout/vList2"/>
    <dgm:cxn modelId="{5B268629-E7E2-4D70-8EBC-4E30AF454130}" srcId="{07ED69ED-825C-4A43-B75B-A218B14F0186}" destId="{1E874EC1-A1CF-480C-AA16-F2682D5F49C4}" srcOrd="2" destOrd="0" parTransId="{99EB2B81-7553-48F1-A6C7-FDD35301490F}" sibTransId="{8F439AB6-AEAC-48D0-8DD9-9EA5E1812BD8}"/>
    <dgm:cxn modelId="{ABB6E731-89D4-49DD-AEE0-3FD0A188E895}" type="presOf" srcId="{DCDEEDA4-E547-489B-B6BA-D7361C19B36D}" destId="{7E680A13-2F7F-4C70-9AA3-6A2DD86CD45B}" srcOrd="0" destOrd="0" presId="urn:microsoft.com/office/officeart/2005/8/layout/vList2"/>
    <dgm:cxn modelId="{606488A2-7534-453B-AAD9-32FCD79E886D}" srcId="{07ED69ED-825C-4A43-B75B-A218B14F0186}" destId="{52C89391-6E66-4BD2-A959-DD6BFEAE6CF9}" srcOrd="1" destOrd="0" parTransId="{EC8629CB-115E-4830-AB2C-234E6FB6351A}" sibTransId="{998D153B-A41C-4DAB-BAD4-82C48A38676D}"/>
    <dgm:cxn modelId="{9FA644D8-B4CF-4935-8464-C5EC02320019}" srcId="{07ED69ED-825C-4A43-B75B-A218B14F0186}" destId="{DCDEEDA4-E547-489B-B6BA-D7361C19B36D}" srcOrd="0" destOrd="0" parTransId="{B45B6B18-1F61-4DAC-88A3-C8E5A6E429B0}" sibTransId="{FD26AC62-6907-4E88-AA29-9F35B93218BA}"/>
    <dgm:cxn modelId="{90626EDA-617C-4E94-8A52-56A0053F2E64}" type="presOf" srcId="{52C89391-6E66-4BD2-A959-DD6BFEAE6CF9}" destId="{7E680A13-2F7F-4C70-9AA3-6A2DD86CD45B}" srcOrd="0" destOrd="1" presId="urn:microsoft.com/office/officeart/2005/8/layout/vList2"/>
    <dgm:cxn modelId="{AEC1C6DC-D34D-40C3-BD51-93349FDD3BE1}" srcId="{2D50B42F-3488-4DBD-804F-E0B85A5F93FC}" destId="{07ED69ED-825C-4A43-B75B-A218B14F0186}" srcOrd="0" destOrd="0" parTransId="{9B4A8F22-90CD-4E29-B343-5201C8450E1B}" sibTransId="{9773635B-917F-41F1-87FC-2EF629B299B5}"/>
    <dgm:cxn modelId="{0A1F42EB-4DAB-4309-A539-2828D0E05D07}" type="presOf" srcId="{2D50B42F-3488-4DBD-804F-E0B85A5F93FC}" destId="{E43D5883-F509-43FA-A962-093B38D98917}" srcOrd="0" destOrd="0" presId="urn:microsoft.com/office/officeart/2005/8/layout/vList2"/>
    <dgm:cxn modelId="{C235D951-63CE-4F01-8413-FC06322B653F}" type="presParOf" srcId="{E43D5883-F509-43FA-A962-093B38D98917}" destId="{D5A25E76-E61E-42BB-B100-2BE985142198}" srcOrd="0" destOrd="0" presId="urn:microsoft.com/office/officeart/2005/8/layout/vList2"/>
    <dgm:cxn modelId="{DF133EE9-5765-44C7-8203-3A25F12B91F4}" type="presParOf" srcId="{E43D5883-F509-43FA-A962-093B38D98917}" destId="{7E680A13-2F7F-4C70-9AA3-6A2DD86CD45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5D5E84-92F9-45D1-B01D-4CF03556FE4B}" type="doc">
      <dgm:prSet loTypeId="urn:microsoft.com/office/officeart/2005/8/layout/venn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954390E-592D-45AF-BDF1-82DC6BE9D4FC}">
      <dgm:prSet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l-GR" sz="2400" u="sng" dirty="0"/>
            <a:t>Αγωγιμότητα</a:t>
          </a:r>
          <a:endParaRPr lang="el-GR" sz="2400" dirty="0"/>
        </a:p>
      </dgm:t>
    </dgm:pt>
    <dgm:pt modelId="{346AA9B6-77A4-4E6A-BF29-2292A37EEED4}" type="parTrans" cxnId="{3C3F3BCF-FABF-468A-9BA8-785403A7FA19}">
      <dgm:prSet/>
      <dgm:spPr/>
      <dgm:t>
        <a:bodyPr/>
        <a:lstStyle/>
        <a:p>
          <a:endParaRPr lang="el-GR"/>
        </a:p>
      </dgm:t>
    </dgm:pt>
    <dgm:pt modelId="{64ADF457-40ED-4C57-85C1-DC549469E9F0}" type="sibTrans" cxnId="{3C3F3BCF-FABF-468A-9BA8-785403A7FA19}">
      <dgm:prSet/>
      <dgm:spPr/>
      <dgm:t>
        <a:bodyPr/>
        <a:lstStyle/>
        <a:p>
          <a:endParaRPr lang="el-GR"/>
        </a:p>
      </dgm:t>
    </dgm:pt>
    <dgm:pt modelId="{FCF6910E-CA58-4F2D-AD5D-DCFC80C90F0D}">
      <dgm:prSet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l-GR" sz="1100" dirty="0"/>
            <a:t>Μέθοδος</a:t>
          </a:r>
          <a:r>
            <a:rPr lang="en-US" sz="1100" dirty="0"/>
            <a:t> EPA Method 120.1; Standard Methods 2510.</a:t>
          </a:r>
          <a:endParaRPr lang="el-GR" sz="1100" dirty="0"/>
        </a:p>
      </dgm:t>
    </dgm:pt>
    <dgm:pt modelId="{2A3C4323-2990-40BE-9981-0CE0F9E2BC07}" type="parTrans" cxnId="{42D1FC7A-6939-4E75-8329-BC08CB0EECAB}">
      <dgm:prSet/>
      <dgm:spPr/>
      <dgm:t>
        <a:bodyPr/>
        <a:lstStyle/>
        <a:p>
          <a:endParaRPr lang="el-GR"/>
        </a:p>
      </dgm:t>
    </dgm:pt>
    <dgm:pt modelId="{BA94FA39-AA76-44EB-ABE9-2793382B6416}" type="sibTrans" cxnId="{42D1FC7A-6939-4E75-8329-BC08CB0EECAB}">
      <dgm:prSet/>
      <dgm:spPr/>
      <dgm:t>
        <a:bodyPr/>
        <a:lstStyle/>
        <a:p>
          <a:endParaRPr lang="el-GR"/>
        </a:p>
      </dgm:t>
    </dgm:pt>
    <dgm:pt modelId="{58967DD4-A463-46E2-B199-581ECDD29111}">
      <dgm:prSet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l-GR" sz="1100" dirty="0"/>
            <a:t>Εύρος μέτρησης 0 -  100.000μS/</a:t>
          </a:r>
          <a:r>
            <a:rPr lang="el-GR" sz="1100" dirty="0" err="1"/>
            <a:t>cm</a:t>
          </a:r>
          <a:r>
            <a:rPr lang="el-GR" sz="1100" dirty="0"/>
            <a:t>.</a:t>
          </a:r>
        </a:p>
      </dgm:t>
    </dgm:pt>
    <dgm:pt modelId="{C786B088-0AE1-4955-8B38-88D19E5C3810}" type="parTrans" cxnId="{35C4BBEC-772C-4A58-853E-068664568FFD}">
      <dgm:prSet/>
      <dgm:spPr/>
      <dgm:t>
        <a:bodyPr/>
        <a:lstStyle/>
        <a:p>
          <a:endParaRPr lang="el-GR"/>
        </a:p>
      </dgm:t>
    </dgm:pt>
    <dgm:pt modelId="{92635BCA-A45D-43E5-87B3-9F80DB9A4674}" type="sibTrans" cxnId="{35C4BBEC-772C-4A58-853E-068664568FFD}">
      <dgm:prSet/>
      <dgm:spPr/>
      <dgm:t>
        <a:bodyPr/>
        <a:lstStyle/>
        <a:p>
          <a:endParaRPr lang="el-GR"/>
        </a:p>
      </dgm:t>
    </dgm:pt>
    <dgm:pt modelId="{9DB2A31F-EF8D-484D-865F-06CAF802CF77}">
      <dgm:prSet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l-GR" sz="1100" dirty="0"/>
            <a:t>μετρήσεις &lt; 80.000 </a:t>
          </a:r>
          <a:r>
            <a:rPr lang="el-GR" sz="1100" dirty="0" err="1"/>
            <a:t>μS</a:t>
          </a:r>
          <a:r>
            <a:rPr lang="el-GR" sz="1100" dirty="0"/>
            <a:t>/</a:t>
          </a:r>
          <a:r>
            <a:rPr lang="el-GR" sz="1100" dirty="0" err="1"/>
            <a:t>cm</a:t>
          </a:r>
          <a:r>
            <a:rPr lang="el-GR" sz="1100" dirty="0"/>
            <a:t>.</a:t>
          </a:r>
        </a:p>
      </dgm:t>
    </dgm:pt>
    <dgm:pt modelId="{1B906D90-CC7C-463E-AF00-3A54E26C2D68}" type="parTrans" cxnId="{3A72A5E4-9FFF-4ED4-B17F-8D3AB1A25AC6}">
      <dgm:prSet/>
      <dgm:spPr/>
      <dgm:t>
        <a:bodyPr/>
        <a:lstStyle/>
        <a:p>
          <a:endParaRPr lang="el-GR"/>
        </a:p>
      </dgm:t>
    </dgm:pt>
    <dgm:pt modelId="{7833C372-5A39-4F36-AC90-0EE03A9F0B26}" type="sibTrans" cxnId="{3A72A5E4-9FFF-4ED4-B17F-8D3AB1A25AC6}">
      <dgm:prSet/>
      <dgm:spPr/>
      <dgm:t>
        <a:bodyPr/>
        <a:lstStyle/>
        <a:p>
          <a:endParaRPr lang="el-GR"/>
        </a:p>
      </dgm:t>
    </dgm:pt>
    <dgm:pt modelId="{AD92C9D2-61FB-4AF3-8660-07DCECF3B9E1}">
      <dgm:prSet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l-GR" sz="1100"/>
            <a:t>Μετρά την πραγματική αγωγιμότητα.</a:t>
          </a:r>
        </a:p>
      </dgm:t>
    </dgm:pt>
    <dgm:pt modelId="{1DC7DC4F-6A7F-479F-AF19-3300548EA3AF}" type="parTrans" cxnId="{D623650C-7992-4055-89B3-C41A69B4C5AE}">
      <dgm:prSet/>
      <dgm:spPr/>
      <dgm:t>
        <a:bodyPr/>
        <a:lstStyle/>
        <a:p>
          <a:endParaRPr lang="el-GR"/>
        </a:p>
      </dgm:t>
    </dgm:pt>
    <dgm:pt modelId="{08FAA667-E192-4781-811B-D4F680051BBA}" type="sibTrans" cxnId="{D623650C-7992-4055-89B3-C41A69B4C5AE}">
      <dgm:prSet/>
      <dgm:spPr/>
      <dgm:t>
        <a:bodyPr/>
        <a:lstStyle/>
        <a:p>
          <a:endParaRPr lang="el-GR"/>
        </a:p>
      </dgm:t>
    </dgm:pt>
    <dgm:pt modelId="{D2872016-CEFD-4538-809B-79E594F4F271}">
      <dgm:prSet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l-GR" sz="1100" dirty="0"/>
            <a:t>Μετρά την ειδική αγωγιμότητα.</a:t>
          </a:r>
        </a:p>
      </dgm:t>
    </dgm:pt>
    <dgm:pt modelId="{8D6621C9-F913-4B5E-B0AA-7CC9E0D1E8AA}" type="parTrans" cxnId="{FB13A453-A38D-4C00-93C1-3A5D30C02F79}">
      <dgm:prSet/>
      <dgm:spPr/>
      <dgm:t>
        <a:bodyPr/>
        <a:lstStyle/>
        <a:p>
          <a:endParaRPr lang="el-GR"/>
        </a:p>
      </dgm:t>
    </dgm:pt>
    <dgm:pt modelId="{35F40205-8F87-492C-A326-39BEDCFF3D56}" type="sibTrans" cxnId="{FB13A453-A38D-4C00-93C1-3A5D30C02F79}">
      <dgm:prSet/>
      <dgm:spPr/>
      <dgm:t>
        <a:bodyPr/>
        <a:lstStyle/>
        <a:p>
          <a:endParaRPr lang="el-GR"/>
        </a:p>
      </dgm:t>
    </dgm:pt>
    <dgm:pt modelId="{6552DA3C-9312-4B15-993F-C1189FCAFE85}" type="pres">
      <dgm:prSet presAssocID="{F45D5E84-92F9-45D1-B01D-4CF03556FE4B}" presName="compositeShape" presStyleCnt="0">
        <dgm:presLayoutVars>
          <dgm:chMax val="7"/>
          <dgm:dir/>
          <dgm:resizeHandles val="exact"/>
        </dgm:presLayoutVars>
      </dgm:prSet>
      <dgm:spPr/>
    </dgm:pt>
    <dgm:pt modelId="{509836B0-BF6F-4594-AFF0-E36597254EA3}" type="pres">
      <dgm:prSet presAssocID="{9954390E-592D-45AF-BDF1-82DC6BE9D4FC}" presName="circ1TxSh" presStyleLbl="vennNode1" presStyleIdx="0" presStyleCnt="1" custLinFactNeighborX="33615" custLinFactNeighborY="-3068"/>
      <dgm:spPr/>
    </dgm:pt>
  </dgm:ptLst>
  <dgm:cxnLst>
    <dgm:cxn modelId="{D623650C-7992-4055-89B3-C41A69B4C5AE}" srcId="{9954390E-592D-45AF-BDF1-82DC6BE9D4FC}" destId="{AD92C9D2-61FB-4AF3-8660-07DCECF3B9E1}" srcOrd="3" destOrd="0" parTransId="{1DC7DC4F-6A7F-479F-AF19-3300548EA3AF}" sibTransId="{08FAA667-E192-4781-811B-D4F680051BBA}"/>
    <dgm:cxn modelId="{A7D3541A-F71F-45B3-9214-FAEF0B1919A0}" type="presOf" srcId="{AD92C9D2-61FB-4AF3-8660-07DCECF3B9E1}" destId="{509836B0-BF6F-4594-AFF0-E36597254EA3}" srcOrd="0" destOrd="4" presId="urn:microsoft.com/office/officeart/2005/8/layout/venn1"/>
    <dgm:cxn modelId="{EE378069-E99A-45B5-8225-4F5232DDCCB0}" type="presOf" srcId="{58967DD4-A463-46E2-B199-581ECDD29111}" destId="{509836B0-BF6F-4594-AFF0-E36597254EA3}" srcOrd="0" destOrd="2" presId="urn:microsoft.com/office/officeart/2005/8/layout/venn1"/>
    <dgm:cxn modelId="{FB13A453-A38D-4C00-93C1-3A5D30C02F79}" srcId="{9954390E-592D-45AF-BDF1-82DC6BE9D4FC}" destId="{D2872016-CEFD-4538-809B-79E594F4F271}" srcOrd="4" destOrd="0" parTransId="{8D6621C9-F913-4B5E-B0AA-7CC9E0D1E8AA}" sibTransId="{35F40205-8F87-492C-A326-39BEDCFF3D56}"/>
    <dgm:cxn modelId="{42D1FC7A-6939-4E75-8329-BC08CB0EECAB}" srcId="{9954390E-592D-45AF-BDF1-82DC6BE9D4FC}" destId="{FCF6910E-CA58-4F2D-AD5D-DCFC80C90F0D}" srcOrd="0" destOrd="0" parTransId="{2A3C4323-2990-40BE-9981-0CE0F9E2BC07}" sibTransId="{BA94FA39-AA76-44EB-ABE9-2793382B6416}"/>
    <dgm:cxn modelId="{FDE6B796-5768-4EA1-9B4A-9EE15BC32047}" type="presOf" srcId="{9DB2A31F-EF8D-484D-865F-06CAF802CF77}" destId="{509836B0-BF6F-4594-AFF0-E36597254EA3}" srcOrd="0" destOrd="3" presId="urn:microsoft.com/office/officeart/2005/8/layout/venn1"/>
    <dgm:cxn modelId="{1263599B-4495-454E-820C-C296E35D479F}" type="presOf" srcId="{9954390E-592D-45AF-BDF1-82DC6BE9D4FC}" destId="{509836B0-BF6F-4594-AFF0-E36597254EA3}" srcOrd="0" destOrd="0" presId="urn:microsoft.com/office/officeart/2005/8/layout/venn1"/>
    <dgm:cxn modelId="{DCF642B7-F209-407B-80E6-660FAC47E771}" type="presOf" srcId="{D2872016-CEFD-4538-809B-79E594F4F271}" destId="{509836B0-BF6F-4594-AFF0-E36597254EA3}" srcOrd="0" destOrd="5" presId="urn:microsoft.com/office/officeart/2005/8/layout/venn1"/>
    <dgm:cxn modelId="{37C1C0B7-CA50-4E81-A899-B493D97CF9CE}" type="presOf" srcId="{FCF6910E-CA58-4F2D-AD5D-DCFC80C90F0D}" destId="{509836B0-BF6F-4594-AFF0-E36597254EA3}" srcOrd="0" destOrd="1" presId="urn:microsoft.com/office/officeart/2005/8/layout/venn1"/>
    <dgm:cxn modelId="{3C3F3BCF-FABF-468A-9BA8-785403A7FA19}" srcId="{F45D5E84-92F9-45D1-B01D-4CF03556FE4B}" destId="{9954390E-592D-45AF-BDF1-82DC6BE9D4FC}" srcOrd="0" destOrd="0" parTransId="{346AA9B6-77A4-4E6A-BF29-2292A37EEED4}" sibTransId="{64ADF457-40ED-4C57-85C1-DC549469E9F0}"/>
    <dgm:cxn modelId="{3A72A5E4-9FFF-4ED4-B17F-8D3AB1A25AC6}" srcId="{9954390E-592D-45AF-BDF1-82DC6BE9D4FC}" destId="{9DB2A31F-EF8D-484D-865F-06CAF802CF77}" srcOrd="2" destOrd="0" parTransId="{1B906D90-CC7C-463E-AF00-3A54E26C2D68}" sibTransId="{7833C372-5A39-4F36-AC90-0EE03A9F0B26}"/>
    <dgm:cxn modelId="{35C4BBEC-772C-4A58-853E-068664568FFD}" srcId="{9954390E-592D-45AF-BDF1-82DC6BE9D4FC}" destId="{58967DD4-A463-46E2-B199-581ECDD29111}" srcOrd="1" destOrd="0" parTransId="{C786B088-0AE1-4955-8B38-88D19E5C3810}" sibTransId="{92635BCA-A45D-43E5-87B3-9F80DB9A4674}"/>
    <dgm:cxn modelId="{D4E885EE-21E8-4692-8454-D4E4B30DE35A}" type="presOf" srcId="{F45D5E84-92F9-45D1-B01D-4CF03556FE4B}" destId="{6552DA3C-9312-4B15-993F-C1189FCAFE85}" srcOrd="0" destOrd="0" presId="urn:microsoft.com/office/officeart/2005/8/layout/venn1"/>
    <dgm:cxn modelId="{F6FB4099-14CA-40F2-BCF9-79163CEE4D45}" type="presParOf" srcId="{6552DA3C-9312-4B15-993F-C1189FCAFE85}" destId="{509836B0-BF6F-4594-AFF0-E36597254EA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6AEE21-0588-49EE-A364-75982FF5968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7069C67-1C1A-4243-B804-DE48BE806330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l-GR" sz="2000" u="none" dirty="0"/>
            <a:t>    </a:t>
          </a:r>
          <a:r>
            <a:rPr lang="el-GR" sz="2400" u="sng" dirty="0"/>
            <a:t>Στάθμη</a:t>
          </a:r>
          <a:endParaRPr lang="el-GR" sz="2400" dirty="0"/>
        </a:p>
      </dgm:t>
    </dgm:pt>
    <dgm:pt modelId="{29D3174C-93E2-4AA8-BA51-54823DF0E24B}" type="parTrans" cxnId="{8677ECBD-699F-476A-AED3-724A9E29051B}">
      <dgm:prSet/>
      <dgm:spPr/>
      <dgm:t>
        <a:bodyPr/>
        <a:lstStyle/>
        <a:p>
          <a:endParaRPr lang="el-GR"/>
        </a:p>
      </dgm:t>
    </dgm:pt>
    <dgm:pt modelId="{B1E95EED-2E5F-4EB5-9D80-FDD6A2E40F21}" type="sibTrans" cxnId="{8677ECBD-699F-476A-AED3-724A9E29051B}">
      <dgm:prSet/>
      <dgm:spPr/>
      <dgm:t>
        <a:bodyPr/>
        <a:lstStyle/>
        <a:p>
          <a:endParaRPr lang="el-GR"/>
        </a:p>
      </dgm:t>
    </dgm:pt>
    <dgm:pt modelId="{12F162CA-B559-430F-B29E-1CA56184501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l-GR" sz="1800" dirty="0"/>
            <a:t>Εύρος μέτρησης 0-70</a:t>
          </a:r>
          <a:r>
            <a:rPr lang="en-US" sz="1800" dirty="0"/>
            <a:t>m</a:t>
          </a:r>
          <a:r>
            <a:rPr lang="el-GR" sz="1800" dirty="0"/>
            <a:t>.</a:t>
          </a:r>
        </a:p>
      </dgm:t>
    </dgm:pt>
    <dgm:pt modelId="{35F588A1-DDA1-4920-8425-FB13E7F1EFD9}" type="parTrans" cxnId="{238E5FD6-3AAE-41E2-9EBA-B2D71D5A5C3E}">
      <dgm:prSet/>
      <dgm:spPr/>
      <dgm:t>
        <a:bodyPr/>
        <a:lstStyle/>
        <a:p>
          <a:endParaRPr lang="el-GR"/>
        </a:p>
      </dgm:t>
    </dgm:pt>
    <dgm:pt modelId="{37BC835A-E49E-4FFB-8DE4-F37332B25C23}" type="sibTrans" cxnId="{238E5FD6-3AAE-41E2-9EBA-B2D71D5A5C3E}">
      <dgm:prSet/>
      <dgm:spPr/>
      <dgm:t>
        <a:bodyPr/>
        <a:lstStyle/>
        <a:p>
          <a:endParaRPr lang="el-GR"/>
        </a:p>
      </dgm:t>
    </dgm:pt>
    <dgm:pt modelId="{FDA7E391-65F7-4E32-8D1B-E6176E48AA6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l-GR" sz="1800" dirty="0"/>
            <a:t>Ακρίβεια μέτρησης ±0.05%FS.</a:t>
          </a:r>
        </a:p>
      </dgm:t>
    </dgm:pt>
    <dgm:pt modelId="{ACEDB766-FB31-4130-96C5-0402C79E3B81}" type="parTrans" cxnId="{E997859C-09B6-49AA-8458-C026C3986DE6}">
      <dgm:prSet/>
      <dgm:spPr/>
      <dgm:t>
        <a:bodyPr/>
        <a:lstStyle/>
        <a:p>
          <a:endParaRPr lang="el-GR"/>
        </a:p>
      </dgm:t>
    </dgm:pt>
    <dgm:pt modelId="{E75DA417-133D-419D-B9AA-11A4728120DE}" type="sibTrans" cxnId="{E997859C-09B6-49AA-8458-C026C3986DE6}">
      <dgm:prSet/>
      <dgm:spPr/>
      <dgm:t>
        <a:bodyPr/>
        <a:lstStyle/>
        <a:p>
          <a:endParaRPr lang="el-GR"/>
        </a:p>
      </dgm:t>
    </dgm:pt>
    <dgm:pt modelId="{776AE497-C52E-4EB1-AE48-14A1A30C09B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l-GR" sz="1800" dirty="0"/>
            <a:t>Ανάλυση μέτρησης ±0.01%FS.</a:t>
          </a:r>
        </a:p>
      </dgm:t>
    </dgm:pt>
    <dgm:pt modelId="{D6274961-3C66-4A2A-BCA8-4801E9EFFA35}" type="parTrans" cxnId="{95BE2169-8A7C-493D-96F4-E40885D3B765}">
      <dgm:prSet/>
      <dgm:spPr/>
      <dgm:t>
        <a:bodyPr/>
        <a:lstStyle/>
        <a:p>
          <a:endParaRPr lang="el-GR"/>
        </a:p>
      </dgm:t>
    </dgm:pt>
    <dgm:pt modelId="{17D0E3C0-34F0-4030-BF9E-95A51D7AD143}" type="sibTrans" cxnId="{95BE2169-8A7C-493D-96F4-E40885D3B765}">
      <dgm:prSet/>
      <dgm:spPr/>
      <dgm:t>
        <a:bodyPr/>
        <a:lstStyle/>
        <a:p>
          <a:endParaRPr lang="el-GR"/>
        </a:p>
      </dgm:t>
    </dgm:pt>
    <dgm:pt modelId="{49F5413E-8458-4473-A6C4-DD9FC4A2E777}" type="pres">
      <dgm:prSet presAssocID="{716AEE21-0588-49EE-A364-75982FF59683}" presName="compositeShape" presStyleCnt="0">
        <dgm:presLayoutVars>
          <dgm:chMax val="7"/>
          <dgm:dir/>
          <dgm:resizeHandles val="exact"/>
        </dgm:presLayoutVars>
      </dgm:prSet>
      <dgm:spPr/>
    </dgm:pt>
    <dgm:pt modelId="{2FD45022-6EC5-48C6-8369-00F343A8C3F7}" type="pres">
      <dgm:prSet presAssocID="{47069C67-1C1A-4243-B804-DE48BE806330}" presName="circ1TxSh" presStyleLbl="vennNode1" presStyleIdx="0" presStyleCnt="1"/>
      <dgm:spPr/>
    </dgm:pt>
  </dgm:ptLst>
  <dgm:cxnLst>
    <dgm:cxn modelId="{64923C27-714B-43AF-853B-613055E89289}" type="presOf" srcId="{12F162CA-B559-430F-B29E-1CA561845018}" destId="{2FD45022-6EC5-48C6-8369-00F343A8C3F7}" srcOrd="0" destOrd="1" presId="urn:microsoft.com/office/officeart/2005/8/layout/venn1"/>
    <dgm:cxn modelId="{111F1234-413D-41E4-A28E-8FD6E5BBD19F}" type="presOf" srcId="{776AE497-C52E-4EB1-AE48-14A1A30C09B7}" destId="{2FD45022-6EC5-48C6-8369-00F343A8C3F7}" srcOrd="0" destOrd="3" presId="urn:microsoft.com/office/officeart/2005/8/layout/venn1"/>
    <dgm:cxn modelId="{7DB1543A-DC27-4245-ABBE-EBE7C2D4EE17}" type="presOf" srcId="{47069C67-1C1A-4243-B804-DE48BE806330}" destId="{2FD45022-6EC5-48C6-8369-00F343A8C3F7}" srcOrd="0" destOrd="0" presId="urn:microsoft.com/office/officeart/2005/8/layout/venn1"/>
    <dgm:cxn modelId="{38F8835E-7F4E-4D6F-8880-EB1006AC5CB5}" type="presOf" srcId="{716AEE21-0588-49EE-A364-75982FF59683}" destId="{49F5413E-8458-4473-A6C4-DD9FC4A2E777}" srcOrd="0" destOrd="0" presId="urn:microsoft.com/office/officeart/2005/8/layout/venn1"/>
    <dgm:cxn modelId="{95BE2169-8A7C-493D-96F4-E40885D3B765}" srcId="{47069C67-1C1A-4243-B804-DE48BE806330}" destId="{776AE497-C52E-4EB1-AE48-14A1A30C09B7}" srcOrd="2" destOrd="0" parTransId="{D6274961-3C66-4A2A-BCA8-4801E9EFFA35}" sibTransId="{17D0E3C0-34F0-4030-BF9E-95A51D7AD143}"/>
    <dgm:cxn modelId="{F44D527F-AF5B-4271-B8B0-0B356AE5E8D3}" type="presOf" srcId="{FDA7E391-65F7-4E32-8D1B-E6176E48AA61}" destId="{2FD45022-6EC5-48C6-8369-00F343A8C3F7}" srcOrd="0" destOrd="2" presId="urn:microsoft.com/office/officeart/2005/8/layout/venn1"/>
    <dgm:cxn modelId="{E997859C-09B6-49AA-8458-C026C3986DE6}" srcId="{47069C67-1C1A-4243-B804-DE48BE806330}" destId="{FDA7E391-65F7-4E32-8D1B-E6176E48AA61}" srcOrd="1" destOrd="0" parTransId="{ACEDB766-FB31-4130-96C5-0402C79E3B81}" sibTransId="{E75DA417-133D-419D-B9AA-11A4728120DE}"/>
    <dgm:cxn modelId="{8677ECBD-699F-476A-AED3-724A9E29051B}" srcId="{716AEE21-0588-49EE-A364-75982FF59683}" destId="{47069C67-1C1A-4243-B804-DE48BE806330}" srcOrd="0" destOrd="0" parTransId="{29D3174C-93E2-4AA8-BA51-54823DF0E24B}" sibTransId="{B1E95EED-2E5F-4EB5-9D80-FDD6A2E40F21}"/>
    <dgm:cxn modelId="{238E5FD6-3AAE-41E2-9EBA-B2D71D5A5C3E}" srcId="{47069C67-1C1A-4243-B804-DE48BE806330}" destId="{12F162CA-B559-430F-B29E-1CA561845018}" srcOrd="0" destOrd="0" parTransId="{35F588A1-DDA1-4920-8425-FB13E7F1EFD9}" sibTransId="{37BC835A-E49E-4FFB-8DE4-F37332B25C23}"/>
    <dgm:cxn modelId="{4BF4F405-D1C4-4157-A16F-530B3D2730E1}" type="presParOf" srcId="{49F5413E-8458-4473-A6C4-DD9FC4A2E777}" destId="{2FD45022-6EC5-48C6-8369-00F343A8C3F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25E76-E61E-42BB-B100-2BE985142198}">
      <dsp:nvSpPr>
        <dsp:cNvPr id="0" name=""/>
        <dsp:cNvSpPr/>
      </dsp:nvSpPr>
      <dsp:spPr>
        <a:xfrm>
          <a:off x="0" y="943329"/>
          <a:ext cx="692997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ΠΡΟΔΙΑΓΡΑΦΕΣ ΜΕΤΕΩΡΟΛΟΓΙΚΟΥ ΣΤΑΘΜΟΥ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 err="1"/>
            <a:t>Compact</a:t>
          </a:r>
          <a:r>
            <a:rPr lang="el-GR" sz="1600" b="1" kern="1200" dirty="0"/>
            <a:t> μετεωρολογικός σταθμός μοντέλο HD52.3DP147 του οίκου DELTAOHM Ιταλίας</a:t>
          </a:r>
          <a:endParaRPr lang="el-GR" sz="1600" kern="1200" dirty="0"/>
        </a:p>
      </dsp:txBody>
      <dsp:txXfrm>
        <a:off x="59399" y="1002728"/>
        <a:ext cx="6811177" cy="1098002"/>
      </dsp:txXfrm>
    </dsp:sp>
    <dsp:sp modelId="{7E680A13-2F7F-4C70-9AA3-6A2DD86CD45B}">
      <dsp:nvSpPr>
        <dsp:cNvPr id="0" name=""/>
        <dsp:cNvSpPr/>
      </dsp:nvSpPr>
      <dsp:spPr>
        <a:xfrm>
          <a:off x="0" y="2160129"/>
          <a:ext cx="6929975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027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l-G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l-GR" sz="1600" kern="1200" dirty="0"/>
        </a:p>
      </dsp:txBody>
      <dsp:txXfrm>
        <a:off x="0" y="2160129"/>
        <a:ext cx="6929975" cy="10764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3E050-7973-4B0E-8007-48F46916164B}">
      <dsp:nvSpPr>
        <dsp:cNvPr id="0" name=""/>
        <dsp:cNvSpPr/>
      </dsp:nvSpPr>
      <dsp:spPr>
        <a:xfrm>
          <a:off x="47825" y="0"/>
          <a:ext cx="2992821" cy="2992821"/>
        </a:xfrm>
        <a:prstGeom prst="ellipse">
          <a:avLst/>
        </a:prstGeom>
        <a:solidFill>
          <a:schemeClr val="tx2">
            <a:lumMod val="25000"/>
            <a:lumOff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u="sng" kern="1200" dirty="0"/>
            <a:t>Θερμοκρασία</a:t>
          </a:r>
          <a:endParaRPr lang="el-GR" sz="2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Μέθοδος</a:t>
          </a:r>
          <a:r>
            <a:rPr lang="el-GR" sz="1800" kern="1200" dirty="0"/>
            <a:t> μέτρησης EPA </a:t>
          </a:r>
          <a:r>
            <a:rPr lang="el-GR" sz="1800" kern="1200" dirty="0" err="1"/>
            <a:t>Method</a:t>
          </a:r>
          <a:r>
            <a:rPr lang="el-GR" sz="1800" kern="1200" dirty="0"/>
            <a:t> 170.1.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/>
            <a:t>Ακρίβεια μέτρησης ±0.1° C.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/>
            <a:t>Ανάλυση μέτρησης 0.01° C.</a:t>
          </a:r>
        </a:p>
      </dsp:txBody>
      <dsp:txXfrm>
        <a:off x="486113" y="438288"/>
        <a:ext cx="2116245" cy="2116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25E76-E61E-42BB-B100-2BE985142198}">
      <dsp:nvSpPr>
        <dsp:cNvPr id="0" name=""/>
        <dsp:cNvSpPr/>
      </dsp:nvSpPr>
      <dsp:spPr>
        <a:xfrm>
          <a:off x="0" y="0"/>
          <a:ext cx="7001703" cy="554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u="sng" kern="1200" dirty="0"/>
            <a:t>Τηλεμετρικός </a:t>
          </a:r>
          <a:r>
            <a:rPr lang="en-US" sz="1800" b="1" u="sng" kern="1200" dirty="0"/>
            <a:t>data logger </a:t>
          </a:r>
          <a:r>
            <a:rPr lang="el-GR" sz="1800" b="1" u="sng" kern="1200" dirty="0"/>
            <a:t>μοντέλο HD33</a:t>
          </a:r>
          <a:r>
            <a:rPr lang="en-US" sz="1800" b="1" u="sng" kern="1200" dirty="0"/>
            <a:t>M</a:t>
          </a:r>
          <a:r>
            <a:rPr lang="el-GR" sz="1800" b="1" u="sng" kern="1200" dirty="0"/>
            <a:t>.2 του οίκου </a:t>
          </a:r>
          <a:r>
            <a:rPr lang="en-US" sz="1800" b="1" u="sng" kern="1200" dirty="0"/>
            <a:t>DELTA</a:t>
          </a:r>
          <a:r>
            <a:rPr lang="el-GR" sz="1800" b="1" u="sng" kern="1200" dirty="0"/>
            <a:t>ΟΗΜ Ιταλίας</a:t>
          </a:r>
          <a:endParaRPr lang="el-GR" sz="1800" kern="1200" dirty="0"/>
        </a:p>
      </dsp:txBody>
      <dsp:txXfrm>
        <a:off x="27060" y="27060"/>
        <a:ext cx="6947583" cy="500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836B0-BF6F-4594-AFF0-E36597254EA3}">
      <dsp:nvSpPr>
        <dsp:cNvPr id="0" name=""/>
        <dsp:cNvSpPr/>
      </dsp:nvSpPr>
      <dsp:spPr>
        <a:xfrm>
          <a:off x="0" y="94277"/>
          <a:ext cx="2857867" cy="2857867"/>
        </a:xfrm>
        <a:prstGeom prst="ellipse">
          <a:avLst/>
        </a:prstGeom>
        <a:solidFill>
          <a:schemeClr val="bg2">
            <a:lumMod val="40000"/>
            <a:lumOff val="60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u="none" kern="1200" dirty="0"/>
            <a:t>Θερμοκρασία </a:t>
          </a:r>
          <a:r>
            <a:rPr lang="el-GR" sz="2400" kern="1200" dirty="0"/>
            <a:t>- υγρασία αέρα</a:t>
          </a:r>
        </a:p>
      </dsp:txBody>
      <dsp:txXfrm>
        <a:off x="418525" y="512802"/>
        <a:ext cx="2020817" cy="20208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45022-6EC5-48C6-8369-00F343A8C3F7}">
      <dsp:nvSpPr>
        <dsp:cNvPr id="0" name=""/>
        <dsp:cNvSpPr/>
      </dsp:nvSpPr>
      <dsp:spPr>
        <a:xfrm>
          <a:off x="0" y="99946"/>
          <a:ext cx="3021887" cy="3021887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/>
            <a:t>Ηλιακή Ακτινοβολία</a:t>
          </a:r>
        </a:p>
      </dsp:txBody>
      <dsp:txXfrm>
        <a:off x="442545" y="542491"/>
        <a:ext cx="2136797" cy="21367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3E050-7973-4B0E-8007-48F46916164B}">
      <dsp:nvSpPr>
        <dsp:cNvPr id="0" name=""/>
        <dsp:cNvSpPr/>
      </dsp:nvSpPr>
      <dsp:spPr>
        <a:xfrm>
          <a:off x="0" y="136037"/>
          <a:ext cx="2949704" cy="2949704"/>
        </a:xfrm>
        <a:prstGeom prst="ellipse">
          <a:avLst/>
        </a:prstGeom>
        <a:solidFill>
          <a:schemeClr val="tx2">
            <a:lumMod val="25000"/>
            <a:lumOff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/>
            <a:t>Διεύθυνση και ταχύτητα αέρα</a:t>
          </a:r>
        </a:p>
      </dsp:txBody>
      <dsp:txXfrm>
        <a:off x="431974" y="568011"/>
        <a:ext cx="2085756" cy="20857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25E76-E61E-42BB-B100-2BE985142198}">
      <dsp:nvSpPr>
        <dsp:cNvPr id="0" name=""/>
        <dsp:cNvSpPr/>
      </dsp:nvSpPr>
      <dsp:spPr>
        <a:xfrm>
          <a:off x="0" y="116275"/>
          <a:ext cx="6778304" cy="840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Αισθητήρες καταγραφής παραμέτρων</a:t>
          </a:r>
          <a:br>
            <a:rPr lang="el-GR" sz="1800" kern="1200" dirty="0"/>
          </a:br>
          <a:r>
            <a:rPr lang="el-GR" sz="1800" b="1" kern="1200" dirty="0"/>
            <a:t>Καταγραφικό στάθμης, θερμοκρασίας και αγωγιμότητας</a:t>
          </a:r>
          <a:br>
            <a:rPr lang="el-GR" sz="1800" b="1" kern="1200" dirty="0"/>
          </a:br>
          <a:r>
            <a:rPr lang="en-US" sz="1800" b="1" kern="1200" dirty="0" err="1"/>
            <a:t>AquaTROLL</a:t>
          </a:r>
          <a:r>
            <a:rPr lang="el-GR" sz="1800" b="1" kern="1200" dirty="0"/>
            <a:t>  200 του οίκου </a:t>
          </a:r>
          <a:r>
            <a:rPr lang="en-US" sz="1800" b="1" kern="1200" dirty="0"/>
            <a:t>IN</a:t>
          </a:r>
          <a:r>
            <a:rPr lang="el-GR" sz="1800" b="1" kern="1200" dirty="0"/>
            <a:t>-</a:t>
          </a:r>
          <a:r>
            <a:rPr lang="en-US" sz="1800" b="1" kern="1200" dirty="0"/>
            <a:t>SITU </a:t>
          </a:r>
          <a:r>
            <a:rPr lang="el-GR" sz="1800" b="1" kern="1200" dirty="0"/>
            <a:t>Αμερικής</a:t>
          </a:r>
          <a:endParaRPr lang="el-GR" sz="1800" kern="1200" dirty="0"/>
        </a:p>
      </dsp:txBody>
      <dsp:txXfrm>
        <a:off x="41028" y="157303"/>
        <a:ext cx="6696248" cy="758409"/>
      </dsp:txXfrm>
    </dsp:sp>
    <dsp:sp modelId="{7E680A13-2F7F-4C70-9AA3-6A2DD86CD45B}">
      <dsp:nvSpPr>
        <dsp:cNvPr id="0" name=""/>
        <dsp:cNvSpPr/>
      </dsp:nvSpPr>
      <dsp:spPr>
        <a:xfrm>
          <a:off x="0" y="1257872"/>
          <a:ext cx="6778304" cy="1194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21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l-GR" sz="1800" kern="1200" dirty="0"/>
        </a:p>
      </dsp:txBody>
      <dsp:txXfrm>
        <a:off x="0" y="1257872"/>
        <a:ext cx="6778304" cy="11943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25E76-E61E-42BB-B100-2BE985142198}">
      <dsp:nvSpPr>
        <dsp:cNvPr id="0" name=""/>
        <dsp:cNvSpPr/>
      </dsp:nvSpPr>
      <dsp:spPr>
        <a:xfrm>
          <a:off x="0" y="0"/>
          <a:ext cx="6807421" cy="7863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u="sng" kern="1200" dirty="0"/>
            <a:t>Τηλεμετρικός </a:t>
          </a:r>
          <a:r>
            <a:rPr lang="en-US" sz="1800" b="1" u="sng" kern="1200" dirty="0"/>
            <a:t>Data logger </a:t>
          </a:r>
          <a:r>
            <a:rPr lang="el-GR" sz="1800" b="1" u="sng" kern="1200" dirty="0"/>
            <a:t>μοντέλο </a:t>
          </a:r>
          <a:r>
            <a:rPr lang="en-US" sz="1800" b="1" u="sng" kern="1200" dirty="0" err="1"/>
            <a:t>VuLink</a:t>
          </a:r>
          <a:r>
            <a:rPr lang="en-US" sz="1800" b="1" u="sng" kern="1200" dirty="0"/>
            <a:t> </a:t>
          </a:r>
          <a:r>
            <a:rPr lang="el-GR" sz="1800" b="1" u="sng" kern="1200" dirty="0"/>
            <a:t>του οίκου </a:t>
          </a:r>
          <a:r>
            <a:rPr lang="en-US" sz="1800" b="1" u="sng" kern="1200" dirty="0"/>
            <a:t>IN-SITU </a:t>
          </a:r>
          <a:r>
            <a:rPr lang="el-GR" sz="1800" b="1" u="sng" kern="1200" dirty="0"/>
            <a:t>Αμερικής</a:t>
          </a:r>
          <a:endParaRPr lang="el-GR" sz="1800" kern="1200" dirty="0"/>
        </a:p>
      </dsp:txBody>
      <dsp:txXfrm>
        <a:off x="38387" y="38387"/>
        <a:ext cx="6730647" cy="709583"/>
      </dsp:txXfrm>
    </dsp:sp>
    <dsp:sp modelId="{7E680A13-2F7F-4C70-9AA3-6A2DD86CD45B}">
      <dsp:nvSpPr>
        <dsp:cNvPr id="0" name=""/>
        <dsp:cNvSpPr/>
      </dsp:nvSpPr>
      <dsp:spPr>
        <a:xfrm>
          <a:off x="0" y="2463954"/>
          <a:ext cx="680742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13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l-G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l-G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l-GR" sz="1800" kern="1200" dirty="0"/>
        </a:p>
      </dsp:txBody>
      <dsp:txXfrm>
        <a:off x="0" y="2463954"/>
        <a:ext cx="6807421" cy="1076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836B0-BF6F-4594-AFF0-E36597254EA3}">
      <dsp:nvSpPr>
        <dsp:cNvPr id="0" name=""/>
        <dsp:cNvSpPr/>
      </dsp:nvSpPr>
      <dsp:spPr>
        <a:xfrm>
          <a:off x="0" y="0"/>
          <a:ext cx="2992316" cy="2992316"/>
        </a:xfrm>
        <a:prstGeom prst="ellipse">
          <a:avLst/>
        </a:prstGeom>
        <a:solidFill>
          <a:schemeClr val="bg2">
            <a:lumMod val="40000"/>
            <a:lumOff val="60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u="sng" kern="1200" dirty="0"/>
            <a:t>Αγωγιμότητα</a:t>
          </a:r>
          <a:endParaRPr lang="el-GR" sz="2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100" kern="1200" dirty="0"/>
            <a:t>Μέθοδος</a:t>
          </a:r>
          <a:r>
            <a:rPr lang="en-US" sz="1100" kern="1200" dirty="0"/>
            <a:t> EPA Method 120.1; Standard Methods 2510.</a:t>
          </a:r>
          <a:endParaRPr lang="el-G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100" kern="1200" dirty="0"/>
            <a:t>Εύρος μέτρησης 0 -  100.000μS/</a:t>
          </a:r>
          <a:r>
            <a:rPr lang="el-GR" sz="1100" kern="1200" dirty="0" err="1"/>
            <a:t>cm</a:t>
          </a:r>
          <a:r>
            <a:rPr lang="el-GR" sz="1100" kern="1200" dirty="0"/>
            <a:t>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100" kern="1200" dirty="0"/>
            <a:t>μετρήσεις &lt; 80.000 </a:t>
          </a:r>
          <a:r>
            <a:rPr lang="el-GR" sz="1100" kern="1200" dirty="0" err="1"/>
            <a:t>μS</a:t>
          </a:r>
          <a:r>
            <a:rPr lang="el-GR" sz="1100" kern="1200" dirty="0"/>
            <a:t>/</a:t>
          </a:r>
          <a:r>
            <a:rPr lang="el-GR" sz="1100" kern="1200" dirty="0" err="1"/>
            <a:t>cm</a:t>
          </a:r>
          <a:r>
            <a:rPr lang="el-GR" sz="1100" kern="1200" dirty="0"/>
            <a:t>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100" kern="1200"/>
            <a:t>Μετρά την πραγματική αγωγιμότητα.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100" kern="1200" dirty="0"/>
            <a:t>Μετρά την ειδική αγωγιμότητα.</a:t>
          </a:r>
        </a:p>
      </dsp:txBody>
      <dsp:txXfrm>
        <a:off x="438215" y="438215"/>
        <a:ext cx="2115886" cy="21158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45022-6EC5-48C6-8369-00F343A8C3F7}">
      <dsp:nvSpPr>
        <dsp:cNvPr id="0" name=""/>
        <dsp:cNvSpPr/>
      </dsp:nvSpPr>
      <dsp:spPr>
        <a:xfrm>
          <a:off x="85615" y="0"/>
          <a:ext cx="2992821" cy="299282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u="none" kern="1200" dirty="0"/>
            <a:t>    </a:t>
          </a:r>
          <a:r>
            <a:rPr lang="el-GR" sz="2400" u="sng" kern="1200" dirty="0"/>
            <a:t>Στάθμη</a:t>
          </a:r>
          <a:endParaRPr lang="el-GR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/>
            <a:t>Εύρος μέτρησης 0-70</a:t>
          </a:r>
          <a:r>
            <a:rPr lang="en-US" sz="1800" kern="1200" dirty="0"/>
            <a:t>m</a:t>
          </a:r>
          <a:r>
            <a:rPr lang="el-GR" sz="1800" kern="1200" dirty="0"/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/>
            <a:t>Ακρίβεια μέτρησης ±0.05%FS.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/>
            <a:t>Ανάλυση μέτρησης ±0.01%FS.</a:t>
          </a:r>
        </a:p>
      </dsp:txBody>
      <dsp:txXfrm>
        <a:off x="523903" y="438288"/>
        <a:ext cx="2116245" cy="2116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4DEAF-6E76-41E2-BD72-389D076DEB35}" type="datetimeFigureOut">
              <a:rPr lang="el-GR" smtClean="0"/>
              <a:t>29/3/2024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1D952-C530-4E8C-810E-8FBD2127C8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070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photo background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30161" y="3191533"/>
            <a:ext cx="9167449" cy="615624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30160" y="3873831"/>
            <a:ext cx="1993109" cy="3231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29.03.2024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630161" y="2580814"/>
            <a:ext cx="2110306" cy="230859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0161" y="2858015"/>
            <a:ext cx="2110306" cy="230859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7F03F9B-E35C-7041-857E-44FBD94664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161" y="412500"/>
            <a:ext cx="1700379" cy="6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3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2871733" y="584268"/>
            <a:ext cx="8688726" cy="5556207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630275" y="814665"/>
            <a:ext cx="2005598" cy="5325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Click to add text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29862" y="584268"/>
            <a:ext cx="2005598" cy="230859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60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2871733" y="584268"/>
            <a:ext cx="8688726" cy="5556207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630275" y="814665"/>
            <a:ext cx="2005598" cy="5325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Click to add text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29862" y="584268"/>
            <a:ext cx="2005598" cy="230859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65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2871733" y="584268"/>
            <a:ext cx="8688727" cy="5556207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630275" y="814665"/>
            <a:ext cx="2005598" cy="5325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Click to add text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29862" y="584268"/>
            <a:ext cx="2005598" cy="230859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052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2871733" y="584268"/>
            <a:ext cx="8688727" cy="5556207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630275" y="814665"/>
            <a:ext cx="2005598" cy="5325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Click to add text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29862" y="584268"/>
            <a:ext cx="2005598" cy="230859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489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953418" y="6452713"/>
            <a:ext cx="77798" cy="8097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716850" y="6452713"/>
            <a:ext cx="79385" cy="80972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639052" y="6452713"/>
            <a:ext cx="77798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796235" y="6374122"/>
            <a:ext cx="77798" cy="238153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1305095" y="6452713"/>
            <a:ext cx="77798" cy="80972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1228091" y="6452713"/>
            <a:ext cx="77004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1382893" y="6374122"/>
            <a:ext cx="79385" cy="238153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874033" y="6295532"/>
            <a:ext cx="79385" cy="238153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1031216" y="6533684"/>
            <a:ext cx="196876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1462278" y="6533684"/>
            <a:ext cx="10723371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3175" y="6533684"/>
            <a:ext cx="635877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84728-000A-D34C-B47E-6450010424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88" y="359116"/>
            <a:ext cx="11997224" cy="613976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5134" y="-1867367"/>
            <a:ext cx="10515600" cy="10389383"/>
          </a:xfrm>
        </p:spPr>
        <p:txBody>
          <a:bodyPr lIns="5760000" rIns="5760000" anchor="ctr"/>
          <a:lstStyle>
            <a:lvl1pPr>
              <a:defRPr sz="4501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98749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 blue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DAE700-C8B0-964A-8B1F-971F047FC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88" y="359116"/>
            <a:ext cx="11997224" cy="6139768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953418" y="6452713"/>
            <a:ext cx="77798" cy="8097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716850" y="6452713"/>
            <a:ext cx="79385" cy="80972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639052" y="6452713"/>
            <a:ext cx="77798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796235" y="6374122"/>
            <a:ext cx="77798" cy="238153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1305095" y="6452713"/>
            <a:ext cx="77798" cy="80972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1228091" y="6452713"/>
            <a:ext cx="77004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1382893" y="6374122"/>
            <a:ext cx="79385" cy="238153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874033" y="6295532"/>
            <a:ext cx="79385" cy="238153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1031216" y="6533684"/>
            <a:ext cx="196876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1462278" y="6533684"/>
            <a:ext cx="10723371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3175" y="6533684"/>
            <a:ext cx="635877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10F3F316-C0F7-4F46-880B-459C25BE9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134" y="-1867367"/>
            <a:ext cx="10515600" cy="10389383"/>
          </a:xfrm>
        </p:spPr>
        <p:txBody>
          <a:bodyPr lIns="5760000" rIns="5760000" anchor="ctr"/>
          <a:lstStyle>
            <a:lvl1pPr>
              <a:defRPr sz="4501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023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F1DD7D9-7549-B140-AA0D-3E3EE59EDD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88" y="359116"/>
            <a:ext cx="11997224" cy="6139768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953418" y="6452713"/>
            <a:ext cx="77798" cy="8097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716850" y="6452713"/>
            <a:ext cx="79385" cy="80972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639052" y="6452713"/>
            <a:ext cx="77798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796235" y="6374122"/>
            <a:ext cx="77798" cy="238153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1305095" y="6452713"/>
            <a:ext cx="77798" cy="80972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1228091" y="6452713"/>
            <a:ext cx="77004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1382893" y="6374122"/>
            <a:ext cx="79385" cy="238153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874033" y="6295532"/>
            <a:ext cx="79385" cy="238153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1031216" y="6533684"/>
            <a:ext cx="196876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1462278" y="6533684"/>
            <a:ext cx="10723371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3175" y="6533684"/>
            <a:ext cx="635877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0FD72A4A-C6B4-3046-98C3-8644C95AA9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134" y="-1867367"/>
            <a:ext cx="10515600" cy="10389383"/>
          </a:xfrm>
        </p:spPr>
        <p:txBody>
          <a:bodyPr lIns="5760000" rIns="5760000" anchor="ctr"/>
          <a:lstStyle>
            <a:lvl1pPr>
              <a:defRPr sz="4501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1969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text re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D30CCB-354F-CF4A-9E64-73D09D941B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88" y="359116"/>
            <a:ext cx="11997224" cy="6139768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953418" y="6452713"/>
            <a:ext cx="77798" cy="8097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716850" y="6452713"/>
            <a:ext cx="79385" cy="80972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639052" y="6452713"/>
            <a:ext cx="77798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796235" y="6374122"/>
            <a:ext cx="77798" cy="238153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1305095" y="6452713"/>
            <a:ext cx="77798" cy="80972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1228091" y="6452713"/>
            <a:ext cx="77004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1382893" y="6374122"/>
            <a:ext cx="79385" cy="238153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874033" y="6295532"/>
            <a:ext cx="79385" cy="238153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1031216" y="6533684"/>
            <a:ext cx="196876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1462278" y="6533684"/>
            <a:ext cx="10723371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3175" y="6533684"/>
            <a:ext cx="635877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CF33F160-CF38-004C-BF43-FAD5C00D2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134" y="-1867367"/>
            <a:ext cx="10515600" cy="10389383"/>
          </a:xfrm>
        </p:spPr>
        <p:txBody>
          <a:bodyPr lIns="5760000" rIns="5760000" anchor="ctr"/>
          <a:lstStyle>
            <a:lvl1pPr>
              <a:defRPr sz="4501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2664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 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500E985-6E77-1440-98EF-C91B38871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88" y="359116"/>
            <a:ext cx="11997224" cy="6139768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953418" y="6452713"/>
            <a:ext cx="77798" cy="8097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716850" y="6452713"/>
            <a:ext cx="79385" cy="80972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639052" y="6452713"/>
            <a:ext cx="77798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796235" y="6374122"/>
            <a:ext cx="77798" cy="238153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1305095" y="6452713"/>
            <a:ext cx="77798" cy="80972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1228091" y="6452713"/>
            <a:ext cx="77004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1382893" y="6374122"/>
            <a:ext cx="79385" cy="238153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874033" y="6295532"/>
            <a:ext cx="79385" cy="238153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1031216" y="6533684"/>
            <a:ext cx="196876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1462278" y="6533684"/>
            <a:ext cx="10723371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3175" y="6533684"/>
            <a:ext cx="635877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3D503D04-C70C-BC4C-9EC2-C8CFBFDC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134" y="-1867367"/>
            <a:ext cx="10515600" cy="10389383"/>
          </a:xfrm>
        </p:spPr>
        <p:txBody>
          <a:bodyPr lIns="5760000" rIns="5760000" anchor="ctr"/>
          <a:lstStyle>
            <a:lvl1pPr>
              <a:defRPr sz="4501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0187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rge text r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999F05E-58C8-B245-A26D-C75801E445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88" y="359116"/>
            <a:ext cx="11997224" cy="6139768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953418" y="6452713"/>
            <a:ext cx="77798" cy="8097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716850" y="6452713"/>
            <a:ext cx="79385" cy="80972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639052" y="6452713"/>
            <a:ext cx="77798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796235" y="6374122"/>
            <a:ext cx="77798" cy="238153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1305095" y="6452713"/>
            <a:ext cx="77798" cy="80972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1228091" y="6452713"/>
            <a:ext cx="77004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1382893" y="6374122"/>
            <a:ext cx="79385" cy="238153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874033" y="6295532"/>
            <a:ext cx="79385" cy="238153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1031216" y="6533684"/>
            <a:ext cx="196876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1462278" y="6533684"/>
            <a:ext cx="10723371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3175" y="6533684"/>
            <a:ext cx="635877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CAE876C7-500E-9A41-BA2A-FFE7D35DA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134" y="-1867367"/>
            <a:ext cx="10515600" cy="10389383"/>
          </a:xfrm>
        </p:spPr>
        <p:txBody>
          <a:bodyPr lIns="5760000" rIns="5760000" anchor="ctr"/>
          <a:lstStyle>
            <a:lvl1pPr>
              <a:defRPr sz="4501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259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30161" y="3191533"/>
            <a:ext cx="9167449" cy="615624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1"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569442" y="6261424"/>
            <a:ext cx="1993109" cy="3231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15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29.03.2024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630161" y="6077398"/>
            <a:ext cx="2110306" cy="230859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0161" y="6354598"/>
            <a:ext cx="2110306" cy="230859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5100701" y="6073976"/>
            <a:ext cx="3384003" cy="230859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00702" y="6353730"/>
            <a:ext cx="3384003" cy="230859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20" name="Bil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120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13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6207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s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30161" y="2081153"/>
            <a:ext cx="9167449" cy="615624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1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630319" y="2890378"/>
            <a:ext cx="9167290" cy="1077244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23" indent="0">
              <a:buNone/>
              <a:defRPr b="1">
                <a:solidFill>
                  <a:schemeClr val="bg1"/>
                </a:solidFill>
              </a:defRPr>
            </a:lvl2pPr>
            <a:lvl3pPr marL="914446" indent="0">
              <a:buNone/>
              <a:defRPr b="1">
                <a:solidFill>
                  <a:schemeClr val="bg1"/>
                </a:solidFill>
              </a:defRPr>
            </a:lvl3pPr>
            <a:lvl4pPr marL="1371669" indent="0">
              <a:buNone/>
              <a:defRPr b="1">
                <a:solidFill>
                  <a:schemeClr val="bg1"/>
                </a:solidFill>
              </a:defRPr>
            </a:lvl4pPr>
            <a:lvl5pPr marL="182889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376F560-06C4-A94C-9C1C-E8A2CD9957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161" y="412500"/>
            <a:ext cx="1700379" cy="6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0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30161" y="3191533"/>
            <a:ext cx="9167449" cy="615624"/>
          </a:xfrm>
        </p:spPr>
        <p:txBody>
          <a:bodyPr wrap="square" lIns="0" tIns="0" rIns="0" bIns="0" anchor="ctr">
            <a:spAutoFit/>
          </a:bodyPr>
          <a:lstStyle>
            <a:lvl1pPr algn="l">
              <a:defRPr sz="4001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569442" y="6261424"/>
            <a:ext cx="1993109" cy="3231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15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29.03.2024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630161" y="6077398"/>
            <a:ext cx="2110306" cy="230859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0161" y="6354598"/>
            <a:ext cx="2110306" cy="230859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5100701" y="6073976"/>
            <a:ext cx="3384003" cy="230859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00702" y="6353730"/>
            <a:ext cx="3384003" cy="230859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" y="342502"/>
            <a:ext cx="1193652" cy="83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27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30275" y="1545950"/>
            <a:ext cx="10932276" cy="45945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629862" y="1315554"/>
            <a:ext cx="10932275" cy="230859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08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30275" y="1545950"/>
            <a:ext cx="10932276" cy="45945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Click to add text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629862" y="1315554"/>
            <a:ext cx="10932275" cy="230859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084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30275" y="1545950"/>
            <a:ext cx="10932276" cy="45945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Click to add text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629862" y="1315554"/>
            <a:ext cx="10932275" cy="230859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86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7345875" y="0"/>
            <a:ext cx="48461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7345875" y="0"/>
            <a:ext cx="4846125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30276" y="548761"/>
            <a:ext cx="6139452" cy="5386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30276" y="1545950"/>
            <a:ext cx="6139452" cy="45945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Click to add text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629862" y="1315554"/>
            <a:ext cx="6139452" cy="230859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3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7345875" y="0"/>
            <a:ext cx="48461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7345875" y="0"/>
            <a:ext cx="4846125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30276" y="548761"/>
            <a:ext cx="6139452" cy="5386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30276" y="1545950"/>
            <a:ext cx="6139452" cy="45945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Click to add text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629862" y="1315554"/>
            <a:ext cx="6139452" cy="230859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36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871733" y="0"/>
            <a:ext cx="93202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2871733" y="0"/>
            <a:ext cx="932026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630275" y="814665"/>
            <a:ext cx="2005598" cy="5325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Click to add text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862" y="584268"/>
            <a:ext cx="2005598" cy="230859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84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871733" y="0"/>
            <a:ext cx="93202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2871733" y="0"/>
            <a:ext cx="932026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630275" y="814665"/>
            <a:ext cx="2005598" cy="5325810"/>
          </a:xfrm>
        </p:spPr>
        <p:txBody>
          <a:bodyPr/>
          <a:lstStyle/>
          <a:p>
            <a:pPr lvl="0"/>
            <a:r>
              <a:rPr lang="nb-NO" dirty="0"/>
              <a:t>Click to add text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862" y="584268"/>
            <a:ext cx="2005598" cy="230859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81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2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30275" y="548761"/>
            <a:ext cx="10932276" cy="53867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275" y="1324128"/>
            <a:ext cx="10932276" cy="48163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953418" y="6452713"/>
            <a:ext cx="77798" cy="80972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716850" y="6452713"/>
            <a:ext cx="79385" cy="80972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639052" y="6452713"/>
            <a:ext cx="77798" cy="159562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796235" y="6374122"/>
            <a:ext cx="77798" cy="238153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33" name="Freeform 9"/>
          <p:cNvSpPr>
            <a:spLocks/>
          </p:cNvSpPr>
          <p:nvPr userDrawn="1"/>
        </p:nvSpPr>
        <p:spPr bwMode="auto">
          <a:xfrm>
            <a:off x="1305095" y="6452713"/>
            <a:ext cx="77798" cy="80972"/>
          </a:xfrm>
          <a:custGeom>
            <a:avLst/>
            <a:gdLst>
              <a:gd name="T0" fmla="*/ 98 w 98"/>
              <a:gd name="T1" fmla="*/ 102 h 102"/>
              <a:gd name="T2" fmla="*/ 0 w 98"/>
              <a:gd name="T3" fmla="*/ 102 h 102"/>
              <a:gd name="T4" fmla="*/ 0 w 98"/>
              <a:gd name="T5" fmla="*/ 0 h 102"/>
              <a:gd name="T6" fmla="*/ 98 w 98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02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34" name="Rectangle 10"/>
          <p:cNvSpPr>
            <a:spLocks noChangeArrowheads="1"/>
          </p:cNvSpPr>
          <p:nvPr userDrawn="1"/>
        </p:nvSpPr>
        <p:spPr bwMode="auto">
          <a:xfrm>
            <a:off x="1228091" y="6452713"/>
            <a:ext cx="77004" cy="159562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35" name="Freeform 11"/>
          <p:cNvSpPr>
            <a:spLocks/>
          </p:cNvSpPr>
          <p:nvPr userDrawn="1"/>
        </p:nvSpPr>
        <p:spPr bwMode="auto">
          <a:xfrm>
            <a:off x="1382893" y="6374122"/>
            <a:ext cx="79385" cy="238153"/>
          </a:xfrm>
          <a:custGeom>
            <a:avLst/>
            <a:gdLst>
              <a:gd name="T0" fmla="*/ 0 w 100"/>
              <a:gd name="T1" fmla="*/ 0 h 300"/>
              <a:gd name="T2" fmla="*/ 0 w 100"/>
              <a:gd name="T3" fmla="*/ 201 h 300"/>
              <a:gd name="T4" fmla="*/ 100 w 100"/>
              <a:gd name="T5" fmla="*/ 300 h 300"/>
              <a:gd name="T6" fmla="*/ 100 w 100"/>
              <a:gd name="T7" fmla="*/ 0 h 300"/>
              <a:gd name="T8" fmla="*/ 0 w 100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30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874033" y="6295532"/>
            <a:ext cx="79385" cy="238153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37" name="Line 13"/>
          <p:cNvSpPr>
            <a:spLocks noChangeShapeType="1"/>
          </p:cNvSpPr>
          <p:nvPr userDrawn="1"/>
        </p:nvSpPr>
        <p:spPr bwMode="auto">
          <a:xfrm>
            <a:off x="1031216" y="6533684"/>
            <a:ext cx="196876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1462278" y="6533684"/>
            <a:ext cx="10723371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3175" y="6533684"/>
            <a:ext cx="635877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45725" tIns="22863" rIns="45725" bIns="22863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11884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hf sldNum="0" hdr="0" ftr="0"/>
  <p:txStyles>
    <p:titleStyle>
      <a:lvl1pPr algn="l" defTabSz="914446" rtl="0" eaLnBrk="1" latinLnBrk="0" hangingPunct="1">
        <a:lnSpc>
          <a:spcPct val="100000"/>
        </a:lnSpc>
        <a:spcBef>
          <a:spcPct val="0"/>
        </a:spcBef>
        <a:buNone/>
        <a:defRPr sz="3501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dk2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 baseline="0">
          <a:solidFill>
            <a:schemeClr val="dk2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 baseline="0">
          <a:solidFill>
            <a:schemeClr val="dk2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dk2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dk2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image" Target="../media/image8.jpeg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iq-eeagrants.gr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iq-eeagrants.gr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image" Target="../media/image8.jpeg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diagramColors" Target="../diagrams/colors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diagramQuickStyle" Target="../diagrams/quickStyle7.xml"/><Relationship Id="rId17" Type="http://schemas.openxmlformats.org/officeDocument/2006/relationships/image" Target="../media/image22.jpeg"/><Relationship Id="rId2" Type="http://schemas.openxmlformats.org/officeDocument/2006/relationships/image" Target="../media/image8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6.xml"/><Relationship Id="rId11" Type="http://schemas.openxmlformats.org/officeDocument/2006/relationships/diagramLayout" Target="../diagrams/layout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20.jpeg"/><Relationship Id="rId10" Type="http://schemas.openxmlformats.org/officeDocument/2006/relationships/diagramData" Target="../diagrams/data7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9.jpeg"/><Relationship Id="rId14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630161" y="2899182"/>
            <a:ext cx="11278809" cy="1200329"/>
          </a:xfrm>
        </p:spPr>
        <p:txBody>
          <a:bodyPr/>
          <a:lstStyle/>
          <a:p>
            <a:r>
              <a:rPr lang="el-GR" sz="2600" u="sng" dirty="0"/>
              <a:t>Εξοπλισμός παρακολούθησης των υδρογεωλογικών παραμέτρων στην</a:t>
            </a:r>
            <a:br>
              <a:rPr lang="el-GR" sz="2600" u="sng" dirty="0"/>
            </a:br>
            <a:r>
              <a:rPr lang="el-GR" sz="2600" u="sng" dirty="0"/>
              <a:t>πιλοτική περιοχή του ΥΥΣ </a:t>
            </a:r>
            <a:r>
              <a:rPr lang="el-GR" sz="2600" u="sng" dirty="0" err="1"/>
              <a:t>Λαρισσού</a:t>
            </a:r>
            <a:r>
              <a:rPr lang="el-GR" sz="2600" u="sng" dirty="0"/>
              <a:t> – Υλοποίηση τεχνητού εμπλουτισμού</a:t>
            </a:r>
            <a:endParaRPr lang="en-GB" sz="26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630160" y="5846592"/>
            <a:ext cx="2885925" cy="461665"/>
          </a:xfrm>
        </p:spPr>
        <p:txBody>
          <a:bodyPr/>
          <a:lstStyle/>
          <a:p>
            <a:r>
              <a:rPr lang="el-GR" dirty="0"/>
              <a:t>Βασίλειος Μπουμπούλης</a:t>
            </a:r>
            <a:endParaRPr lang="en-GB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Υποψήφιος Διδάκτωρ</a:t>
            </a:r>
            <a:endParaRPr lang="en-GB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5"/>
          </p:nvPr>
        </p:nvSpPr>
        <p:spPr>
          <a:xfrm>
            <a:off x="5100701" y="6027836"/>
            <a:ext cx="3384003" cy="276999"/>
          </a:xfrm>
        </p:spPr>
        <p:txBody>
          <a:bodyPr/>
          <a:lstStyle/>
          <a:p>
            <a:r>
              <a:rPr lang="el-GR" sz="1800" b="0" i="0" u="none" strike="noStrike" dirty="0">
                <a:solidFill>
                  <a:srgbClr val="1E1E1C"/>
                </a:solidFill>
                <a:effectLst/>
                <a:latin typeface="Arial" panose="020B0604020202020204" pitchFamily="34" charset="0"/>
              </a:rPr>
              <a:t>Εργαστήριο Τεχνικής Γεωλογίας</a:t>
            </a:r>
            <a:endParaRPr lang="en-GB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6"/>
          </p:nvPr>
        </p:nvSpPr>
        <p:spPr>
          <a:xfrm>
            <a:off x="5100701" y="6412958"/>
            <a:ext cx="4696908" cy="276999"/>
          </a:xfrm>
        </p:spPr>
        <p:txBody>
          <a:bodyPr/>
          <a:lstStyle/>
          <a:p>
            <a:r>
              <a:rPr lang="el-GR" sz="1800" b="0" i="0" u="none" strike="noStrike" dirty="0">
                <a:solidFill>
                  <a:srgbClr val="1E1E1C"/>
                </a:solidFill>
                <a:effectLst/>
                <a:latin typeface="Arial" panose="020B0604020202020204" pitchFamily="34" charset="0"/>
              </a:rPr>
              <a:t>Τμήμα Γεωλογίας Παν/</a:t>
            </a:r>
            <a:r>
              <a:rPr lang="el-GR" sz="1800" b="0" i="0" u="none" strike="noStrike" dirty="0" err="1">
                <a:solidFill>
                  <a:srgbClr val="1E1E1C"/>
                </a:solidFill>
                <a:effectLst/>
                <a:latin typeface="Arial" panose="020B0604020202020204" pitchFamily="34" charset="0"/>
              </a:rPr>
              <a:t>μίου</a:t>
            </a:r>
            <a:r>
              <a:rPr lang="el-GR" sz="1800" b="0" i="0" u="none" strike="noStrike" dirty="0">
                <a:solidFill>
                  <a:srgbClr val="1E1E1C"/>
                </a:solidFill>
                <a:effectLst/>
                <a:latin typeface="Arial" panose="020B0604020202020204" pitchFamily="34" charset="0"/>
              </a:rPr>
              <a:t> Πατρών</a:t>
            </a:r>
            <a:endParaRPr lang="en-GB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E04-3803-4746-93FE-59C9F8586737}" type="datetime1">
              <a:rPr lang="nb-NO" smtClean="0"/>
              <a:t>29.03.2024</a:t>
            </a:fld>
            <a:endParaRPr lang="nb-NO" dirty="0"/>
          </a:p>
        </p:txBody>
      </p:sp>
      <p:pic>
        <p:nvPicPr>
          <p:cNvPr id="2" name="Εικόνα 1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5A134FC-B75C-1EDB-787C-921BDAE64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40" y="445042"/>
            <a:ext cx="1404722" cy="759390"/>
          </a:xfrm>
          <a:prstGeom prst="rect">
            <a:avLst/>
          </a:prstGeom>
        </p:spPr>
      </p:pic>
      <p:pic>
        <p:nvPicPr>
          <p:cNvPr id="3" name="Εικόνα 2" descr="Εικόνα που περιέχει γραμματοσειρά, στιγμιότυπο οθόνης, γραφικά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00122428-7220-7D84-FE5D-9FE2182BA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86" y="549743"/>
            <a:ext cx="1613340" cy="66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5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7B26D4-D3D2-0076-06D2-247183184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89" y="240983"/>
            <a:ext cx="8798767" cy="307777"/>
          </a:xfrm>
        </p:spPr>
        <p:txBody>
          <a:bodyPr/>
          <a:lstStyle/>
          <a:p>
            <a:pPr algn="ctr"/>
            <a:r>
              <a:rPr lang="el-GR" sz="2000" u="sng" dirty="0"/>
              <a:t>ΜΕΓΕΘΗ ΚΑΤΑΓΡΑΦΗΣ </a:t>
            </a:r>
          </a:p>
        </p:txBody>
      </p:sp>
      <p:graphicFrame>
        <p:nvGraphicFramePr>
          <p:cNvPr id="3" name="Θέση περιεχομένου 7">
            <a:extLst>
              <a:ext uri="{FF2B5EF4-FFF2-40B4-BE49-F238E27FC236}">
                <a16:creationId xmlns:a16="http://schemas.microsoft.com/office/drawing/2014/main" id="{AE87AFC0-07E5-BE4D-3602-F2E79805A6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3322638"/>
              </p:ext>
            </p:extLst>
          </p:nvPr>
        </p:nvGraphicFramePr>
        <p:xfrm>
          <a:off x="1030553" y="748076"/>
          <a:ext cx="2992316" cy="2992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B41F6B12-8391-C87A-5B9D-72CAA39E6E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6023659"/>
              </p:ext>
            </p:extLst>
          </p:nvPr>
        </p:nvGraphicFramePr>
        <p:xfrm>
          <a:off x="4802665" y="748074"/>
          <a:ext cx="3164052" cy="2992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7C6B3174-C5B9-66E9-AA08-F1124B8874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732555"/>
              </p:ext>
            </p:extLst>
          </p:nvPr>
        </p:nvGraphicFramePr>
        <p:xfrm>
          <a:off x="8701205" y="748075"/>
          <a:ext cx="3088473" cy="2992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E6EF8661-C4E2-95C4-F828-4A226EAAAC43}"/>
              </a:ext>
            </a:extLst>
          </p:cNvPr>
          <p:cNvGrpSpPr/>
          <p:nvPr/>
        </p:nvGrpSpPr>
        <p:grpSpPr>
          <a:xfrm>
            <a:off x="2853663" y="3429000"/>
            <a:ext cx="2992316" cy="2992316"/>
            <a:chOff x="0" y="0"/>
            <a:chExt cx="2992316" cy="2992316"/>
          </a:xfrm>
        </p:grpSpPr>
        <p:sp>
          <p:nvSpPr>
            <p:cNvPr id="7" name="Οβάλ 6">
              <a:extLst>
                <a:ext uri="{FF2B5EF4-FFF2-40B4-BE49-F238E27FC236}">
                  <a16:creationId xmlns:a16="http://schemas.microsoft.com/office/drawing/2014/main" id="{E220C313-F80C-36EB-D46B-867A975C48E0}"/>
                </a:ext>
              </a:extLst>
            </p:cNvPr>
            <p:cNvSpPr/>
            <p:nvPr/>
          </p:nvSpPr>
          <p:spPr>
            <a:xfrm>
              <a:off x="0" y="0"/>
              <a:ext cx="2992316" cy="2992316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8" name="Οβάλ 4">
              <a:extLst>
                <a:ext uri="{FF2B5EF4-FFF2-40B4-BE49-F238E27FC236}">
                  <a16:creationId xmlns:a16="http://schemas.microsoft.com/office/drawing/2014/main" id="{3BF8DD3D-49C2-D1DC-C9A9-DCC26436A084}"/>
                </a:ext>
              </a:extLst>
            </p:cNvPr>
            <p:cNvSpPr txBox="1"/>
            <p:nvPr/>
          </p:nvSpPr>
          <p:spPr>
            <a:xfrm>
              <a:off x="642401" y="302563"/>
              <a:ext cx="2115886" cy="21158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400" u="sng" kern="1200" dirty="0" err="1"/>
                <a:t>Α</a:t>
              </a:r>
              <a:r>
                <a:rPr lang="el-GR" sz="2400" u="sng" dirty="0" err="1"/>
                <a:t>λατότητα</a:t>
              </a:r>
              <a:endParaRPr lang="el-GR" sz="2400" u="sng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l-GR" dirty="0">
                  <a:solidFill>
                    <a:srgbClr val="000000"/>
                  </a:solidFill>
                  <a:latin typeface="Arial"/>
                </a:rPr>
                <a:t>Μετρά την </a:t>
              </a:r>
              <a:r>
                <a:rPr lang="el-GR" dirty="0" err="1">
                  <a:solidFill>
                    <a:srgbClr val="000000"/>
                  </a:solidFill>
                  <a:latin typeface="Arial"/>
                </a:rPr>
                <a:t>αλατότητα</a:t>
              </a:r>
              <a:r>
                <a:rPr lang="el-GR" dirty="0">
                  <a:solidFill>
                    <a:srgbClr val="000000"/>
                  </a:solidFill>
                  <a:latin typeface="Arial"/>
                </a:rPr>
                <a:t> στο εύρος 0 με 42 PSU.</a:t>
              </a:r>
            </a:p>
          </p:txBody>
        </p:sp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A7A8B704-73C2-3554-F141-68DA915EAAAB}"/>
              </a:ext>
            </a:extLst>
          </p:cNvPr>
          <p:cNvGrpSpPr/>
          <p:nvPr/>
        </p:nvGrpSpPr>
        <p:grpSpPr>
          <a:xfrm>
            <a:off x="6766832" y="3429000"/>
            <a:ext cx="2992316" cy="2992316"/>
            <a:chOff x="0" y="0"/>
            <a:chExt cx="2992316" cy="2992316"/>
          </a:xfrm>
        </p:grpSpPr>
        <p:sp>
          <p:nvSpPr>
            <p:cNvPr id="10" name="Οβάλ 9">
              <a:extLst>
                <a:ext uri="{FF2B5EF4-FFF2-40B4-BE49-F238E27FC236}">
                  <a16:creationId xmlns:a16="http://schemas.microsoft.com/office/drawing/2014/main" id="{B7A1D3C9-0327-6BCE-08F1-1CC865DF5BAB}"/>
                </a:ext>
              </a:extLst>
            </p:cNvPr>
            <p:cNvSpPr/>
            <p:nvPr/>
          </p:nvSpPr>
          <p:spPr>
            <a:xfrm>
              <a:off x="0" y="0"/>
              <a:ext cx="2992316" cy="299231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1" name="Οβάλ 4">
              <a:extLst>
                <a:ext uri="{FF2B5EF4-FFF2-40B4-BE49-F238E27FC236}">
                  <a16:creationId xmlns:a16="http://schemas.microsoft.com/office/drawing/2014/main" id="{A4364BBA-3487-3897-D7E0-DDEBAF8B5AE5}"/>
                </a:ext>
              </a:extLst>
            </p:cNvPr>
            <p:cNvSpPr txBox="1"/>
            <p:nvPr/>
          </p:nvSpPr>
          <p:spPr>
            <a:xfrm>
              <a:off x="455619" y="171885"/>
              <a:ext cx="2115886" cy="21158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u="sng" dirty="0"/>
                <a:t>O</a:t>
              </a:r>
              <a:r>
                <a:rPr lang="el-GR" sz="2000" u="sng" kern="1200" dirty="0" err="1"/>
                <a:t>λικά</a:t>
              </a:r>
              <a:r>
                <a:rPr lang="el-GR" sz="2000" u="sng" kern="1200" dirty="0"/>
                <a:t> διαλυμένα στερεά</a:t>
              </a:r>
              <a:r>
                <a:rPr lang="en-US" sz="2000" u="sng" kern="1200" dirty="0"/>
                <a:t> (TDS)</a:t>
              </a:r>
              <a:endParaRPr lang="el-GR" sz="20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l-GR" kern="1200" dirty="0"/>
                <a:t>Μετρά τα TDS στο εύρος 0 με 82 </a:t>
              </a:r>
              <a:r>
                <a:rPr lang="el-GR" kern="1200" dirty="0" err="1"/>
                <a:t>ppt</a:t>
              </a:r>
              <a:r>
                <a:rPr lang="en-US" kern="1200" dirty="0"/>
                <a:t>.</a:t>
              </a:r>
              <a:endParaRPr lang="el-GR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5436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7E559EE-4E43-71B9-7A23-95CCCB73DBD0}"/>
              </a:ext>
            </a:extLst>
          </p:cNvPr>
          <p:cNvSpPr/>
          <p:nvPr/>
        </p:nvSpPr>
        <p:spPr>
          <a:xfrm>
            <a:off x="1436206" y="81923"/>
            <a:ext cx="962834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ΕΠΕΞΕΡΓΑΣΙΑ ΚΑΙ ΔΙΑΘΕΣΗ ΔΕΔΟΜΕΝΩΝ ΣΤΟ ΔΙΑΔΙΚΤΥΟ</a:t>
            </a:r>
            <a:endParaRPr lang="el-GR" sz="32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58D84-EDEA-EEBB-79C7-F31F9AE23DDB}"/>
              </a:ext>
            </a:extLst>
          </p:cNvPr>
          <p:cNvSpPr txBox="1"/>
          <p:nvPr/>
        </p:nvSpPr>
        <p:spPr>
          <a:xfrm>
            <a:off x="688995" y="1348512"/>
            <a:ext cx="229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 </a:t>
            </a:r>
            <a:r>
              <a:rPr lang="el-GR" dirty="0"/>
              <a:t>ΕΡΓΑΣΤΗΡΙΟΥ ΤΕΧΝΙΚΗΣ ΓΕΩΛΟΓΙΑΣ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C1CF6-CE9C-4673-3666-8D655037DC84}"/>
              </a:ext>
            </a:extLst>
          </p:cNvPr>
          <p:cNvSpPr txBox="1"/>
          <p:nvPr/>
        </p:nvSpPr>
        <p:spPr>
          <a:xfrm>
            <a:off x="3841350" y="2199907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ΕΠΕΞΕΡΓΑΣΙΑ ΤΩΝ ΔΕΔΟΜΕΝΩΝ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A4C31-4BCB-C4E9-1831-28245B3FA1E0}"/>
              </a:ext>
            </a:extLst>
          </p:cNvPr>
          <p:cNvSpPr txBox="1"/>
          <p:nvPr/>
        </p:nvSpPr>
        <p:spPr>
          <a:xfrm>
            <a:off x="8383628" y="2386333"/>
            <a:ext cx="340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hlinkClick r:id="rId3"/>
              </a:rPr>
              <a:t>https://wateriq-eeagrants.gr/</a:t>
            </a:r>
            <a:r>
              <a:rPr lang="el-GR" u="sng" dirty="0"/>
              <a:t> </a:t>
            </a:r>
            <a:endParaRPr lang="el-GR" dirty="0"/>
          </a:p>
        </p:txBody>
      </p:sp>
      <p:sp>
        <p:nvSpPr>
          <p:cNvPr id="7" name="Δεξί βέλος 31">
            <a:extLst>
              <a:ext uri="{FF2B5EF4-FFF2-40B4-BE49-F238E27FC236}">
                <a16:creationId xmlns:a16="http://schemas.microsoft.com/office/drawing/2014/main" id="{C4047AB5-0F44-6153-1A36-A068D30A9552}"/>
              </a:ext>
            </a:extLst>
          </p:cNvPr>
          <p:cNvSpPr/>
          <p:nvPr/>
        </p:nvSpPr>
        <p:spPr>
          <a:xfrm>
            <a:off x="6386119" y="3842693"/>
            <a:ext cx="15022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Δεξί βέλος 32">
            <a:extLst>
              <a:ext uri="{FF2B5EF4-FFF2-40B4-BE49-F238E27FC236}">
                <a16:creationId xmlns:a16="http://schemas.microsoft.com/office/drawing/2014/main" id="{28BD1BD7-7B7D-05E5-D4F4-D02356AB70E2}"/>
              </a:ext>
            </a:extLst>
          </p:cNvPr>
          <p:cNvSpPr/>
          <p:nvPr/>
        </p:nvSpPr>
        <p:spPr>
          <a:xfrm>
            <a:off x="2296937" y="3842693"/>
            <a:ext cx="137177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 descr="Εικόνα που περιέχει κείμενο, ηλεκτρονικές συσκευές, ηλεκτρονική συσκευή, γκάτζετ&#10;&#10;Περιγραφή που δημιουργήθηκε αυτόματα">
            <a:extLst>
              <a:ext uri="{FF2B5EF4-FFF2-40B4-BE49-F238E27FC236}">
                <a16:creationId xmlns:a16="http://schemas.microsoft.com/office/drawing/2014/main" id="{01245F9A-CCA2-8F57-4BE9-F65DDD568B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5" r="12607" b="7975"/>
          <a:stretch/>
        </p:blipFill>
        <p:spPr>
          <a:xfrm rot="5400000">
            <a:off x="-109099" y="3446851"/>
            <a:ext cx="3477492" cy="172226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9DB6383-5408-F66E-4605-F721F109B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49" t="23494" r="29901" b="7678"/>
          <a:stretch/>
        </p:blipFill>
        <p:spPr>
          <a:xfrm>
            <a:off x="8321395" y="2853050"/>
            <a:ext cx="3388002" cy="2842238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, στιγμιότυπο οθόνης, γραμματοσειρά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B786A67B-E041-E790-9844-28DF014A3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98" y="3179429"/>
            <a:ext cx="2575630" cy="15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64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0C019D-46A1-2DDD-7344-44AD90D2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341" y="228839"/>
            <a:ext cx="8798767" cy="369332"/>
          </a:xfrm>
        </p:spPr>
        <p:txBody>
          <a:bodyPr/>
          <a:lstStyle/>
          <a:p>
            <a:pPr algn="ctr"/>
            <a:r>
              <a:rPr lang="el-GR" sz="2400" dirty="0"/>
              <a:t>Τεχνητός Εμπλουτισμός (Τ.Ε)</a:t>
            </a:r>
            <a:r>
              <a:rPr lang="en-US" sz="2400" dirty="0"/>
              <a:t> – </a:t>
            </a:r>
            <a:r>
              <a:rPr lang="el-GR" sz="2400" dirty="0"/>
              <a:t>ΕΜΠΛ_2</a:t>
            </a:r>
          </a:p>
        </p:txBody>
      </p:sp>
      <p:grpSp>
        <p:nvGrpSpPr>
          <p:cNvPr id="3" name="Group 52">
            <a:extLst>
              <a:ext uri="{FF2B5EF4-FFF2-40B4-BE49-F238E27FC236}">
                <a16:creationId xmlns:a16="http://schemas.microsoft.com/office/drawing/2014/main" id="{0FD47B49-73FF-716B-980B-A65AE3CD68F3}"/>
              </a:ext>
            </a:extLst>
          </p:cNvPr>
          <p:cNvGrpSpPr/>
          <p:nvPr/>
        </p:nvGrpSpPr>
        <p:grpSpPr>
          <a:xfrm>
            <a:off x="2277183" y="4340614"/>
            <a:ext cx="1380732" cy="1077216"/>
            <a:chOff x="3818902" y="5085764"/>
            <a:chExt cx="1484248" cy="1077216"/>
          </a:xfrm>
        </p:grpSpPr>
        <p:sp>
          <p:nvSpPr>
            <p:cNvPr id="4" name="TextBox 196">
              <a:extLst>
                <a:ext uri="{FF2B5EF4-FFF2-40B4-BE49-F238E27FC236}">
                  <a16:creationId xmlns:a16="http://schemas.microsoft.com/office/drawing/2014/main" id="{3B5F689D-A0CE-4704-7E96-24843C123D1E}"/>
                </a:ext>
              </a:extLst>
            </p:cNvPr>
            <p:cNvSpPr txBox="1"/>
            <p:nvPr/>
          </p:nvSpPr>
          <p:spPr>
            <a:xfrm>
              <a:off x="3818902" y="5301206"/>
              <a:ext cx="1484248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 Light"/>
                </a:rPr>
                <a:t>Εγκατάσταση παροχής για την εισροή νερού στη γεώτρηση</a:t>
              </a:r>
              <a:endPara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ea typeface="Open Sans Light"/>
                <a:cs typeface="Times New Roman" panose="02020603050405020304" pitchFamily="18" charset="0"/>
                <a:sym typeface="Open Sans Light"/>
              </a:endParaRPr>
            </a:p>
          </p:txBody>
        </p:sp>
        <p:sp>
          <p:nvSpPr>
            <p:cNvPr id="5" name="TextBox 197">
              <a:extLst>
                <a:ext uri="{FF2B5EF4-FFF2-40B4-BE49-F238E27FC236}">
                  <a16:creationId xmlns:a16="http://schemas.microsoft.com/office/drawing/2014/main" id="{A0CAAF2C-11D4-784A-1EC7-E922536BB57B}"/>
                </a:ext>
              </a:extLst>
            </p:cNvPr>
            <p:cNvSpPr txBox="1"/>
            <p:nvPr/>
          </p:nvSpPr>
          <p:spPr>
            <a:xfrm>
              <a:off x="3818902" y="5085764"/>
              <a:ext cx="148424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ΣΤΑΔΙΟ</a:t>
              </a:r>
              <a:r>
                <a:rPr lang="en-US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6" name="Group 53">
            <a:extLst>
              <a:ext uri="{FF2B5EF4-FFF2-40B4-BE49-F238E27FC236}">
                <a16:creationId xmlns:a16="http://schemas.microsoft.com/office/drawing/2014/main" id="{02D81CE9-6F66-CF05-A17C-DEFB07F57950}"/>
              </a:ext>
            </a:extLst>
          </p:cNvPr>
          <p:cNvGrpSpPr/>
          <p:nvPr/>
        </p:nvGrpSpPr>
        <p:grpSpPr>
          <a:xfrm>
            <a:off x="402771" y="5080807"/>
            <a:ext cx="1659086" cy="1077218"/>
            <a:chOff x="3818902" y="5085764"/>
            <a:chExt cx="1692803" cy="1077218"/>
          </a:xfrm>
        </p:grpSpPr>
        <p:sp>
          <p:nvSpPr>
            <p:cNvPr id="7" name="TextBox 199">
              <a:extLst>
                <a:ext uri="{FF2B5EF4-FFF2-40B4-BE49-F238E27FC236}">
                  <a16:creationId xmlns:a16="http://schemas.microsoft.com/office/drawing/2014/main" id="{67F4B02E-CE01-3291-776D-66CD24BA6D27}"/>
                </a:ext>
              </a:extLst>
            </p:cNvPr>
            <p:cNvSpPr txBox="1"/>
            <p:nvPr/>
          </p:nvSpPr>
          <p:spPr>
            <a:xfrm>
              <a:off x="3958881" y="5301208"/>
              <a:ext cx="1552824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 Light"/>
                </a:rPr>
                <a:t>Εύρεση ΚΑΤΑΛΛΗΛΟΥ  νερού για τις ανάγκες του Τ.Ε.</a:t>
              </a:r>
              <a:endPara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ea typeface="Open Sans Light"/>
                <a:cs typeface="Times New Roman" panose="02020603050405020304" pitchFamily="18" charset="0"/>
                <a:sym typeface="Open Sans Light"/>
              </a:endParaRPr>
            </a:p>
          </p:txBody>
        </p:sp>
        <p:sp>
          <p:nvSpPr>
            <p:cNvPr id="8" name="TextBox 200">
              <a:extLst>
                <a:ext uri="{FF2B5EF4-FFF2-40B4-BE49-F238E27FC236}">
                  <a16:creationId xmlns:a16="http://schemas.microsoft.com/office/drawing/2014/main" id="{C0376A40-CEB7-7439-C016-D183C445C6D9}"/>
                </a:ext>
              </a:extLst>
            </p:cNvPr>
            <p:cNvSpPr txBox="1"/>
            <p:nvPr/>
          </p:nvSpPr>
          <p:spPr>
            <a:xfrm>
              <a:off x="3818902" y="5085764"/>
              <a:ext cx="148424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   ΣΤΑΔΙΟ</a:t>
              </a:r>
              <a:r>
                <a:rPr lang="en-US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48B15862-3BB8-1DA0-C2FD-C842F7D7235F}"/>
              </a:ext>
            </a:extLst>
          </p:cNvPr>
          <p:cNvGrpSpPr/>
          <p:nvPr/>
        </p:nvGrpSpPr>
        <p:grpSpPr>
          <a:xfrm>
            <a:off x="4088567" y="3600422"/>
            <a:ext cx="1405450" cy="1808472"/>
            <a:chOff x="3818902" y="5085764"/>
            <a:chExt cx="1534804" cy="1297152"/>
          </a:xfrm>
        </p:grpSpPr>
        <p:sp>
          <p:nvSpPr>
            <p:cNvPr id="10" name="TextBox 202">
              <a:extLst>
                <a:ext uri="{FF2B5EF4-FFF2-40B4-BE49-F238E27FC236}">
                  <a16:creationId xmlns:a16="http://schemas.microsoft.com/office/drawing/2014/main" id="{89BB234F-1B7F-8C0F-A2B4-F3EBC8500A1A}"/>
                </a:ext>
              </a:extLst>
            </p:cNvPr>
            <p:cNvSpPr txBox="1"/>
            <p:nvPr/>
          </p:nvSpPr>
          <p:spPr>
            <a:xfrm>
              <a:off x="3818902" y="5301206"/>
              <a:ext cx="1534804" cy="10817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 Light"/>
                </a:rPr>
                <a:t>Εγκατάσταση οργάνου μέτρησης της στάθμης των υδάτων σε  δορυφορική γεώτρηση (πιεζόμετρο)</a:t>
              </a:r>
              <a:endParaRPr lang="en-US" altLang="ko-KR" sz="1400" b="1" dirty="0">
                <a:solidFill>
                  <a:prstClr val="black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203">
              <a:extLst>
                <a:ext uri="{FF2B5EF4-FFF2-40B4-BE49-F238E27FC236}">
                  <a16:creationId xmlns:a16="http://schemas.microsoft.com/office/drawing/2014/main" id="{9270F315-D30C-3E84-519F-CD5B4BCB5ABD}"/>
                </a:ext>
              </a:extLst>
            </p:cNvPr>
            <p:cNvSpPr txBox="1"/>
            <p:nvPr/>
          </p:nvSpPr>
          <p:spPr>
            <a:xfrm>
              <a:off x="3818902" y="5085764"/>
              <a:ext cx="1484248" cy="154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ΣΤΑΔΙΟ</a:t>
              </a:r>
              <a:r>
                <a:rPr lang="en-US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12" name="Group 59">
            <a:extLst>
              <a:ext uri="{FF2B5EF4-FFF2-40B4-BE49-F238E27FC236}">
                <a16:creationId xmlns:a16="http://schemas.microsoft.com/office/drawing/2014/main" id="{D2643FB5-D522-8670-144C-0272784ABF9A}"/>
              </a:ext>
            </a:extLst>
          </p:cNvPr>
          <p:cNvGrpSpPr/>
          <p:nvPr/>
        </p:nvGrpSpPr>
        <p:grpSpPr>
          <a:xfrm>
            <a:off x="6013392" y="2860228"/>
            <a:ext cx="1405185" cy="2154433"/>
            <a:chOff x="3818901" y="5085764"/>
            <a:chExt cx="1703768" cy="2154433"/>
          </a:xfrm>
        </p:grpSpPr>
        <p:sp>
          <p:nvSpPr>
            <p:cNvPr id="13" name="TextBox 205">
              <a:extLst>
                <a:ext uri="{FF2B5EF4-FFF2-40B4-BE49-F238E27FC236}">
                  <a16:creationId xmlns:a16="http://schemas.microsoft.com/office/drawing/2014/main" id="{7340D074-BC8C-C854-D25D-610DC62D540E}"/>
                </a:ext>
              </a:extLst>
            </p:cNvPr>
            <p:cNvSpPr txBox="1"/>
            <p:nvPr/>
          </p:nvSpPr>
          <p:spPr>
            <a:xfrm>
              <a:off x="3818901" y="5301205"/>
              <a:ext cx="1703768" cy="1938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Εγκατάσταση οργάνων μέτρησης  στάθμης υδάτων και υδρογεωλογικών παραμέτρων στην κύρια γεώτρηση</a:t>
              </a:r>
              <a:r>
                <a:rPr lang="en-US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.</a:t>
              </a:r>
              <a:r>
                <a:rPr lang="el-GR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 Έναρξη Τ.Ε</a:t>
              </a:r>
              <a:endParaRPr lang="en-US" altLang="ko-KR" sz="1400" b="1" dirty="0">
                <a:solidFill>
                  <a:prstClr val="black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206">
              <a:extLst>
                <a:ext uri="{FF2B5EF4-FFF2-40B4-BE49-F238E27FC236}">
                  <a16:creationId xmlns:a16="http://schemas.microsoft.com/office/drawing/2014/main" id="{1C5FF59B-B811-E153-F5DA-01AB8F5E4E6C}"/>
                </a:ext>
              </a:extLst>
            </p:cNvPr>
            <p:cNvSpPr txBox="1"/>
            <p:nvPr/>
          </p:nvSpPr>
          <p:spPr>
            <a:xfrm>
              <a:off x="3818902" y="5085764"/>
              <a:ext cx="148424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ΣΤΑΔΙΟ</a:t>
              </a:r>
              <a:r>
                <a:rPr lang="en-US" altLang="ko-KR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15" name="Oval 62">
            <a:extLst>
              <a:ext uri="{FF2B5EF4-FFF2-40B4-BE49-F238E27FC236}">
                <a16:creationId xmlns:a16="http://schemas.microsoft.com/office/drawing/2014/main" id="{6C94E657-BDED-D069-146F-B1C99E1A18C8}"/>
              </a:ext>
            </a:extLst>
          </p:cNvPr>
          <p:cNvSpPr/>
          <p:nvPr/>
        </p:nvSpPr>
        <p:spPr>
          <a:xfrm>
            <a:off x="875035" y="3744976"/>
            <a:ext cx="747543" cy="747543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65">
            <a:extLst>
              <a:ext uri="{FF2B5EF4-FFF2-40B4-BE49-F238E27FC236}">
                <a16:creationId xmlns:a16="http://schemas.microsoft.com/office/drawing/2014/main" id="{F403713D-08EC-2F18-EB7E-498C70F6D875}"/>
              </a:ext>
            </a:extLst>
          </p:cNvPr>
          <p:cNvSpPr/>
          <p:nvPr/>
        </p:nvSpPr>
        <p:spPr>
          <a:xfrm>
            <a:off x="6216644" y="1474675"/>
            <a:ext cx="747543" cy="74754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평행 사변형 211">
            <a:extLst>
              <a:ext uri="{FF2B5EF4-FFF2-40B4-BE49-F238E27FC236}">
                <a16:creationId xmlns:a16="http://schemas.microsoft.com/office/drawing/2014/main" id="{753EF6CC-60F4-9A8F-610B-BDBE9C1EDEF4}"/>
              </a:ext>
            </a:extLst>
          </p:cNvPr>
          <p:cNvSpPr/>
          <p:nvPr/>
        </p:nvSpPr>
        <p:spPr>
          <a:xfrm rot="16200000" flipH="1">
            <a:off x="-264253" y="4962900"/>
            <a:ext cx="1160004" cy="397131"/>
          </a:xfrm>
          <a:prstGeom prst="parallelogram">
            <a:avLst>
              <a:gd name="adj" fmla="val 103225"/>
            </a:avLst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8" name="평행 사변형 212">
            <a:extLst>
              <a:ext uri="{FF2B5EF4-FFF2-40B4-BE49-F238E27FC236}">
                <a16:creationId xmlns:a16="http://schemas.microsoft.com/office/drawing/2014/main" id="{B0F21657-1AD7-59C7-A31E-CEECE896B55C}"/>
              </a:ext>
            </a:extLst>
          </p:cNvPr>
          <p:cNvSpPr/>
          <p:nvPr/>
        </p:nvSpPr>
        <p:spPr>
          <a:xfrm>
            <a:off x="117183" y="4581463"/>
            <a:ext cx="2160000" cy="410400"/>
          </a:xfrm>
          <a:prstGeom prst="parallelogram">
            <a:avLst>
              <a:gd name="adj" fmla="val 96284"/>
            </a:avLst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9" name="평행 사변형 213">
            <a:extLst>
              <a:ext uri="{FF2B5EF4-FFF2-40B4-BE49-F238E27FC236}">
                <a16:creationId xmlns:a16="http://schemas.microsoft.com/office/drawing/2014/main" id="{83784971-8522-2417-9522-7F4EF5DCF6DD}"/>
              </a:ext>
            </a:extLst>
          </p:cNvPr>
          <p:cNvSpPr/>
          <p:nvPr/>
        </p:nvSpPr>
        <p:spPr>
          <a:xfrm rot="16200000" flipH="1">
            <a:off x="1498648" y="4214420"/>
            <a:ext cx="1160004" cy="397131"/>
          </a:xfrm>
          <a:prstGeom prst="parallelogram">
            <a:avLst>
              <a:gd name="adj" fmla="val 103225"/>
            </a:avLst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0" name="평행 사변형 214">
            <a:extLst>
              <a:ext uri="{FF2B5EF4-FFF2-40B4-BE49-F238E27FC236}">
                <a16:creationId xmlns:a16="http://schemas.microsoft.com/office/drawing/2014/main" id="{49B4A819-B015-5EEC-0A45-4CD50AC5B55E}"/>
              </a:ext>
            </a:extLst>
          </p:cNvPr>
          <p:cNvSpPr/>
          <p:nvPr/>
        </p:nvSpPr>
        <p:spPr>
          <a:xfrm>
            <a:off x="1880084" y="3832983"/>
            <a:ext cx="2160000" cy="410400"/>
          </a:xfrm>
          <a:prstGeom prst="parallelogram">
            <a:avLst>
              <a:gd name="adj" fmla="val 96284"/>
            </a:avLst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1" name="평행 사변형 215">
            <a:extLst>
              <a:ext uri="{FF2B5EF4-FFF2-40B4-BE49-F238E27FC236}">
                <a16:creationId xmlns:a16="http://schemas.microsoft.com/office/drawing/2014/main" id="{5974769C-50EF-2561-C02D-DCF94F41C380}"/>
              </a:ext>
            </a:extLst>
          </p:cNvPr>
          <p:cNvSpPr/>
          <p:nvPr/>
        </p:nvSpPr>
        <p:spPr>
          <a:xfrm rot="16200000" flipH="1">
            <a:off x="3261549" y="3465940"/>
            <a:ext cx="1160004" cy="397131"/>
          </a:xfrm>
          <a:prstGeom prst="parallelogram">
            <a:avLst>
              <a:gd name="adj" fmla="val 103225"/>
            </a:avLst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2" name="평행 사변형 216">
            <a:extLst>
              <a:ext uri="{FF2B5EF4-FFF2-40B4-BE49-F238E27FC236}">
                <a16:creationId xmlns:a16="http://schemas.microsoft.com/office/drawing/2014/main" id="{4828C9FA-2A75-880C-C358-E04BDA0CAC6A}"/>
              </a:ext>
            </a:extLst>
          </p:cNvPr>
          <p:cNvSpPr/>
          <p:nvPr/>
        </p:nvSpPr>
        <p:spPr>
          <a:xfrm>
            <a:off x="3642985" y="3084503"/>
            <a:ext cx="2160000" cy="410400"/>
          </a:xfrm>
          <a:prstGeom prst="parallelogram">
            <a:avLst>
              <a:gd name="adj" fmla="val 96284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3" name="평행 사변형 217">
            <a:extLst>
              <a:ext uri="{FF2B5EF4-FFF2-40B4-BE49-F238E27FC236}">
                <a16:creationId xmlns:a16="http://schemas.microsoft.com/office/drawing/2014/main" id="{8888BD4E-F479-8C96-42DD-A437A311773F}"/>
              </a:ext>
            </a:extLst>
          </p:cNvPr>
          <p:cNvSpPr/>
          <p:nvPr/>
        </p:nvSpPr>
        <p:spPr>
          <a:xfrm rot="16200000" flipH="1">
            <a:off x="5024450" y="2717460"/>
            <a:ext cx="1160004" cy="397131"/>
          </a:xfrm>
          <a:prstGeom prst="parallelogram">
            <a:avLst>
              <a:gd name="adj" fmla="val 103225"/>
            </a:avLst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4" name="평행 사변형 218">
            <a:extLst>
              <a:ext uri="{FF2B5EF4-FFF2-40B4-BE49-F238E27FC236}">
                <a16:creationId xmlns:a16="http://schemas.microsoft.com/office/drawing/2014/main" id="{012F24BD-20E4-CB6D-6D4A-5865BA27C5CF}"/>
              </a:ext>
            </a:extLst>
          </p:cNvPr>
          <p:cNvSpPr/>
          <p:nvPr/>
        </p:nvSpPr>
        <p:spPr>
          <a:xfrm>
            <a:off x="5411473" y="2005786"/>
            <a:ext cx="2160000" cy="410400"/>
          </a:xfrm>
          <a:prstGeom prst="parallelogram">
            <a:avLst>
              <a:gd name="adj" fmla="val 96284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5" name="Parallelogram 30">
            <a:extLst>
              <a:ext uri="{FF2B5EF4-FFF2-40B4-BE49-F238E27FC236}">
                <a16:creationId xmlns:a16="http://schemas.microsoft.com/office/drawing/2014/main" id="{48541E5E-2221-6413-2385-DF03901ECDA0}"/>
              </a:ext>
            </a:extLst>
          </p:cNvPr>
          <p:cNvSpPr/>
          <p:nvPr/>
        </p:nvSpPr>
        <p:spPr>
          <a:xfrm flipH="1">
            <a:off x="2870004" y="3223993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6" name="Donut 8">
            <a:extLst>
              <a:ext uri="{FF2B5EF4-FFF2-40B4-BE49-F238E27FC236}">
                <a16:creationId xmlns:a16="http://schemas.microsoft.com/office/drawing/2014/main" id="{6B99AFBE-A6E8-A607-A7D4-959C23C82D53}"/>
              </a:ext>
            </a:extLst>
          </p:cNvPr>
          <p:cNvSpPr/>
          <p:nvPr/>
        </p:nvSpPr>
        <p:spPr>
          <a:xfrm>
            <a:off x="4589568" y="2384399"/>
            <a:ext cx="341413" cy="408098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7" name="Donut 24">
            <a:extLst>
              <a:ext uri="{FF2B5EF4-FFF2-40B4-BE49-F238E27FC236}">
                <a16:creationId xmlns:a16="http://schemas.microsoft.com/office/drawing/2014/main" id="{D0122E4E-CA0C-9B22-F06B-D0B49445CE14}"/>
              </a:ext>
            </a:extLst>
          </p:cNvPr>
          <p:cNvSpPr/>
          <p:nvPr/>
        </p:nvSpPr>
        <p:spPr>
          <a:xfrm>
            <a:off x="1058431" y="3919530"/>
            <a:ext cx="395217" cy="398434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8" name="자유형 151">
            <a:extLst>
              <a:ext uri="{FF2B5EF4-FFF2-40B4-BE49-F238E27FC236}">
                <a16:creationId xmlns:a16="http://schemas.microsoft.com/office/drawing/2014/main" id="{BC104570-B7AA-5B59-DDDE-E1CC246B3CA3}"/>
              </a:ext>
            </a:extLst>
          </p:cNvPr>
          <p:cNvSpPr/>
          <p:nvPr/>
        </p:nvSpPr>
        <p:spPr>
          <a:xfrm>
            <a:off x="6402078" y="1646021"/>
            <a:ext cx="369092" cy="387388"/>
          </a:xfrm>
          <a:custGeom>
            <a:avLst/>
            <a:gdLst>
              <a:gd name="connsiteX0" fmla="*/ 1460984 w 2921968"/>
              <a:gd name="connsiteY0" fmla="*/ 233294 h 3066808"/>
              <a:gd name="connsiteX1" fmla="*/ 1320049 w 2921968"/>
              <a:gd name="connsiteY1" fmla="*/ 374229 h 3066808"/>
              <a:gd name="connsiteX2" fmla="*/ 1460984 w 2921968"/>
              <a:gd name="connsiteY2" fmla="*/ 515164 h 3066808"/>
              <a:gd name="connsiteX3" fmla="*/ 1601919 w 2921968"/>
              <a:gd name="connsiteY3" fmla="*/ 374229 h 3066808"/>
              <a:gd name="connsiteX4" fmla="*/ 1460984 w 2921968"/>
              <a:gd name="connsiteY4" fmla="*/ 233294 h 3066808"/>
              <a:gd name="connsiteX5" fmla="*/ 1460984 w 2921968"/>
              <a:gd name="connsiteY5" fmla="*/ 0 h 3066808"/>
              <a:gd name="connsiteX6" fmla="*/ 1835213 w 2921968"/>
              <a:gd name="connsiteY6" fmla="*/ 374229 h 3066808"/>
              <a:gd name="connsiteX7" fmla="*/ 1670219 w 2921968"/>
              <a:gd name="connsiteY7" fmla="*/ 684545 h 3066808"/>
              <a:gd name="connsiteX8" fmla="*/ 1626866 w 2921968"/>
              <a:gd name="connsiteY8" fmla="*/ 708077 h 3066808"/>
              <a:gd name="connsiteX9" fmla="*/ 1646248 w 2921968"/>
              <a:gd name="connsiteY9" fmla="*/ 873151 h 3066808"/>
              <a:gd name="connsiteX10" fmla="*/ 2235203 w 2921968"/>
              <a:gd name="connsiteY10" fmla="*/ 873151 h 3066808"/>
              <a:gd name="connsiteX11" fmla="*/ 2241832 w 2921968"/>
              <a:gd name="connsiteY11" fmla="*/ 851796 h 3066808"/>
              <a:gd name="connsiteX12" fmla="*/ 2430803 w 2921968"/>
              <a:gd name="connsiteY12" fmla="*/ 726537 h 3066808"/>
              <a:gd name="connsiteX13" fmla="*/ 2635891 w 2921968"/>
              <a:gd name="connsiteY13" fmla="*/ 931625 h 3066808"/>
              <a:gd name="connsiteX14" fmla="*/ 2430803 w 2921968"/>
              <a:gd name="connsiteY14" fmla="*/ 1136713 h 3066808"/>
              <a:gd name="connsiteX15" fmla="*/ 2241832 w 2921968"/>
              <a:gd name="connsiteY15" fmla="*/ 1011455 h 3066808"/>
              <a:gd name="connsiteX16" fmla="*/ 2233652 w 2921968"/>
              <a:gd name="connsiteY16" fmla="*/ 985105 h 3066808"/>
              <a:gd name="connsiteX17" fmla="*/ 1659393 w 2921968"/>
              <a:gd name="connsiteY17" fmla="*/ 985105 h 3066808"/>
              <a:gd name="connsiteX18" fmla="*/ 1835639 w 2921968"/>
              <a:gd name="connsiteY18" fmla="*/ 2486125 h 3066808"/>
              <a:gd name="connsiteX19" fmla="*/ 2605322 w 2921968"/>
              <a:gd name="connsiteY19" fmla="*/ 1804902 h 3066808"/>
              <a:gd name="connsiteX20" fmla="*/ 2437231 w 2921968"/>
              <a:gd name="connsiteY20" fmla="*/ 1828663 h 3066808"/>
              <a:gd name="connsiteX21" fmla="*/ 2679599 w 2921968"/>
              <a:gd name="connsiteY21" fmla="*/ 1472350 h 3066808"/>
              <a:gd name="connsiteX22" fmla="*/ 2921968 w 2921968"/>
              <a:gd name="connsiteY22" fmla="*/ 1828663 h 3066808"/>
              <a:gd name="connsiteX23" fmla="*/ 2749252 w 2921968"/>
              <a:gd name="connsiteY23" fmla="*/ 1804848 h 3066808"/>
              <a:gd name="connsiteX24" fmla="*/ 1665272 w 2921968"/>
              <a:gd name="connsiteY24" fmla="*/ 2905483 h 3066808"/>
              <a:gd name="connsiteX25" fmla="*/ 1462434 w 2921968"/>
              <a:gd name="connsiteY25" fmla="*/ 3066808 h 3066808"/>
              <a:gd name="connsiteX26" fmla="*/ 1265857 w 2921968"/>
              <a:gd name="connsiteY26" fmla="*/ 2910631 h 3066808"/>
              <a:gd name="connsiteX27" fmla="*/ 175466 w 2921968"/>
              <a:gd name="connsiteY27" fmla="*/ 1804523 h 3066808"/>
              <a:gd name="connsiteX28" fmla="*/ 0 w 2921968"/>
              <a:gd name="connsiteY28" fmla="*/ 1828663 h 3066808"/>
              <a:gd name="connsiteX29" fmla="*/ 242369 w 2921968"/>
              <a:gd name="connsiteY29" fmla="*/ 1472350 h 3066808"/>
              <a:gd name="connsiteX30" fmla="*/ 484739 w 2921968"/>
              <a:gd name="connsiteY30" fmla="*/ 1828663 h 3066808"/>
              <a:gd name="connsiteX31" fmla="*/ 319066 w 2921968"/>
              <a:gd name="connsiteY31" fmla="*/ 1805271 h 3066808"/>
              <a:gd name="connsiteX32" fmla="*/ 1095798 w 2921968"/>
              <a:gd name="connsiteY32" fmla="*/ 2488933 h 3066808"/>
              <a:gd name="connsiteX33" fmla="*/ 1266566 w 2921968"/>
              <a:gd name="connsiteY33" fmla="*/ 985105 h 3066808"/>
              <a:gd name="connsiteX34" fmla="*/ 728631 w 2921968"/>
              <a:gd name="connsiteY34" fmla="*/ 985105 h 3066808"/>
              <a:gd name="connsiteX35" fmla="*/ 727109 w 2921968"/>
              <a:gd name="connsiteY35" fmla="*/ 987221 h 3066808"/>
              <a:gd name="connsiteX36" fmla="*/ 719586 w 2921968"/>
              <a:gd name="connsiteY36" fmla="*/ 1011455 h 3066808"/>
              <a:gd name="connsiteX37" fmla="*/ 530615 w 2921968"/>
              <a:gd name="connsiteY37" fmla="*/ 1136713 h 3066808"/>
              <a:gd name="connsiteX38" fmla="*/ 325527 w 2921968"/>
              <a:gd name="connsiteY38" fmla="*/ 931625 h 3066808"/>
              <a:gd name="connsiteX39" fmla="*/ 530615 w 2921968"/>
              <a:gd name="connsiteY39" fmla="*/ 726537 h 3066808"/>
              <a:gd name="connsiteX40" fmla="*/ 719586 w 2921968"/>
              <a:gd name="connsiteY40" fmla="*/ 851796 h 3066808"/>
              <a:gd name="connsiteX41" fmla="*/ 724380 w 2921968"/>
              <a:gd name="connsiteY41" fmla="*/ 867240 h 3066808"/>
              <a:gd name="connsiteX42" fmla="*/ 728634 w 2921968"/>
              <a:gd name="connsiteY42" fmla="*/ 873151 h 3066808"/>
              <a:gd name="connsiteX43" fmla="*/ 1279279 w 2921968"/>
              <a:gd name="connsiteY43" fmla="*/ 873151 h 3066808"/>
              <a:gd name="connsiteX44" fmla="*/ 1297855 w 2921968"/>
              <a:gd name="connsiteY44" fmla="*/ 709571 h 3066808"/>
              <a:gd name="connsiteX45" fmla="*/ 1251749 w 2921968"/>
              <a:gd name="connsiteY45" fmla="*/ 684545 h 3066808"/>
              <a:gd name="connsiteX46" fmla="*/ 1086755 w 2921968"/>
              <a:gd name="connsiteY46" fmla="*/ 374229 h 3066808"/>
              <a:gd name="connsiteX47" fmla="*/ 1460984 w 2921968"/>
              <a:gd name="connsiteY47" fmla="*/ 0 h 306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21968" h="3066808">
                <a:moveTo>
                  <a:pt x="1460984" y="233294"/>
                </a:moveTo>
                <a:cubicBezTo>
                  <a:pt x="1383148" y="233294"/>
                  <a:pt x="1320049" y="296393"/>
                  <a:pt x="1320049" y="374229"/>
                </a:cubicBezTo>
                <a:cubicBezTo>
                  <a:pt x="1320049" y="452065"/>
                  <a:pt x="1383148" y="515164"/>
                  <a:pt x="1460984" y="515164"/>
                </a:cubicBezTo>
                <a:cubicBezTo>
                  <a:pt x="1538820" y="515164"/>
                  <a:pt x="1601919" y="452065"/>
                  <a:pt x="1601919" y="374229"/>
                </a:cubicBezTo>
                <a:cubicBezTo>
                  <a:pt x="1601919" y="296393"/>
                  <a:pt x="1538820" y="233294"/>
                  <a:pt x="1460984" y="233294"/>
                </a:cubicBezTo>
                <a:close/>
                <a:moveTo>
                  <a:pt x="1460984" y="0"/>
                </a:moveTo>
                <a:cubicBezTo>
                  <a:pt x="1667665" y="0"/>
                  <a:pt x="1835213" y="167548"/>
                  <a:pt x="1835213" y="374229"/>
                </a:cubicBezTo>
                <a:cubicBezTo>
                  <a:pt x="1835213" y="503404"/>
                  <a:pt x="1769765" y="617294"/>
                  <a:pt x="1670219" y="684545"/>
                </a:cubicBezTo>
                <a:lnTo>
                  <a:pt x="1626866" y="708077"/>
                </a:lnTo>
                <a:lnTo>
                  <a:pt x="1646248" y="873151"/>
                </a:lnTo>
                <a:lnTo>
                  <a:pt x="2235203" y="873151"/>
                </a:lnTo>
                <a:lnTo>
                  <a:pt x="2241832" y="851796"/>
                </a:lnTo>
                <a:cubicBezTo>
                  <a:pt x="2272966" y="778187"/>
                  <a:pt x="2345853" y="726537"/>
                  <a:pt x="2430803" y="726537"/>
                </a:cubicBezTo>
                <a:cubicBezTo>
                  <a:pt x="2544070" y="726537"/>
                  <a:pt x="2635891" y="818358"/>
                  <a:pt x="2635891" y="931625"/>
                </a:cubicBezTo>
                <a:cubicBezTo>
                  <a:pt x="2635891" y="1044892"/>
                  <a:pt x="2544070" y="1136713"/>
                  <a:pt x="2430803" y="1136713"/>
                </a:cubicBezTo>
                <a:cubicBezTo>
                  <a:pt x="2345853" y="1136713"/>
                  <a:pt x="2272966" y="1085064"/>
                  <a:pt x="2241832" y="1011455"/>
                </a:cubicBezTo>
                <a:lnTo>
                  <a:pt x="2233652" y="985105"/>
                </a:lnTo>
                <a:lnTo>
                  <a:pt x="1659393" y="985105"/>
                </a:lnTo>
                <a:lnTo>
                  <a:pt x="1835639" y="2486125"/>
                </a:lnTo>
                <a:cubicBezTo>
                  <a:pt x="2257126" y="2356235"/>
                  <a:pt x="2582425" y="2203368"/>
                  <a:pt x="2605322" y="1804902"/>
                </a:cubicBezTo>
                <a:cubicBezTo>
                  <a:pt x="2547615" y="1806965"/>
                  <a:pt x="2490707" y="1815307"/>
                  <a:pt x="2437231" y="1828663"/>
                </a:cubicBezTo>
                <a:cubicBezTo>
                  <a:pt x="2542844" y="1722240"/>
                  <a:pt x="2642253" y="1622871"/>
                  <a:pt x="2679599" y="1472350"/>
                </a:cubicBezTo>
                <a:cubicBezTo>
                  <a:pt x="2719016" y="1621107"/>
                  <a:pt x="2816355" y="1715183"/>
                  <a:pt x="2921968" y="1828663"/>
                </a:cubicBezTo>
                <a:cubicBezTo>
                  <a:pt x="2868630" y="1815688"/>
                  <a:pt x="2809977" y="1807008"/>
                  <a:pt x="2749252" y="1804848"/>
                </a:cubicBezTo>
                <a:cubicBezTo>
                  <a:pt x="2719427" y="2342499"/>
                  <a:pt x="2353693" y="2860207"/>
                  <a:pt x="1665272" y="2905483"/>
                </a:cubicBezTo>
                <a:cubicBezTo>
                  <a:pt x="1561523" y="2978866"/>
                  <a:pt x="1523475" y="3013033"/>
                  <a:pt x="1462434" y="3066808"/>
                </a:cubicBezTo>
                <a:cubicBezTo>
                  <a:pt x="1404574" y="3011016"/>
                  <a:pt x="1369708" y="2980430"/>
                  <a:pt x="1265857" y="2910631"/>
                </a:cubicBezTo>
                <a:cubicBezTo>
                  <a:pt x="648092" y="2849018"/>
                  <a:pt x="205460" y="2343748"/>
                  <a:pt x="175466" y="1804523"/>
                </a:cubicBezTo>
                <a:cubicBezTo>
                  <a:pt x="115256" y="1806261"/>
                  <a:pt x="55763" y="1814736"/>
                  <a:pt x="0" y="1828663"/>
                </a:cubicBezTo>
                <a:cubicBezTo>
                  <a:pt x="105615" y="1722240"/>
                  <a:pt x="205022" y="1622871"/>
                  <a:pt x="242369" y="1472350"/>
                </a:cubicBezTo>
                <a:cubicBezTo>
                  <a:pt x="281785" y="1621107"/>
                  <a:pt x="379124" y="1715183"/>
                  <a:pt x="484739" y="1828663"/>
                </a:cubicBezTo>
                <a:cubicBezTo>
                  <a:pt x="433473" y="1816193"/>
                  <a:pt x="377298" y="1807690"/>
                  <a:pt x="319066" y="1805271"/>
                </a:cubicBezTo>
                <a:cubicBezTo>
                  <a:pt x="342774" y="2204526"/>
                  <a:pt x="675270" y="2359301"/>
                  <a:pt x="1095798" y="2488933"/>
                </a:cubicBezTo>
                <a:lnTo>
                  <a:pt x="1266566" y="985105"/>
                </a:lnTo>
                <a:lnTo>
                  <a:pt x="728631" y="985105"/>
                </a:lnTo>
                <a:lnTo>
                  <a:pt x="727109" y="987221"/>
                </a:lnTo>
                <a:lnTo>
                  <a:pt x="719586" y="1011455"/>
                </a:lnTo>
                <a:cubicBezTo>
                  <a:pt x="688452" y="1085064"/>
                  <a:pt x="615566" y="1136713"/>
                  <a:pt x="530615" y="1136713"/>
                </a:cubicBezTo>
                <a:cubicBezTo>
                  <a:pt x="417348" y="1136713"/>
                  <a:pt x="325527" y="1044892"/>
                  <a:pt x="325527" y="931625"/>
                </a:cubicBezTo>
                <a:cubicBezTo>
                  <a:pt x="325527" y="818358"/>
                  <a:pt x="417348" y="726537"/>
                  <a:pt x="530615" y="726537"/>
                </a:cubicBezTo>
                <a:cubicBezTo>
                  <a:pt x="615566" y="726537"/>
                  <a:pt x="688452" y="778187"/>
                  <a:pt x="719586" y="851796"/>
                </a:cubicBezTo>
                <a:lnTo>
                  <a:pt x="724380" y="867240"/>
                </a:lnTo>
                <a:lnTo>
                  <a:pt x="728634" y="873151"/>
                </a:lnTo>
                <a:lnTo>
                  <a:pt x="1279279" y="873151"/>
                </a:lnTo>
                <a:lnTo>
                  <a:pt x="1297855" y="709571"/>
                </a:lnTo>
                <a:lnTo>
                  <a:pt x="1251749" y="684545"/>
                </a:lnTo>
                <a:cubicBezTo>
                  <a:pt x="1152204" y="617294"/>
                  <a:pt x="1086755" y="503404"/>
                  <a:pt x="1086755" y="374229"/>
                </a:cubicBezTo>
                <a:cubicBezTo>
                  <a:pt x="1086755" y="167548"/>
                  <a:pt x="1254303" y="0"/>
                  <a:pt x="1460984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9" name="Oval 20">
            <a:extLst>
              <a:ext uri="{FF2B5EF4-FFF2-40B4-BE49-F238E27FC236}">
                <a16:creationId xmlns:a16="http://schemas.microsoft.com/office/drawing/2014/main" id="{7DCDAB27-461C-5F7E-97F1-D93190E69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061" y="2930835"/>
            <a:ext cx="747904" cy="7479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 122">
            <a:extLst>
              <a:ext uri="{FF2B5EF4-FFF2-40B4-BE49-F238E27FC236}">
                <a16:creationId xmlns:a16="http://schemas.microsoft.com/office/drawing/2014/main" id="{725ED046-3849-70AB-34E6-1C8148A9FCE5}"/>
              </a:ext>
            </a:extLst>
          </p:cNvPr>
          <p:cNvSpPr>
            <a:spLocks noEditPoints="1"/>
          </p:cNvSpPr>
          <p:nvPr/>
        </p:nvSpPr>
        <p:spPr bwMode="auto">
          <a:xfrm>
            <a:off x="2616061" y="3072145"/>
            <a:ext cx="527833" cy="465284"/>
          </a:xfrm>
          <a:custGeom>
            <a:avLst/>
            <a:gdLst>
              <a:gd name="T0" fmla="*/ 566 w 566"/>
              <a:gd name="T1" fmla="*/ 128 h 632"/>
              <a:gd name="T2" fmla="*/ 438 w 566"/>
              <a:gd name="T3" fmla="*/ 0 h 632"/>
              <a:gd name="T4" fmla="*/ 390 w 566"/>
              <a:gd name="T5" fmla="*/ 60 h 632"/>
              <a:gd name="T6" fmla="*/ 347 w 566"/>
              <a:gd name="T7" fmla="*/ 148 h 632"/>
              <a:gd name="T8" fmla="*/ 219 w 566"/>
              <a:gd name="T9" fmla="*/ 87 h 632"/>
              <a:gd name="T10" fmla="*/ 176 w 566"/>
              <a:gd name="T11" fmla="*/ 148 h 632"/>
              <a:gd name="T12" fmla="*/ 135 w 566"/>
              <a:gd name="T13" fmla="*/ 309 h 632"/>
              <a:gd name="T14" fmla="*/ 7 w 566"/>
              <a:gd name="T15" fmla="*/ 249 h 632"/>
              <a:gd name="T16" fmla="*/ 7 w 566"/>
              <a:gd name="T17" fmla="*/ 384 h 632"/>
              <a:gd name="T18" fmla="*/ 135 w 566"/>
              <a:gd name="T19" fmla="*/ 323 h 632"/>
              <a:gd name="T20" fmla="*/ 176 w 566"/>
              <a:gd name="T21" fmla="*/ 485 h 632"/>
              <a:gd name="T22" fmla="*/ 219 w 566"/>
              <a:gd name="T23" fmla="*/ 545 h 632"/>
              <a:gd name="T24" fmla="*/ 347 w 566"/>
              <a:gd name="T25" fmla="*/ 485 h 632"/>
              <a:gd name="T26" fmla="*/ 390 w 566"/>
              <a:gd name="T27" fmla="*/ 572 h 632"/>
              <a:gd name="T28" fmla="*/ 438 w 566"/>
              <a:gd name="T29" fmla="*/ 632 h 632"/>
              <a:gd name="T30" fmla="*/ 566 w 566"/>
              <a:gd name="T31" fmla="*/ 504 h 632"/>
              <a:gd name="T32" fmla="*/ 431 w 566"/>
              <a:gd name="T33" fmla="*/ 504 h 632"/>
              <a:gd name="T34" fmla="*/ 397 w 566"/>
              <a:gd name="T35" fmla="*/ 406 h 632"/>
              <a:gd name="T36" fmla="*/ 438 w 566"/>
              <a:gd name="T37" fmla="*/ 466 h 632"/>
              <a:gd name="T38" fmla="*/ 566 w 566"/>
              <a:gd name="T39" fmla="*/ 338 h 632"/>
              <a:gd name="T40" fmla="*/ 431 w 566"/>
              <a:gd name="T41" fmla="*/ 338 h 632"/>
              <a:gd name="T42" fmla="*/ 383 w 566"/>
              <a:gd name="T43" fmla="*/ 399 h 632"/>
              <a:gd name="T44" fmla="*/ 347 w 566"/>
              <a:gd name="T45" fmla="*/ 417 h 632"/>
              <a:gd name="T46" fmla="*/ 212 w 566"/>
              <a:gd name="T47" fmla="*/ 417 h 632"/>
              <a:gd name="T48" fmla="*/ 183 w 566"/>
              <a:gd name="T49" fmla="*/ 162 h 632"/>
              <a:gd name="T50" fmla="*/ 219 w 566"/>
              <a:gd name="T51" fmla="*/ 222 h 632"/>
              <a:gd name="T52" fmla="*/ 347 w 566"/>
              <a:gd name="T53" fmla="*/ 162 h 632"/>
              <a:gd name="T54" fmla="*/ 390 w 566"/>
              <a:gd name="T55" fmla="*/ 241 h 632"/>
              <a:gd name="T56" fmla="*/ 438 w 566"/>
              <a:gd name="T57" fmla="*/ 301 h 632"/>
              <a:gd name="T58" fmla="*/ 566 w 566"/>
              <a:gd name="T59" fmla="*/ 173 h 632"/>
              <a:gd name="T60" fmla="*/ 431 w 566"/>
              <a:gd name="T61" fmla="*/ 173 h 632"/>
              <a:gd name="T62" fmla="*/ 397 w 566"/>
              <a:gd name="T63" fmla="*/ 74 h 632"/>
              <a:gd name="T64" fmla="*/ 438 w 566"/>
              <a:gd name="T65" fmla="*/ 135 h 632"/>
              <a:gd name="T66" fmla="*/ 14 w 566"/>
              <a:gd name="T67" fmla="*/ 263 h 632"/>
              <a:gd name="T68" fmla="*/ 445 w 566"/>
              <a:gd name="T69" fmla="*/ 511 h 632"/>
              <a:gd name="T70" fmla="*/ 445 w 566"/>
              <a:gd name="T71" fmla="*/ 618 h 632"/>
              <a:gd name="T72" fmla="*/ 552 w 566"/>
              <a:gd name="T73" fmla="*/ 345 h 632"/>
              <a:gd name="T74" fmla="*/ 445 w 566"/>
              <a:gd name="T75" fmla="*/ 345 h 632"/>
              <a:gd name="T76" fmla="*/ 333 w 566"/>
              <a:gd name="T77" fmla="*/ 531 h 632"/>
              <a:gd name="T78" fmla="*/ 333 w 566"/>
              <a:gd name="T79" fmla="*/ 208 h 632"/>
              <a:gd name="T80" fmla="*/ 333 w 566"/>
              <a:gd name="T81" fmla="*/ 101 h 632"/>
              <a:gd name="T82" fmla="*/ 552 w 566"/>
              <a:gd name="T83" fmla="*/ 180 h 632"/>
              <a:gd name="T84" fmla="*/ 445 w 566"/>
              <a:gd name="T85" fmla="*/ 180 h 632"/>
              <a:gd name="T86" fmla="*/ 552 w 566"/>
              <a:gd name="T87" fmla="*/ 121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66" h="632">
                <a:moveTo>
                  <a:pt x="438" y="135"/>
                </a:moveTo>
                <a:cubicBezTo>
                  <a:pt x="559" y="135"/>
                  <a:pt x="559" y="135"/>
                  <a:pt x="559" y="135"/>
                </a:cubicBezTo>
                <a:cubicBezTo>
                  <a:pt x="562" y="135"/>
                  <a:pt x="566" y="132"/>
                  <a:pt x="566" y="128"/>
                </a:cubicBezTo>
                <a:cubicBezTo>
                  <a:pt x="566" y="7"/>
                  <a:pt x="566" y="7"/>
                  <a:pt x="566" y="7"/>
                </a:cubicBezTo>
                <a:cubicBezTo>
                  <a:pt x="566" y="3"/>
                  <a:pt x="562" y="0"/>
                  <a:pt x="559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4" y="0"/>
                  <a:pt x="431" y="3"/>
                  <a:pt x="431" y="7"/>
                </a:cubicBezTo>
                <a:cubicBezTo>
                  <a:pt x="431" y="60"/>
                  <a:pt x="431" y="60"/>
                  <a:pt x="431" y="60"/>
                </a:cubicBezTo>
                <a:cubicBezTo>
                  <a:pt x="390" y="60"/>
                  <a:pt x="390" y="60"/>
                  <a:pt x="390" y="60"/>
                </a:cubicBezTo>
                <a:cubicBezTo>
                  <a:pt x="386" y="60"/>
                  <a:pt x="383" y="63"/>
                  <a:pt x="383" y="67"/>
                </a:cubicBezTo>
                <a:cubicBezTo>
                  <a:pt x="383" y="148"/>
                  <a:pt x="383" y="148"/>
                  <a:pt x="383" y="148"/>
                </a:cubicBezTo>
                <a:cubicBezTo>
                  <a:pt x="347" y="148"/>
                  <a:pt x="347" y="148"/>
                  <a:pt x="347" y="148"/>
                </a:cubicBezTo>
                <a:cubicBezTo>
                  <a:pt x="347" y="94"/>
                  <a:pt x="347" y="94"/>
                  <a:pt x="347" y="94"/>
                </a:cubicBezTo>
                <a:cubicBezTo>
                  <a:pt x="347" y="90"/>
                  <a:pt x="344" y="87"/>
                  <a:pt x="340" y="87"/>
                </a:cubicBezTo>
                <a:cubicBezTo>
                  <a:pt x="219" y="87"/>
                  <a:pt x="219" y="87"/>
                  <a:pt x="219" y="87"/>
                </a:cubicBezTo>
                <a:cubicBezTo>
                  <a:pt x="215" y="87"/>
                  <a:pt x="212" y="90"/>
                  <a:pt x="212" y="94"/>
                </a:cubicBezTo>
                <a:cubicBezTo>
                  <a:pt x="212" y="148"/>
                  <a:pt x="212" y="148"/>
                  <a:pt x="212" y="148"/>
                </a:cubicBezTo>
                <a:cubicBezTo>
                  <a:pt x="176" y="148"/>
                  <a:pt x="176" y="148"/>
                  <a:pt x="176" y="148"/>
                </a:cubicBezTo>
                <a:cubicBezTo>
                  <a:pt x="172" y="148"/>
                  <a:pt x="169" y="151"/>
                  <a:pt x="169" y="155"/>
                </a:cubicBezTo>
                <a:cubicBezTo>
                  <a:pt x="169" y="309"/>
                  <a:pt x="169" y="309"/>
                  <a:pt x="169" y="309"/>
                </a:cubicBezTo>
                <a:cubicBezTo>
                  <a:pt x="135" y="309"/>
                  <a:pt x="135" y="309"/>
                  <a:pt x="135" y="309"/>
                </a:cubicBezTo>
                <a:cubicBezTo>
                  <a:pt x="135" y="256"/>
                  <a:pt x="135" y="256"/>
                  <a:pt x="135" y="256"/>
                </a:cubicBezTo>
                <a:cubicBezTo>
                  <a:pt x="135" y="252"/>
                  <a:pt x="132" y="249"/>
                  <a:pt x="128" y="249"/>
                </a:cubicBezTo>
                <a:cubicBezTo>
                  <a:pt x="7" y="249"/>
                  <a:pt x="7" y="249"/>
                  <a:pt x="7" y="249"/>
                </a:cubicBezTo>
                <a:cubicBezTo>
                  <a:pt x="3" y="249"/>
                  <a:pt x="0" y="252"/>
                  <a:pt x="0" y="256"/>
                </a:cubicBezTo>
                <a:cubicBezTo>
                  <a:pt x="0" y="377"/>
                  <a:pt x="0" y="377"/>
                  <a:pt x="0" y="377"/>
                </a:cubicBezTo>
                <a:cubicBezTo>
                  <a:pt x="0" y="381"/>
                  <a:pt x="3" y="384"/>
                  <a:pt x="7" y="384"/>
                </a:cubicBezTo>
                <a:cubicBezTo>
                  <a:pt x="128" y="384"/>
                  <a:pt x="128" y="384"/>
                  <a:pt x="128" y="384"/>
                </a:cubicBezTo>
                <a:cubicBezTo>
                  <a:pt x="132" y="384"/>
                  <a:pt x="135" y="381"/>
                  <a:pt x="135" y="377"/>
                </a:cubicBezTo>
                <a:cubicBezTo>
                  <a:pt x="135" y="323"/>
                  <a:pt x="135" y="323"/>
                  <a:pt x="135" y="323"/>
                </a:cubicBezTo>
                <a:cubicBezTo>
                  <a:pt x="169" y="323"/>
                  <a:pt x="169" y="323"/>
                  <a:pt x="169" y="323"/>
                </a:cubicBezTo>
                <a:cubicBezTo>
                  <a:pt x="169" y="478"/>
                  <a:pt x="169" y="478"/>
                  <a:pt x="169" y="478"/>
                </a:cubicBezTo>
                <a:cubicBezTo>
                  <a:pt x="169" y="481"/>
                  <a:pt x="172" y="485"/>
                  <a:pt x="176" y="485"/>
                </a:cubicBezTo>
                <a:cubicBezTo>
                  <a:pt x="212" y="485"/>
                  <a:pt x="212" y="485"/>
                  <a:pt x="212" y="485"/>
                </a:cubicBezTo>
                <a:cubicBezTo>
                  <a:pt x="212" y="538"/>
                  <a:pt x="212" y="538"/>
                  <a:pt x="212" y="538"/>
                </a:cubicBezTo>
                <a:cubicBezTo>
                  <a:pt x="212" y="542"/>
                  <a:pt x="215" y="545"/>
                  <a:pt x="219" y="545"/>
                </a:cubicBezTo>
                <a:cubicBezTo>
                  <a:pt x="340" y="545"/>
                  <a:pt x="340" y="545"/>
                  <a:pt x="340" y="545"/>
                </a:cubicBezTo>
                <a:cubicBezTo>
                  <a:pt x="344" y="545"/>
                  <a:pt x="347" y="542"/>
                  <a:pt x="347" y="538"/>
                </a:cubicBezTo>
                <a:cubicBezTo>
                  <a:pt x="347" y="485"/>
                  <a:pt x="347" y="485"/>
                  <a:pt x="347" y="485"/>
                </a:cubicBezTo>
                <a:cubicBezTo>
                  <a:pt x="383" y="485"/>
                  <a:pt x="383" y="485"/>
                  <a:pt x="383" y="485"/>
                </a:cubicBezTo>
                <a:cubicBezTo>
                  <a:pt x="383" y="565"/>
                  <a:pt x="383" y="565"/>
                  <a:pt x="383" y="565"/>
                </a:cubicBezTo>
                <a:cubicBezTo>
                  <a:pt x="383" y="569"/>
                  <a:pt x="386" y="572"/>
                  <a:pt x="390" y="572"/>
                </a:cubicBezTo>
                <a:cubicBezTo>
                  <a:pt x="431" y="572"/>
                  <a:pt x="431" y="572"/>
                  <a:pt x="431" y="572"/>
                </a:cubicBezTo>
                <a:cubicBezTo>
                  <a:pt x="431" y="625"/>
                  <a:pt x="431" y="625"/>
                  <a:pt x="431" y="625"/>
                </a:cubicBezTo>
                <a:cubicBezTo>
                  <a:pt x="431" y="629"/>
                  <a:pt x="434" y="632"/>
                  <a:pt x="438" y="632"/>
                </a:cubicBezTo>
                <a:cubicBezTo>
                  <a:pt x="559" y="632"/>
                  <a:pt x="559" y="632"/>
                  <a:pt x="559" y="632"/>
                </a:cubicBezTo>
                <a:cubicBezTo>
                  <a:pt x="562" y="632"/>
                  <a:pt x="566" y="629"/>
                  <a:pt x="566" y="625"/>
                </a:cubicBezTo>
                <a:cubicBezTo>
                  <a:pt x="566" y="504"/>
                  <a:pt x="566" y="504"/>
                  <a:pt x="566" y="504"/>
                </a:cubicBezTo>
                <a:cubicBezTo>
                  <a:pt x="566" y="500"/>
                  <a:pt x="562" y="497"/>
                  <a:pt x="559" y="497"/>
                </a:cubicBezTo>
                <a:cubicBezTo>
                  <a:pt x="438" y="497"/>
                  <a:pt x="438" y="497"/>
                  <a:pt x="438" y="497"/>
                </a:cubicBezTo>
                <a:cubicBezTo>
                  <a:pt x="434" y="497"/>
                  <a:pt x="431" y="500"/>
                  <a:pt x="431" y="504"/>
                </a:cubicBezTo>
                <a:cubicBezTo>
                  <a:pt x="431" y="558"/>
                  <a:pt x="431" y="558"/>
                  <a:pt x="431" y="558"/>
                </a:cubicBezTo>
                <a:cubicBezTo>
                  <a:pt x="397" y="558"/>
                  <a:pt x="397" y="558"/>
                  <a:pt x="397" y="558"/>
                </a:cubicBezTo>
                <a:cubicBezTo>
                  <a:pt x="397" y="406"/>
                  <a:pt x="397" y="406"/>
                  <a:pt x="397" y="406"/>
                </a:cubicBezTo>
                <a:cubicBezTo>
                  <a:pt x="431" y="406"/>
                  <a:pt x="431" y="406"/>
                  <a:pt x="431" y="406"/>
                </a:cubicBezTo>
                <a:cubicBezTo>
                  <a:pt x="431" y="459"/>
                  <a:pt x="431" y="459"/>
                  <a:pt x="431" y="459"/>
                </a:cubicBezTo>
                <a:cubicBezTo>
                  <a:pt x="431" y="463"/>
                  <a:pt x="434" y="466"/>
                  <a:pt x="438" y="466"/>
                </a:cubicBezTo>
                <a:cubicBezTo>
                  <a:pt x="559" y="466"/>
                  <a:pt x="559" y="466"/>
                  <a:pt x="559" y="466"/>
                </a:cubicBezTo>
                <a:cubicBezTo>
                  <a:pt x="562" y="466"/>
                  <a:pt x="566" y="463"/>
                  <a:pt x="566" y="459"/>
                </a:cubicBezTo>
                <a:cubicBezTo>
                  <a:pt x="566" y="338"/>
                  <a:pt x="566" y="338"/>
                  <a:pt x="566" y="338"/>
                </a:cubicBezTo>
                <a:cubicBezTo>
                  <a:pt x="566" y="335"/>
                  <a:pt x="562" y="331"/>
                  <a:pt x="559" y="331"/>
                </a:cubicBezTo>
                <a:cubicBezTo>
                  <a:pt x="438" y="331"/>
                  <a:pt x="438" y="331"/>
                  <a:pt x="438" y="331"/>
                </a:cubicBezTo>
                <a:cubicBezTo>
                  <a:pt x="434" y="331"/>
                  <a:pt x="431" y="335"/>
                  <a:pt x="431" y="338"/>
                </a:cubicBezTo>
                <a:cubicBezTo>
                  <a:pt x="431" y="392"/>
                  <a:pt x="431" y="392"/>
                  <a:pt x="431" y="392"/>
                </a:cubicBezTo>
                <a:cubicBezTo>
                  <a:pt x="390" y="392"/>
                  <a:pt x="390" y="392"/>
                  <a:pt x="390" y="392"/>
                </a:cubicBezTo>
                <a:cubicBezTo>
                  <a:pt x="386" y="392"/>
                  <a:pt x="383" y="395"/>
                  <a:pt x="383" y="399"/>
                </a:cubicBezTo>
                <a:cubicBezTo>
                  <a:pt x="383" y="471"/>
                  <a:pt x="383" y="471"/>
                  <a:pt x="383" y="471"/>
                </a:cubicBezTo>
                <a:cubicBezTo>
                  <a:pt x="347" y="471"/>
                  <a:pt x="347" y="471"/>
                  <a:pt x="347" y="471"/>
                </a:cubicBezTo>
                <a:cubicBezTo>
                  <a:pt x="347" y="417"/>
                  <a:pt x="347" y="417"/>
                  <a:pt x="347" y="417"/>
                </a:cubicBezTo>
                <a:cubicBezTo>
                  <a:pt x="347" y="413"/>
                  <a:pt x="344" y="410"/>
                  <a:pt x="340" y="410"/>
                </a:cubicBezTo>
                <a:cubicBezTo>
                  <a:pt x="219" y="410"/>
                  <a:pt x="219" y="410"/>
                  <a:pt x="219" y="410"/>
                </a:cubicBezTo>
                <a:cubicBezTo>
                  <a:pt x="215" y="410"/>
                  <a:pt x="212" y="413"/>
                  <a:pt x="212" y="417"/>
                </a:cubicBezTo>
                <a:cubicBezTo>
                  <a:pt x="212" y="471"/>
                  <a:pt x="212" y="471"/>
                  <a:pt x="212" y="471"/>
                </a:cubicBezTo>
                <a:cubicBezTo>
                  <a:pt x="183" y="471"/>
                  <a:pt x="183" y="471"/>
                  <a:pt x="183" y="471"/>
                </a:cubicBezTo>
                <a:cubicBezTo>
                  <a:pt x="183" y="162"/>
                  <a:pt x="183" y="162"/>
                  <a:pt x="183" y="162"/>
                </a:cubicBezTo>
                <a:cubicBezTo>
                  <a:pt x="212" y="162"/>
                  <a:pt x="212" y="162"/>
                  <a:pt x="212" y="162"/>
                </a:cubicBezTo>
                <a:cubicBezTo>
                  <a:pt x="212" y="215"/>
                  <a:pt x="212" y="215"/>
                  <a:pt x="212" y="215"/>
                </a:cubicBezTo>
                <a:cubicBezTo>
                  <a:pt x="212" y="219"/>
                  <a:pt x="215" y="222"/>
                  <a:pt x="219" y="222"/>
                </a:cubicBezTo>
                <a:cubicBezTo>
                  <a:pt x="340" y="222"/>
                  <a:pt x="340" y="222"/>
                  <a:pt x="340" y="222"/>
                </a:cubicBezTo>
                <a:cubicBezTo>
                  <a:pt x="344" y="222"/>
                  <a:pt x="347" y="219"/>
                  <a:pt x="347" y="215"/>
                </a:cubicBezTo>
                <a:cubicBezTo>
                  <a:pt x="347" y="162"/>
                  <a:pt x="347" y="162"/>
                  <a:pt x="347" y="162"/>
                </a:cubicBezTo>
                <a:cubicBezTo>
                  <a:pt x="383" y="162"/>
                  <a:pt x="383" y="162"/>
                  <a:pt x="383" y="162"/>
                </a:cubicBezTo>
                <a:cubicBezTo>
                  <a:pt x="383" y="234"/>
                  <a:pt x="383" y="234"/>
                  <a:pt x="383" y="234"/>
                </a:cubicBezTo>
                <a:cubicBezTo>
                  <a:pt x="383" y="238"/>
                  <a:pt x="386" y="241"/>
                  <a:pt x="390" y="241"/>
                </a:cubicBezTo>
                <a:cubicBezTo>
                  <a:pt x="431" y="241"/>
                  <a:pt x="431" y="241"/>
                  <a:pt x="431" y="241"/>
                </a:cubicBezTo>
                <a:cubicBezTo>
                  <a:pt x="431" y="294"/>
                  <a:pt x="431" y="294"/>
                  <a:pt x="431" y="294"/>
                </a:cubicBezTo>
                <a:cubicBezTo>
                  <a:pt x="431" y="298"/>
                  <a:pt x="434" y="301"/>
                  <a:pt x="438" y="301"/>
                </a:cubicBezTo>
                <a:cubicBezTo>
                  <a:pt x="559" y="301"/>
                  <a:pt x="559" y="301"/>
                  <a:pt x="559" y="301"/>
                </a:cubicBezTo>
                <a:cubicBezTo>
                  <a:pt x="562" y="301"/>
                  <a:pt x="566" y="298"/>
                  <a:pt x="566" y="294"/>
                </a:cubicBezTo>
                <a:cubicBezTo>
                  <a:pt x="566" y="173"/>
                  <a:pt x="566" y="173"/>
                  <a:pt x="566" y="173"/>
                </a:cubicBezTo>
                <a:cubicBezTo>
                  <a:pt x="566" y="169"/>
                  <a:pt x="562" y="166"/>
                  <a:pt x="559" y="166"/>
                </a:cubicBezTo>
                <a:cubicBezTo>
                  <a:pt x="438" y="166"/>
                  <a:pt x="438" y="166"/>
                  <a:pt x="438" y="166"/>
                </a:cubicBezTo>
                <a:cubicBezTo>
                  <a:pt x="434" y="166"/>
                  <a:pt x="431" y="169"/>
                  <a:pt x="431" y="173"/>
                </a:cubicBezTo>
                <a:cubicBezTo>
                  <a:pt x="431" y="227"/>
                  <a:pt x="431" y="227"/>
                  <a:pt x="431" y="227"/>
                </a:cubicBezTo>
                <a:cubicBezTo>
                  <a:pt x="397" y="227"/>
                  <a:pt x="397" y="227"/>
                  <a:pt x="397" y="227"/>
                </a:cubicBezTo>
                <a:cubicBezTo>
                  <a:pt x="397" y="74"/>
                  <a:pt x="397" y="74"/>
                  <a:pt x="397" y="74"/>
                </a:cubicBezTo>
                <a:cubicBezTo>
                  <a:pt x="431" y="74"/>
                  <a:pt x="431" y="74"/>
                  <a:pt x="431" y="74"/>
                </a:cubicBezTo>
                <a:cubicBezTo>
                  <a:pt x="431" y="128"/>
                  <a:pt x="431" y="128"/>
                  <a:pt x="431" y="128"/>
                </a:cubicBezTo>
                <a:cubicBezTo>
                  <a:pt x="431" y="132"/>
                  <a:pt x="434" y="135"/>
                  <a:pt x="438" y="135"/>
                </a:cubicBezTo>
                <a:close/>
                <a:moveTo>
                  <a:pt x="121" y="370"/>
                </a:moveTo>
                <a:cubicBezTo>
                  <a:pt x="14" y="370"/>
                  <a:pt x="14" y="370"/>
                  <a:pt x="14" y="370"/>
                </a:cubicBezTo>
                <a:cubicBezTo>
                  <a:pt x="14" y="263"/>
                  <a:pt x="14" y="263"/>
                  <a:pt x="14" y="263"/>
                </a:cubicBezTo>
                <a:cubicBezTo>
                  <a:pt x="121" y="263"/>
                  <a:pt x="121" y="263"/>
                  <a:pt x="121" y="263"/>
                </a:cubicBezTo>
                <a:lnTo>
                  <a:pt x="121" y="370"/>
                </a:lnTo>
                <a:close/>
                <a:moveTo>
                  <a:pt x="445" y="511"/>
                </a:moveTo>
                <a:cubicBezTo>
                  <a:pt x="552" y="511"/>
                  <a:pt x="552" y="511"/>
                  <a:pt x="552" y="511"/>
                </a:cubicBezTo>
                <a:cubicBezTo>
                  <a:pt x="552" y="618"/>
                  <a:pt x="552" y="618"/>
                  <a:pt x="552" y="618"/>
                </a:cubicBezTo>
                <a:cubicBezTo>
                  <a:pt x="445" y="618"/>
                  <a:pt x="445" y="618"/>
                  <a:pt x="445" y="618"/>
                </a:cubicBezTo>
                <a:lnTo>
                  <a:pt x="445" y="511"/>
                </a:lnTo>
                <a:close/>
                <a:moveTo>
                  <a:pt x="445" y="345"/>
                </a:moveTo>
                <a:cubicBezTo>
                  <a:pt x="552" y="345"/>
                  <a:pt x="552" y="345"/>
                  <a:pt x="552" y="345"/>
                </a:cubicBezTo>
                <a:cubicBezTo>
                  <a:pt x="552" y="452"/>
                  <a:pt x="552" y="452"/>
                  <a:pt x="552" y="452"/>
                </a:cubicBezTo>
                <a:cubicBezTo>
                  <a:pt x="445" y="452"/>
                  <a:pt x="445" y="452"/>
                  <a:pt x="445" y="452"/>
                </a:cubicBezTo>
                <a:lnTo>
                  <a:pt x="445" y="345"/>
                </a:lnTo>
                <a:close/>
                <a:moveTo>
                  <a:pt x="226" y="424"/>
                </a:moveTo>
                <a:cubicBezTo>
                  <a:pt x="333" y="424"/>
                  <a:pt x="333" y="424"/>
                  <a:pt x="333" y="424"/>
                </a:cubicBezTo>
                <a:cubicBezTo>
                  <a:pt x="333" y="531"/>
                  <a:pt x="333" y="531"/>
                  <a:pt x="333" y="531"/>
                </a:cubicBezTo>
                <a:cubicBezTo>
                  <a:pt x="226" y="531"/>
                  <a:pt x="226" y="531"/>
                  <a:pt x="226" y="531"/>
                </a:cubicBezTo>
                <a:lnTo>
                  <a:pt x="226" y="424"/>
                </a:lnTo>
                <a:close/>
                <a:moveTo>
                  <a:pt x="333" y="208"/>
                </a:moveTo>
                <a:cubicBezTo>
                  <a:pt x="226" y="208"/>
                  <a:pt x="226" y="208"/>
                  <a:pt x="226" y="208"/>
                </a:cubicBezTo>
                <a:cubicBezTo>
                  <a:pt x="226" y="101"/>
                  <a:pt x="226" y="101"/>
                  <a:pt x="226" y="101"/>
                </a:cubicBezTo>
                <a:cubicBezTo>
                  <a:pt x="333" y="101"/>
                  <a:pt x="333" y="101"/>
                  <a:pt x="333" y="101"/>
                </a:cubicBezTo>
                <a:lnTo>
                  <a:pt x="333" y="208"/>
                </a:lnTo>
                <a:close/>
                <a:moveTo>
                  <a:pt x="445" y="180"/>
                </a:moveTo>
                <a:cubicBezTo>
                  <a:pt x="552" y="180"/>
                  <a:pt x="552" y="180"/>
                  <a:pt x="552" y="180"/>
                </a:cubicBezTo>
                <a:cubicBezTo>
                  <a:pt x="552" y="287"/>
                  <a:pt x="552" y="287"/>
                  <a:pt x="552" y="287"/>
                </a:cubicBezTo>
                <a:cubicBezTo>
                  <a:pt x="445" y="287"/>
                  <a:pt x="445" y="287"/>
                  <a:pt x="445" y="287"/>
                </a:cubicBezTo>
                <a:lnTo>
                  <a:pt x="445" y="180"/>
                </a:lnTo>
                <a:close/>
                <a:moveTo>
                  <a:pt x="445" y="14"/>
                </a:moveTo>
                <a:cubicBezTo>
                  <a:pt x="552" y="14"/>
                  <a:pt x="552" y="14"/>
                  <a:pt x="552" y="14"/>
                </a:cubicBezTo>
                <a:cubicBezTo>
                  <a:pt x="552" y="121"/>
                  <a:pt x="552" y="121"/>
                  <a:pt x="552" y="121"/>
                </a:cubicBezTo>
                <a:cubicBezTo>
                  <a:pt x="445" y="121"/>
                  <a:pt x="445" y="121"/>
                  <a:pt x="445" y="121"/>
                </a:cubicBezTo>
                <a:lnTo>
                  <a:pt x="445" y="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exagon 59">
            <a:extLst>
              <a:ext uri="{FF2B5EF4-FFF2-40B4-BE49-F238E27FC236}">
                <a16:creationId xmlns:a16="http://schemas.microsoft.com/office/drawing/2014/main" id="{23BCF745-C219-CF20-B8EA-84416E7D42E9}"/>
              </a:ext>
            </a:extLst>
          </p:cNvPr>
          <p:cNvSpPr/>
          <p:nvPr/>
        </p:nvSpPr>
        <p:spPr>
          <a:xfrm rot="5400000">
            <a:off x="4252129" y="2260399"/>
            <a:ext cx="765549" cy="665795"/>
          </a:xfrm>
          <a:prstGeom prst="hexagon">
            <a:avLst>
              <a:gd name="adj" fmla="val 28802"/>
              <a:gd name="vf" fmla="val 115470"/>
            </a:avLst>
          </a:prstGeom>
          <a:solidFill>
            <a:srgbClr val="FFC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spcFirstLastPara="0" vert="vert270" wrap="square" lIns="0" tIns="0" rIns="0" bIns="0" numCol="1" spcCol="1270" anchor="ctr" anchorCtr="0">
            <a:noAutofit/>
          </a:bodyPr>
          <a:lstStyle/>
          <a:p>
            <a:pPr marL="0" marR="0" lvl="0" indent="0" algn="ctr" defTabSz="888978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 123">
            <a:extLst>
              <a:ext uri="{FF2B5EF4-FFF2-40B4-BE49-F238E27FC236}">
                <a16:creationId xmlns:a16="http://schemas.microsoft.com/office/drawing/2014/main" id="{45DA39A4-CB77-8363-6E39-94128A62AC14}"/>
              </a:ext>
            </a:extLst>
          </p:cNvPr>
          <p:cNvSpPr>
            <a:spLocks noEditPoints="1"/>
          </p:cNvSpPr>
          <p:nvPr/>
        </p:nvSpPr>
        <p:spPr bwMode="auto">
          <a:xfrm>
            <a:off x="4350059" y="2364092"/>
            <a:ext cx="553011" cy="511200"/>
          </a:xfrm>
          <a:custGeom>
            <a:avLst/>
            <a:gdLst>
              <a:gd name="T0" fmla="*/ 529 w 676"/>
              <a:gd name="T1" fmla="*/ 279 h 678"/>
              <a:gd name="T2" fmla="*/ 431 w 676"/>
              <a:gd name="T3" fmla="*/ 293 h 678"/>
              <a:gd name="T4" fmla="*/ 409 w 676"/>
              <a:gd name="T5" fmla="*/ 210 h 678"/>
              <a:gd name="T6" fmla="*/ 367 w 676"/>
              <a:gd name="T7" fmla="*/ 125 h 678"/>
              <a:gd name="T8" fmla="*/ 401 w 676"/>
              <a:gd name="T9" fmla="*/ 58 h 678"/>
              <a:gd name="T10" fmla="*/ 504 w 676"/>
              <a:gd name="T11" fmla="*/ 6 h 678"/>
              <a:gd name="T12" fmla="*/ 579 w 676"/>
              <a:gd name="T13" fmla="*/ 18 h 678"/>
              <a:gd name="T14" fmla="*/ 659 w 676"/>
              <a:gd name="T15" fmla="*/ 100 h 678"/>
              <a:gd name="T16" fmla="*/ 676 w 676"/>
              <a:gd name="T17" fmla="*/ 169 h 678"/>
              <a:gd name="T18" fmla="*/ 605 w 676"/>
              <a:gd name="T19" fmla="*/ 241 h 678"/>
              <a:gd name="T20" fmla="*/ 558 w 676"/>
              <a:gd name="T21" fmla="*/ 314 h 678"/>
              <a:gd name="T22" fmla="*/ 539 w 676"/>
              <a:gd name="T23" fmla="*/ 267 h 678"/>
              <a:gd name="T24" fmla="*/ 590 w 676"/>
              <a:gd name="T25" fmla="*/ 242 h 678"/>
              <a:gd name="T26" fmla="*/ 626 w 676"/>
              <a:gd name="T27" fmla="*/ 172 h 678"/>
              <a:gd name="T28" fmla="*/ 655 w 676"/>
              <a:gd name="T29" fmla="*/ 114 h 678"/>
              <a:gd name="T30" fmla="*/ 566 w 676"/>
              <a:gd name="T31" fmla="*/ 67 h 678"/>
              <a:gd name="T32" fmla="*/ 517 w 676"/>
              <a:gd name="T33" fmla="*/ 15 h 678"/>
              <a:gd name="T34" fmla="*/ 500 w 676"/>
              <a:gd name="T35" fmla="*/ 56 h 678"/>
              <a:gd name="T36" fmla="*/ 401 w 676"/>
              <a:gd name="T37" fmla="*/ 73 h 678"/>
              <a:gd name="T38" fmla="*/ 413 w 676"/>
              <a:gd name="T39" fmla="*/ 144 h 678"/>
              <a:gd name="T40" fmla="*/ 422 w 676"/>
              <a:gd name="T41" fmla="*/ 215 h 678"/>
              <a:gd name="T42" fmla="*/ 463 w 676"/>
              <a:gd name="T43" fmla="*/ 255 h 678"/>
              <a:gd name="T44" fmla="*/ 532 w 676"/>
              <a:gd name="T45" fmla="*/ 264 h 678"/>
              <a:gd name="T46" fmla="*/ 478 w 676"/>
              <a:gd name="T47" fmla="*/ 160 h 678"/>
              <a:gd name="T48" fmla="*/ 517 w 676"/>
              <a:gd name="T49" fmla="*/ 199 h 678"/>
              <a:gd name="T50" fmla="*/ 517 w 676"/>
              <a:gd name="T51" fmla="*/ 185 h 678"/>
              <a:gd name="T52" fmla="*/ 258 w 676"/>
              <a:gd name="T53" fmla="*/ 678 h 678"/>
              <a:gd name="T54" fmla="*/ 233 w 676"/>
              <a:gd name="T55" fmla="*/ 615 h 678"/>
              <a:gd name="T56" fmla="*/ 105 w 676"/>
              <a:gd name="T57" fmla="*/ 628 h 678"/>
              <a:gd name="T58" fmla="*/ 90 w 676"/>
              <a:gd name="T59" fmla="*/ 522 h 678"/>
              <a:gd name="T60" fmla="*/ 0 w 676"/>
              <a:gd name="T61" fmla="*/ 424 h 678"/>
              <a:gd name="T62" fmla="*/ 14 w 676"/>
              <a:gd name="T63" fmla="*/ 350 h 678"/>
              <a:gd name="T64" fmla="*/ 91 w 676"/>
              <a:gd name="T65" fmla="*/ 229 h 678"/>
              <a:gd name="T66" fmla="*/ 159 w 676"/>
              <a:gd name="T67" fmla="*/ 185 h 678"/>
              <a:gd name="T68" fmla="*/ 276 w 676"/>
              <a:gd name="T69" fmla="*/ 222 h 678"/>
              <a:gd name="T70" fmla="*/ 378 w 676"/>
              <a:gd name="T71" fmla="*/ 190 h 678"/>
              <a:gd name="T72" fmla="*/ 423 w 676"/>
              <a:gd name="T73" fmla="*/ 310 h 678"/>
              <a:gd name="T74" fmla="*/ 513 w 676"/>
              <a:gd name="T75" fmla="*/ 370 h 678"/>
              <a:gd name="T76" fmla="*/ 456 w 676"/>
              <a:gd name="T77" fmla="*/ 419 h 678"/>
              <a:gd name="T78" fmla="*/ 494 w 676"/>
              <a:gd name="T79" fmla="*/ 527 h 678"/>
              <a:gd name="T80" fmla="*/ 393 w 676"/>
              <a:gd name="T81" fmla="*/ 564 h 678"/>
              <a:gd name="T82" fmla="*/ 325 w 676"/>
              <a:gd name="T83" fmla="*/ 669 h 678"/>
              <a:gd name="T84" fmla="*/ 165 w 676"/>
              <a:gd name="T85" fmla="*/ 577 h 678"/>
              <a:gd name="T86" fmla="*/ 261 w 676"/>
              <a:gd name="T87" fmla="*/ 664 h 678"/>
              <a:gd name="T88" fmla="*/ 323 w 676"/>
              <a:gd name="T89" fmla="*/ 591 h 678"/>
              <a:gd name="T90" fmla="*/ 449 w 676"/>
              <a:gd name="T91" fmla="*/ 573 h 678"/>
              <a:gd name="T92" fmla="*/ 432 w 676"/>
              <a:gd name="T93" fmla="*/ 479 h 678"/>
              <a:gd name="T94" fmla="*/ 445 w 676"/>
              <a:gd name="T95" fmla="*/ 396 h 678"/>
              <a:gd name="T96" fmla="*/ 421 w 676"/>
              <a:gd name="T97" fmla="*/ 325 h 678"/>
              <a:gd name="T98" fmla="*/ 356 w 676"/>
              <a:gd name="T99" fmla="*/ 258 h 678"/>
              <a:gd name="T100" fmla="*/ 286 w 676"/>
              <a:gd name="T101" fmla="*/ 233 h 678"/>
              <a:gd name="T102" fmla="*/ 199 w 676"/>
              <a:gd name="T103" fmla="*/ 245 h 678"/>
              <a:gd name="T104" fmla="*/ 106 w 676"/>
              <a:gd name="T105" fmla="*/ 228 h 678"/>
              <a:gd name="T106" fmla="*/ 85 w 676"/>
              <a:gd name="T107" fmla="*/ 357 h 678"/>
              <a:gd name="T108" fmla="*/ 14 w 676"/>
              <a:gd name="T109" fmla="*/ 419 h 678"/>
              <a:gd name="T110" fmla="*/ 104 w 676"/>
              <a:gd name="T111" fmla="*/ 519 h 678"/>
              <a:gd name="T112" fmla="*/ 109 w 676"/>
              <a:gd name="T113" fmla="*/ 613 h 678"/>
              <a:gd name="T114" fmla="*/ 258 w 676"/>
              <a:gd name="T115" fmla="*/ 484 h 678"/>
              <a:gd name="T116" fmla="*/ 323 w 676"/>
              <a:gd name="T117" fmla="*/ 419 h 678"/>
              <a:gd name="T118" fmla="*/ 207 w 676"/>
              <a:gd name="T119" fmla="*/ 419 h 678"/>
              <a:gd name="T120" fmla="*/ 258 w 676"/>
              <a:gd name="T121" fmla="*/ 368 h 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6" h="678">
                <a:moveTo>
                  <a:pt x="556" y="314"/>
                </a:moveTo>
                <a:cubicBezTo>
                  <a:pt x="554" y="314"/>
                  <a:pt x="551" y="313"/>
                  <a:pt x="550" y="311"/>
                </a:cubicBezTo>
                <a:cubicBezTo>
                  <a:pt x="529" y="279"/>
                  <a:pt x="529" y="279"/>
                  <a:pt x="529" y="279"/>
                </a:cubicBezTo>
                <a:cubicBezTo>
                  <a:pt x="508" y="281"/>
                  <a:pt x="488" y="277"/>
                  <a:pt x="468" y="269"/>
                </a:cubicBezTo>
                <a:cubicBezTo>
                  <a:pt x="439" y="293"/>
                  <a:pt x="439" y="293"/>
                  <a:pt x="439" y="293"/>
                </a:cubicBezTo>
                <a:cubicBezTo>
                  <a:pt x="437" y="295"/>
                  <a:pt x="433" y="295"/>
                  <a:pt x="431" y="293"/>
                </a:cubicBezTo>
                <a:cubicBezTo>
                  <a:pt x="412" y="281"/>
                  <a:pt x="397" y="266"/>
                  <a:pt x="385" y="248"/>
                </a:cubicBezTo>
                <a:cubicBezTo>
                  <a:pt x="383" y="245"/>
                  <a:pt x="383" y="242"/>
                  <a:pt x="385" y="239"/>
                </a:cubicBezTo>
                <a:cubicBezTo>
                  <a:pt x="409" y="210"/>
                  <a:pt x="409" y="210"/>
                  <a:pt x="409" y="210"/>
                </a:cubicBezTo>
                <a:cubicBezTo>
                  <a:pt x="401" y="194"/>
                  <a:pt x="398" y="177"/>
                  <a:pt x="398" y="160"/>
                </a:cubicBezTo>
                <a:cubicBezTo>
                  <a:pt x="398" y="155"/>
                  <a:pt x="398" y="151"/>
                  <a:pt x="398" y="146"/>
                </a:cubicBezTo>
                <a:cubicBezTo>
                  <a:pt x="367" y="125"/>
                  <a:pt x="367" y="125"/>
                  <a:pt x="367" y="125"/>
                </a:cubicBezTo>
                <a:cubicBezTo>
                  <a:pt x="364" y="124"/>
                  <a:pt x="363" y="120"/>
                  <a:pt x="364" y="117"/>
                </a:cubicBezTo>
                <a:cubicBezTo>
                  <a:pt x="370" y="96"/>
                  <a:pt x="380" y="77"/>
                  <a:pt x="393" y="60"/>
                </a:cubicBezTo>
                <a:cubicBezTo>
                  <a:pt x="395" y="57"/>
                  <a:pt x="399" y="57"/>
                  <a:pt x="401" y="58"/>
                </a:cubicBezTo>
                <a:cubicBezTo>
                  <a:pt x="437" y="71"/>
                  <a:pt x="437" y="71"/>
                  <a:pt x="437" y="71"/>
                </a:cubicBezTo>
                <a:cubicBezTo>
                  <a:pt x="453" y="57"/>
                  <a:pt x="472" y="47"/>
                  <a:pt x="494" y="43"/>
                </a:cubicBezTo>
                <a:cubicBezTo>
                  <a:pt x="504" y="6"/>
                  <a:pt x="504" y="6"/>
                  <a:pt x="504" y="6"/>
                </a:cubicBezTo>
                <a:cubicBezTo>
                  <a:pt x="505" y="3"/>
                  <a:pt x="507" y="1"/>
                  <a:pt x="510" y="1"/>
                </a:cubicBezTo>
                <a:cubicBezTo>
                  <a:pt x="532" y="0"/>
                  <a:pt x="554" y="4"/>
                  <a:pt x="574" y="11"/>
                </a:cubicBezTo>
                <a:cubicBezTo>
                  <a:pt x="577" y="12"/>
                  <a:pt x="579" y="15"/>
                  <a:pt x="579" y="18"/>
                </a:cubicBezTo>
                <a:cubicBezTo>
                  <a:pt x="577" y="56"/>
                  <a:pt x="577" y="56"/>
                  <a:pt x="577" y="56"/>
                </a:cubicBezTo>
                <a:cubicBezTo>
                  <a:pt x="596" y="67"/>
                  <a:pt x="611" y="83"/>
                  <a:pt x="621" y="102"/>
                </a:cubicBezTo>
                <a:cubicBezTo>
                  <a:pt x="659" y="100"/>
                  <a:pt x="659" y="100"/>
                  <a:pt x="659" y="100"/>
                </a:cubicBezTo>
                <a:cubicBezTo>
                  <a:pt x="662" y="100"/>
                  <a:pt x="665" y="102"/>
                  <a:pt x="666" y="105"/>
                </a:cubicBezTo>
                <a:cubicBezTo>
                  <a:pt x="673" y="122"/>
                  <a:pt x="676" y="141"/>
                  <a:pt x="676" y="160"/>
                </a:cubicBezTo>
                <a:cubicBezTo>
                  <a:pt x="676" y="163"/>
                  <a:pt x="676" y="166"/>
                  <a:pt x="676" y="169"/>
                </a:cubicBezTo>
                <a:cubicBezTo>
                  <a:pt x="676" y="172"/>
                  <a:pt x="674" y="174"/>
                  <a:pt x="671" y="175"/>
                </a:cubicBezTo>
                <a:cubicBezTo>
                  <a:pt x="634" y="185"/>
                  <a:pt x="634" y="185"/>
                  <a:pt x="634" y="185"/>
                </a:cubicBezTo>
                <a:cubicBezTo>
                  <a:pt x="629" y="206"/>
                  <a:pt x="619" y="225"/>
                  <a:pt x="605" y="241"/>
                </a:cubicBezTo>
                <a:cubicBezTo>
                  <a:pt x="618" y="277"/>
                  <a:pt x="618" y="277"/>
                  <a:pt x="618" y="277"/>
                </a:cubicBezTo>
                <a:cubicBezTo>
                  <a:pt x="619" y="279"/>
                  <a:pt x="618" y="283"/>
                  <a:pt x="616" y="284"/>
                </a:cubicBezTo>
                <a:cubicBezTo>
                  <a:pt x="598" y="298"/>
                  <a:pt x="579" y="308"/>
                  <a:pt x="558" y="314"/>
                </a:cubicBezTo>
                <a:cubicBezTo>
                  <a:pt x="557" y="314"/>
                  <a:pt x="557" y="314"/>
                  <a:pt x="556" y="314"/>
                </a:cubicBezTo>
                <a:close/>
                <a:moveTo>
                  <a:pt x="533" y="264"/>
                </a:moveTo>
                <a:cubicBezTo>
                  <a:pt x="535" y="264"/>
                  <a:pt x="538" y="265"/>
                  <a:pt x="539" y="267"/>
                </a:cubicBezTo>
                <a:cubicBezTo>
                  <a:pt x="559" y="299"/>
                  <a:pt x="559" y="299"/>
                  <a:pt x="559" y="299"/>
                </a:cubicBezTo>
                <a:cubicBezTo>
                  <a:pt x="575" y="294"/>
                  <a:pt x="590" y="286"/>
                  <a:pt x="603" y="277"/>
                </a:cubicBezTo>
                <a:cubicBezTo>
                  <a:pt x="590" y="242"/>
                  <a:pt x="590" y="242"/>
                  <a:pt x="590" y="242"/>
                </a:cubicBezTo>
                <a:cubicBezTo>
                  <a:pt x="589" y="239"/>
                  <a:pt x="590" y="236"/>
                  <a:pt x="592" y="234"/>
                </a:cubicBezTo>
                <a:cubicBezTo>
                  <a:pt x="607" y="219"/>
                  <a:pt x="617" y="199"/>
                  <a:pt x="621" y="178"/>
                </a:cubicBezTo>
                <a:cubicBezTo>
                  <a:pt x="621" y="175"/>
                  <a:pt x="623" y="173"/>
                  <a:pt x="626" y="172"/>
                </a:cubicBezTo>
                <a:cubicBezTo>
                  <a:pt x="662" y="163"/>
                  <a:pt x="662" y="163"/>
                  <a:pt x="662" y="163"/>
                </a:cubicBezTo>
                <a:cubicBezTo>
                  <a:pt x="662" y="162"/>
                  <a:pt x="662" y="161"/>
                  <a:pt x="662" y="160"/>
                </a:cubicBezTo>
                <a:cubicBezTo>
                  <a:pt x="662" y="144"/>
                  <a:pt x="660" y="129"/>
                  <a:pt x="655" y="114"/>
                </a:cubicBezTo>
                <a:cubicBezTo>
                  <a:pt x="618" y="116"/>
                  <a:pt x="618" y="116"/>
                  <a:pt x="618" y="116"/>
                </a:cubicBezTo>
                <a:cubicBezTo>
                  <a:pt x="615" y="116"/>
                  <a:pt x="612" y="114"/>
                  <a:pt x="611" y="112"/>
                </a:cubicBezTo>
                <a:cubicBezTo>
                  <a:pt x="601" y="92"/>
                  <a:pt x="586" y="77"/>
                  <a:pt x="566" y="67"/>
                </a:cubicBezTo>
                <a:cubicBezTo>
                  <a:pt x="564" y="65"/>
                  <a:pt x="562" y="63"/>
                  <a:pt x="563" y="60"/>
                </a:cubicBezTo>
                <a:cubicBezTo>
                  <a:pt x="565" y="23"/>
                  <a:pt x="565" y="23"/>
                  <a:pt x="565" y="23"/>
                </a:cubicBezTo>
                <a:cubicBezTo>
                  <a:pt x="549" y="17"/>
                  <a:pt x="533" y="15"/>
                  <a:pt x="517" y="15"/>
                </a:cubicBezTo>
                <a:cubicBezTo>
                  <a:pt x="517" y="15"/>
                  <a:pt x="516" y="15"/>
                  <a:pt x="516" y="15"/>
                </a:cubicBezTo>
                <a:cubicBezTo>
                  <a:pt x="506" y="51"/>
                  <a:pt x="506" y="51"/>
                  <a:pt x="506" y="51"/>
                </a:cubicBezTo>
                <a:cubicBezTo>
                  <a:pt x="505" y="53"/>
                  <a:pt x="503" y="55"/>
                  <a:pt x="500" y="56"/>
                </a:cubicBezTo>
                <a:cubicBezTo>
                  <a:pt x="479" y="59"/>
                  <a:pt x="459" y="69"/>
                  <a:pt x="443" y="84"/>
                </a:cubicBezTo>
                <a:cubicBezTo>
                  <a:pt x="442" y="86"/>
                  <a:pt x="439" y="87"/>
                  <a:pt x="436" y="86"/>
                </a:cubicBezTo>
                <a:cubicBezTo>
                  <a:pt x="401" y="73"/>
                  <a:pt x="401" y="73"/>
                  <a:pt x="401" y="73"/>
                </a:cubicBezTo>
                <a:cubicBezTo>
                  <a:pt x="391" y="86"/>
                  <a:pt x="384" y="101"/>
                  <a:pt x="379" y="116"/>
                </a:cubicBezTo>
                <a:cubicBezTo>
                  <a:pt x="410" y="137"/>
                  <a:pt x="410" y="137"/>
                  <a:pt x="410" y="137"/>
                </a:cubicBezTo>
                <a:cubicBezTo>
                  <a:pt x="412" y="138"/>
                  <a:pt x="413" y="141"/>
                  <a:pt x="413" y="144"/>
                </a:cubicBezTo>
                <a:cubicBezTo>
                  <a:pt x="412" y="149"/>
                  <a:pt x="412" y="154"/>
                  <a:pt x="412" y="160"/>
                </a:cubicBezTo>
                <a:cubicBezTo>
                  <a:pt x="412" y="176"/>
                  <a:pt x="415" y="193"/>
                  <a:pt x="423" y="207"/>
                </a:cubicBezTo>
                <a:cubicBezTo>
                  <a:pt x="424" y="210"/>
                  <a:pt x="424" y="213"/>
                  <a:pt x="422" y="215"/>
                </a:cubicBezTo>
                <a:cubicBezTo>
                  <a:pt x="399" y="244"/>
                  <a:pt x="399" y="244"/>
                  <a:pt x="399" y="244"/>
                </a:cubicBezTo>
                <a:cubicBezTo>
                  <a:pt x="409" y="258"/>
                  <a:pt x="421" y="269"/>
                  <a:pt x="434" y="279"/>
                </a:cubicBezTo>
                <a:cubicBezTo>
                  <a:pt x="463" y="255"/>
                  <a:pt x="463" y="255"/>
                  <a:pt x="463" y="255"/>
                </a:cubicBezTo>
                <a:cubicBezTo>
                  <a:pt x="465" y="254"/>
                  <a:pt x="468" y="253"/>
                  <a:pt x="471" y="254"/>
                </a:cubicBezTo>
                <a:cubicBezTo>
                  <a:pt x="485" y="262"/>
                  <a:pt x="501" y="265"/>
                  <a:pt x="517" y="265"/>
                </a:cubicBezTo>
                <a:cubicBezTo>
                  <a:pt x="522" y="265"/>
                  <a:pt x="527" y="265"/>
                  <a:pt x="532" y="264"/>
                </a:cubicBezTo>
                <a:cubicBezTo>
                  <a:pt x="532" y="264"/>
                  <a:pt x="533" y="264"/>
                  <a:pt x="533" y="264"/>
                </a:cubicBezTo>
                <a:close/>
                <a:moveTo>
                  <a:pt x="517" y="199"/>
                </a:moveTo>
                <a:cubicBezTo>
                  <a:pt x="496" y="199"/>
                  <a:pt x="478" y="181"/>
                  <a:pt x="478" y="160"/>
                </a:cubicBezTo>
                <a:cubicBezTo>
                  <a:pt x="478" y="138"/>
                  <a:pt x="496" y="121"/>
                  <a:pt x="517" y="121"/>
                </a:cubicBezTo>
                <a:cubicBezTo>
                  <a:pt x="539" y="121"/>
                  <a:pt x="556" y="138"/>
                  <a:pt x="556" y="160"/>
                </a:cubicBezTo>
                <a:cubicBezTo>
                  <a:pt x="556" y="181"/>
                  <a:pt x="539" y="199"/>
                  <a:pt x="517" y="199"/>
                </a:cubicBezTo>
                <a:close/>
                <a:moveTo>
                  <a:pt x="517" y="135"/>
                </a:moveTo>
                <a:cubicBezTo>
                  <a:pt x="503" y="135"/>
                  <a:pt x="492" y="146"/>
                  <a:pt x="492" y="160"/>
                </a:cubicBezTo>
                <a:cubicBezTo>
                  <a:pt x="492" y="174"/>
                  <a:pt x="503" y="185"/>
                  <a:pt x="517" y="185"/>
                </a:cubicBezTo>
                <a:cubicBezTo>
                  <a:pt x="531" y="185"/>
                  <a:pt x="542" y="174"/>
                  <a:pt x="542" y="160"/>
                </a:cubicBezTo>
                <a:cubicBezTo>
                  <a:pt x="542" y="146"/>
                  <a:pt x="531" y="135"/>
                  <a:pt x="517" y="135"/>
                </a:cubicBezTo>
                <a:close/>
                <a:moveTo>
                  <a:pt x="258" y="678"/>
                </a:moveTo>
                <a:cubicBezTo>
                  <a:pt x="256" y="678"/>
                  <a:pt x="256" y="678"/>
                  <a:pt x="256" y="678"/>
                </a:cubicBezTo>
                <a:cubicBezTo>
                  <a:pt x="252" y="678"/>
                  <a:pt x="250" y="676"/>
                  <a:pt x="249" y="673"/>
                </a:cubicBezTo>
                <a:cubicBezTo>
                  <a:pt x="233" y="615"/>
                  <a:pt x="233" y="615"/>
                  <a:pt x="233" y="615"/>
                </a:cubicBezTo>
                <a:cubicBezTo>
                  <a:pt x="208" y="612"/>
                  <a:pt x="184" y="604"/>
                  <a:pt x="162" y="592"/>
                </a:cubicBezTo>
                <a:cubicBezTo>
                  <a:pt x="113" y="628"/>
                  <a:pt x="113" y="628"/>
                  <a:pt x="113" y="628"/>
                </a:cubicBezTo>
                <a:cubicBezTo>
                  <a:pt x="111" y="630"/>
                  <a:pt x="108" y="630"/>
                  <a:pt x="105" y="628"/>
                </a:cubicBezTo>
                <a:cubicBezTo>
                  <a:pt x="86" y="614"/>
                  <a:pt x="69" y="598"/>
                  <a:pt x="55" y="579"/>
                </a:cubicBezTo>
                <a:cubicBezTo>
                  <a:pt x="53" y="577"/>
                  <a:pt x="53" y="574"/>
                  <a:pt x="55" y="571"/>
                </a:cubicBezTo>
                <a:cubicBezTo>
                  <a:pt x="90" y="522"/>
                  <a:pt x="90" y="522"/>
                  <a:pt x="90" y="522"/>
                </a:cubicBezTo>
                <a:cubicBezTo>
                  <a:pt x="75" y="499"/>
                  <a:pt x="66" y="474"/>
                  <a:pt x="62" y="447"/>
                </a:cubicBezTo>
                <a:cubicBezTo>
                  <a:pt x="5" y="431"/>
                  <a:pt x="5" y="431"/>
                  <a:pt x="5" y="431"/>
                </a:cubicBezTo>
                <a:cubicBezTo>
                  <a:pt x="2" y="430"/>
                  <a:pt x="0" y="427"/>
                  <a:pt x="0" y="424"/>
                </a:cubicBezTo>
                <a:cubicBezTo>
                  <a:pt x="0" y="423"/>
                  <a:pt x="0" y="421"/>
                  <a:pt x="0" y="419"/>
                </a:cubicBezTo>
                <a:cubicBezTo>
                  <a:pt x="0" y="398"/>
                  <a:pt x="2" y="376"/>
                  <a:pt x="8" y="355"/>
                </a:cubicBezTo>
                <a:cubicBezTo>
                  <a:pt x="8" y="352"/>
                  <a:pt x="11" y="350"/>
                  <a:pt x="14" y="350"/>
                </a:cubicBezTo>
                <a:cubicBezTo>
                  <a:pt x="74" y="348"/>
                  <a:pt x="74" y="348"/>
                  <a:pt x="74" y="348"/>
                </a:cubicBezTo>
                <a:cubicBezTo>
                  <a:pt x="83" y="324"/>
                  <a:pt x="97" y="302"/>
                  <a:pt x="114" y="283"/>
                </a:cubicBezTo>
                <a:cubicBezTo>
                  <a:pt x="91" y="229"/>
                  <a:pt x="91" y="229"/>
                  <a:pt x="91" y="229"/>
                </a:cubicBezTo>
                <a:cubicBezTo>
                  <a:pt x="89" y="226"/>
                  <a:pt x="90" y="223"/>
                  <a:pt x="93" y="221"/>
                </a:cubicBezTo>
                <a:cubicBezTo>
                  <a:pt x="110" y="206"/>
                  <a:pt x="130" y="193"/>
                  <a:pt x="151" y="184"/>
                </a:cubicBezTo>
                <a:cubicBezTo>
                  <a:pt x="154" y="182"/>
                  <a:pt x="157" y="183"/>
                  <a:pt x="159" y="185"/>
                </a:cubicBezTo>
                <a:cubicBezTo>
                  <a:pt x="199" y="230"/>
                  <a:pt x="199" y="230"/>
                  <a:pt x="199" y="230"/>
                </a:cubicBezTo>
                <a:cubicBezTo>
                  <a:pt x="218" y="224"/>
                  <a:pt x="238" y="221"/>
                  <a:pt x="258" y="221"/>
                </a:cubicBezTo>
                <a:cubicBezTo>
                  <a:pt x="264" y="221"/>
                  <a:pt x="270" y="222"/>
                  <a:pt x="276" y="222"/>
                </a:cubicBezTo>
                <a:cubicBezTo>
                  <a:pt x="304" y="170"/>
                  <a:pt x="304" y="170"/>
                  <a:pt x="304" y="170"/>
                </a:cubicBezTo>
                <a:cubicBezTo>
                  <a:pt x="306" y="167"/>
                  <a:pt x="309" y="165"/>
                  <a:pt x="312" y="166"/>
                </a:cubicBezTo>
                <a:cubicBezTo>
                  <a:pt x="335" y="171"/>
                  <a:pt x="357" y="179"/>
                  <a:pt x="378" y="190"/>
                </a:cubicBezTo>
                <a:cubicBezTo>
                  <a:pt x="380" y="191"/>
                  <a:pt x="382" y="194"/>
                  <a:pt x="381" y="197"/>
                </a:cubicBezTo>
                <a:cubicBezTo>
                  <a:pt x="371" y="256"/>
                  <a:pt x="371" y="256"/>
                  <a:pt x="371" y="256"/>
                </a:cubicBezTo>
                <a:cubicBezTo>
                  <a:pt x="391" y="271"/>
                  <a:pt x="410" y="289"/>
                  <a:pt x="423" y="310"/>
                </a:cubicBezTo>
                <a:cubicBezTo>
                  <a:pt x="482" y="300"/>
                  <a:pt x="482" y="300"/>
                  <a:pt x="482" y="300"/>
                </a:cubicBezTo>
                <a:cubicBezTo>
                  <a:pt x="485" y="299"/>
                  <a:pt x="489" y="301"/>
                  <a:pt x="490" y="303"/>
                </a:cubicBezTo>
                <a:cubicBezTo>
                  <a:pt x="500" y="325"/>
                  <a:pt x="508" y="347"/>
                  <a:pt x="513" y="370"/>
                </a:cubicBezTo>
                <a:cubicBezTo>
                  <a:pt x="513" y="373"/>
                  <a:pt x="512" y="376"/>
                  <a:pt x="509" y="378"/>
                </a:cubicBezTo>
                <a:cubicBezTo>
                  <a:pt x="456" y="406"/>
                  <a:pt x="456" y="406"/>
                  <a:pt x="456" y="406"/>
                </a:cubicBezTo>
                <a:cubicBezTo>
                  <a:pt x="456" y="410"/>
                  <a:pt x="456" y="415"/>
                  <a:pt x="456" y="419"/>
                </a:cubicBezTo>
                <a:cubicBezTo>
                  <a:pt x="456" y="439"/>
                  <a:pt x="453" y="459"/>
                  <a:pt x="447" y="479"/>
                </a:cubicBezTo>
                <a:cubicBezTo>
                  <a:pt x="492" y="519"/>
                  <a:pt x="492" y="519"/>
                  <a:pt x="492" y="519"/>
                </a:cubicBezTo>
                <a:cubicBezTo>
                  <a:pt x="494" y="521"/>
                  <a:pt x="495" y="524"/>
                  <a:pt x="494" y="527"/>
                </a:cubicBezTo>
                <a:cubicBezTo>
                  <a:pt x="484" y="548"/>
                  <a:pt x="471" y="568"/>
                  <a:pt x="456" y="586"/>
                </a:cubicBezTo>
                <a:cubicBezTo>
                  <a:pt x="454" y="589"/>
                  <a:pt x="451" y="589"/>
                  <a:pt x="448" y="588"/>
                </a:cubicBezTo>
                <a:cubicBezTo>
                  <a:pt x="393" y="564"/>
                  <a:pt x="393" y="564"/>
                  <a:pt x="393" y="564"/>
                </a:cubicBezTo>
                <a:cubicBezTo>
                  <a:pt x="375" y="581"/>
                  <a:pt x="355" y="594"/>
                  <a:pt x="333" y="603"/>
                </a:cubicBezTo>
                <a:cubicBezTo>
                  <a:pt x="330" y="663"/>
                  <a:pt x="330" y="663"/>
                  <a:pt x="330" y="663"/>
                </a:cubicBezTo>
                <a:cubicBezTo>
                  <a:pt x="330" y="666"/>
                  <a:pt x="328" y="669"/>
                  <a:pt x="325" y="669"/>
                </a:cubicBezTo>
                <a:cubicBezTo>
                  <a:pt x="303" y="675"/>
                  <a:pt x="281" y="678"/>
                  <a:pt x="258" y="678"/>
                </a:cubicBezTo>
                <a:close/>
                <a:moveTo>
                  <a:pt x="161" y="576"/>
                </a:moveTo>
                <a:cubicBezTo>
                  <a:pt x="162" y="576"/>
                  <a:pt x="164" y="577"/>
                  <a:pt x="165" y="577"/>
                </a:cubicBezTo>
                <a:cubicBezTo>
                  <a:pt x="188" y="591"/>
                  <a:pt x="213" y="599"/>
                  <a:pt x="239" y="602"/>
                </a:cubicBezTo>
                <a:cubicBezTo>
                  <a:pt x="242" y="602"/>
                  <a:pt x="244" y="604"/>
                  <a:pt x="245" y="607"/>
                </a:cubicBezTo>
                <a:cubicBezTo>
                  <a:pt x="261" y="664"/>
                  <a:pt x="261" y="664"/>
                  <a:pt x="261" y="664"/>
                </a:cubicBezTo>
                <a:cubicBezTo>
                  <a:pt x="280" y="664"/>
                  <a:pt x="298" y="661"/>
                  <a:pt x="316" y="657"/>
                </a:cubicBezTo>
                <a:cubicBezTo>
                  <a:pt x="319" y="598"/>
                  <a:pt x="319" y="598"/>
                  <a:pt x="319" y="598"/>
                </a:cubicBezTo>
                <a:cubicBezTo>
                  <a:pt x="319" y="595"/>
                  <a:pt x="321" y="592"/>
                  <a:pt x="323" y="591"/>
                </a:cubicBezTo>
                <a:cubicBezTo>
                  <a:pt x="347" y="582"/>
                  <a:pt x="368" y="569"/>
                  <a:pt x="387" y="551"/>
                </a:cubicBezTo>
                <a:cubicBezTo>
                  <a:pt x="389" y="549"/>
                  <a:pt x="392" y="548"/>
                  <a:pt x="394" y="549"/>
                </a:cubicBezTo>
                <a:cubicBezTo>
                  <a:pt x="449" y="573"/>
                  <a:pt x="449" y="573"/>
                  <a:pt x="449" y="573"/>
                </a:cubicBezTo>
                <a:cubicBezTo>
                  <a:pt x="461" y="558"/>
                  <a:pt x="471" y="542"/>
                  <a:pt x="479" y="526"/>
                </a:cubicBezTo>
                <a:cubicBezTo>
                  <a:pt x="434" y="486"/>
                  <a:pt x="434" y="486"/>
                  <a:pt x="434" y="486"/>
                </a:cubicBezTo>
                <a:cubicBezTo>
                  <a:pt x="432" y="484"/>
                  <a:pt x="431" y="481"/>
                  <a:pt x="432" y="479"/>
                </a:cubicBezTo>
                <a:cubicBezTo>
                  <a:pt x="439" y="459"/>
                  <a:pt x="442" y="439"/>
                  <a:pt x="442" y="419"/>
                </a:cubicBezTo>
                <a:cubicBezTo>
                  <a:pt x="442" y="414"/>
                  <a:pt x="442" y="408"/>
                  <a:pt x="441" y="402"/>
                </a:cubicBezTo>
                <a:cubicBezTo>
                  <a:pt x="441" y="400"/>
                  <a:pt x="443" y="397"/>
                  <a:pt x="445" y="396"/>
                </a:cubicBezTo>
                <a:cubicBezTo>
                  <a:pt x="498" y="368"/>
                  <a:pt x="498" y="368"/>
                  <a:pt x="498" y="368"/>
                </a:cubicBezTo>
                <a:cubicBezTo>
                  <a:pt x="494" y="349"/>
                  <a:pt x="488" y="331"/>
                  <a:pt x="480" y="314"/>
                </a:cubicBezTo>
                <a:cubicBezTo>
                  <a:pt x="421" y="325"/>
                  <a:pt x="421" y="325"/>
                  <a:pt x="421" y="325"/>
                </a:cubicBezTo>
                <a:cubicBezTo>
                  <a:pt x="419" y="325"/>
                  <a:pt x="416" y="324"/>
                  <a:pt x="414" y="322"/>
                </a:cubicBezTo>
                <a:cubicBezTo>
                  <a:pt x="400" y="299"/>
                  <a:pt x="381" y="280"/>
                  <a:pt x="359" y="265"/>
                </a:cubicBezTo>
                <a:cubicBezTo>
                  <a:pt x="357" y="264"/>
                  <a:pt x="356" y="261"/>
                  <a:pt x="356" y="258"/>
                </a:cubicBezTo>
                <a:cubicBezTo>
                  <a:pt x="367" y="200"/>
                  <a:pt x="367" y="200"/>
                  <a:pt x="367" y="200"/>
                </a:cubicBezTo>
                <a:cubicBezTo>
                  <a:pt x="350" y="191"/>
                  <a:pt x="332" y="185"/>
                  <a:pt x="314" y="181"/>
                </a:cubicBezTo>
                <a:cubicBezTo>
                  <a:pt x="286" y="233"/>
                  <a:pt x="286" y="233"/>
                  <a:pt x="286" y="233"/>
                </a:cubicBezTo>
                <a:cubicBezTo>
                  <a:pt x="285" y="235"/>
                  <a:pt x="282" y="237"/>
                  <a:pt x="279" y="237"/>
                </a:cubicBezTo>
                <a:cubicBezTo>
                  <a:pt x="272" y="236"/>
                  <a:pt x="265" y="235"/>
                  <a:pt x="258" y="235"/>
                </a:cubicBezTo>
                <a:cubicBezTo>
                  <a:pt x="238" y="235"/>
                  <a:pt x="218" y="239"/>
                  <a:pt x="199" y="245"/>
                </a:cubicBezTo>
                <a:cubicBezTo>
                  <a:pt x="197" y="246"/>
                  <a:pt x="194" y="245"/>
                  <a:pt x="192" y="243"/>
                </a:cubicBezTo>
                <a:cubicBezTo>
                  <a:pt x="152" y="198"/>
                  <a:pt x="152" y="198"/>
                  <a:pt x="152" y="198"/>
                </a:cubicBezTo>
                <a:cubicBezTo>
                  <a:pt x="136" y="207"/>
                  <a:pt x="120" y="216"/>
                  <a:pt x="106" y="228"/>
                </a:cubicBezTo>
                <a:cubicBezTo>
                  <a:pt x="129" y="282"/>
                  <a:pt x="129" y="282"/>
                  <a:pt x="129" y="282"/>
                </a:cubicBezTo>
                <a:cubicBezTo>
                  <a:pt x="130" y="285"/>
                  <a:pt x="130" y="288"/>
                  <a:pt x="128" y="290"/>
                </a:cubicBezTo>
                <a:cubicBezTo>
                  <a:pt x="109" y="309"/>
                  <a:pt x="94" y="332"/>
                  <a:pt x="85" y="357"/>
                </a:cubicBezTo>
                <a:cubicBezTo>
                  <a:pt x="84" y="360"/>
                  <a:pt x="82" y="361"/>
                  <a:pt x="79" y="362"/>
                </a:cubicBezTo>
                <a:cubicBezTo>
                  <a:pt x="20" y="364"/>
                  <a:pt x="20" y="364"/>
                  <a:pt x="20" y="364"/>
                </a:cubicBezTo>
                <a:cubicBezTo>
                  <a:pt x="16" y="382"/>
                  <a:pt x="14" y="400"/>
                  <a:pt x="14" y="419"/>
                </a:cubicBezTo>
                <a:cubicBezTo>
                  <a:pt x="71" y="435"/>
                  <a:pt x="71" y="435"/>
                  <a:pt x="71" y="435"/>
                </a:cubicBezTo>
                <a:cubicBezTo>
                  <a:pt x="73" y="435"/>
                  <a:pt x="75" y="438"/>
                  <a:pt x="76" y="441"/>
                </a:cubicBezTo>
                <a:cubicBezTo>
                  <a:pt x="79" y="468"/>
                  <a:pt x="89" y="495"/>
                  <a:pt x="104" y="519"/>
                </a:cubicBezTo>
                <a:cubicBezTo>
                  <a:pt x="105" y="521"/>
                  <a:pt x="105" y="524"/>
                  <a:pt x="104" y="527"/>
                </a:cubicBezTo>
                <a:cubicBezTo>
                  <a:pt x="69" y="575"/>
                  <a:pt x="69" y="575"/>
                  <a:pt x="69" y="575"/>
                </a:cubicBezTo>
                <a:cubicBezTo>
                  <a:pt x="81" y="589"/>
                  <a:pt x="94" y="602"/>
                  <a:pt x="109" y="613"/>
                </a:cubicBezTo>
                <a:cubicBezTo>
                  <a:pt x="157" y="578"/>
                  <a:pt x="157" y="578"/>
                  <a:pt x="157" y="578"/>
                </a:cubicBezTo>
                <a:cubicBezTo>
                  <a:pt x="158" y="577"/>
                  <a:pt x="160" y="576"/>
                  <a:pt x="161" y="576"/>
                </a:cubicBezTo>
                <a:close/>
                <a:moveTo>
                  <a:pt x="258" y="484"/>
                </a:moveTo>
                <a:cubicBezTo>
                  <a:pt x="223" y="484"/>
                  <a:pt x="193" y="455"/>
                  <a:pt x="193" y="419"/>
                </a:cubicBezTo>
                <a:cubicBezTo>
                  <a:pt x="193" y="383"/>
                  <a:pt x="223" y="354"/>
                  <a:pt x="258" y="354"/>
                </a:cubicBezTo>
                <a:cubicBezTo>
                  <a:pt x="294" y="354"/>
                  <a:pt x="323" y="383"/>
                  <a:pt x="323" y="419"/>
                </a:cubicBezTo>
                <a:cubicBezTo>
                  <a:pt x="323" y="455"/>
                  <a:pt x="294" y="484"/>
                  <a:pt x="258" y="484"/>
                </a:cubicBezTo>
                <a:close/>
                <a:moveTo>
                  <a:pt x="258" y="368"/>
                </a:moveTo>
                <a:cubicBezTo>
                  <a:pt x="230" y="368"/>
                  <a:pt x="207" y="391"/>
                  <a:pt x="207" y="419"/>
                </a:cubicBezTo>
                <a:cubicBezTo>
                  <a:pt x="207" y="447"/>
                  <a:pt x="230" y="470"/>
                  <a:pt x="258" y="470"/>
                </a:cubicBezTo>
                <a:cubicBezTo>
                  <a:pt x="286" y="470"/>
                  <a:pt x="309" y="447"/>
                  <a:pt x="309" y="419"/>
                </a:cubicBezTo>
                <a:cubicBezTo>
                  <a:pt x="309" y="391"/>
                  <a:pt x="286" y="368"/>
                  <a:pt x="258" y="36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ysClr val="window" lastClr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Βέλος: Κάτω 32">
            <a:extLst>
              <a:ext uri="{FF2B5EF4-FFF2-40B4-BE49-F238E27FC236}">
                <a16:creationId xmlns:a16="http://schemas.microsoft.com/office/drawing/2014/main" id="{57C9C804-0E1E-E21D-F5A8-FC6E563E1F4D}"/>
              </a:ext>
            </a:extLst>
          </p:cNvPr>
          <p:cNvSpPr/>
          <p:nvPr/>
        </p:nvSpPr>
        <p:spPr>
          <a:xfrm rot="16200000">
            <a:off x="6483557" y="4860918"/>
            <a:ext cx="349687" cy="61157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Βέλος: Κάτω 33">
            <a:extLst>
              <a:ext uri="{FF2B5EF4-FFF2-40B4-BE49-F238E27FC236}">
                <a16:creationId xmlns:a16="http://schemas.microsoft.com/office/drawing/2014/main" id="{69C9376E-2BD2-6E7B-93E1-A534F9222295}"/>
              </a:ext>
            </a:extLst>
          </p:cNvPr>
          <p:cNvSpPr/>
          <p:nvPr/>
        </p:nvSpPr>
        <p:spPr>
          <a:xfrm rot="10800000">
            <a:off x="2191470" y="3156531"/>
            <a:ext cx="231798" cy="418558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Εικόνα 34" descr="Εικόνα που περιέχει εξωτερικός χώρος/ύπαιθρος, ουρανός, δέντρο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94F96909-81EB-5923-4B81-6B2307FBD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0596" y="1520847"/>
            <a:ext cx="2486013" cy="1864510"/>
          </a:xfrm>
          <a:prstGeom prst="rect">
            <a:avLst/>
          </a:prstGeom>
        </p:spPr>
      </p:pic>
      <p:pic>
        <p:nvPicPr>
          <p:cNvPr id="36" name="Εικόνα 35" descr="Εικόνα που περιέχει χορτάρι, εξωτερικός χώρος/ύπαιθρος, φυτό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8454B17B-8CE1-C064-8980-A45A7031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874" y="1340266"/>
            <a:ext cx="4144093" cy="3108070"/>
          </a:xfrm>
          <a:prstGeom prst="rect">
            <a:avLst/>
          </a:prstGeom>
        </p:spPr>
      </p:pic>
      <p:sp>
        <p:nvSpPr>
          <p:cNvPr id="37" name="Βέλος: Κάτω 36">
            <a:extLst>
              <a:ext uri="{FF2B5EF4-FFF2-40B4-BE49-F238E27FC236}">
                <a16:creationId xmlns:a16="http://schemas.microsoft.com/office/drawing/2014/main" id="{4A4E76F3-DB6B-D431-DF5A-F3E5F61A4D80}"/>
              </a:ext>
            </a:extLst>
          </p:cNvPr>
          <p:cNvSpPr/>
          <p:nvPr/>
        </p:nvSpPr>
        <p:spPr>
          <a:xfrm rot="16200000">
            <a:off x="7190851" y="2469028"/>
            <a:ext cx="299207" cy="624406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Εικόνα 37" descr="Εικόνα που περιέχει παπούτσια, εξωτερικός χώρος/ύπαιθρος, έδαφος, ρουχισ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26EFB66E-EDF7-95E2-AEB5-857D8D856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482" y="2488410"/>
            <a:ext cx="4239759" cy="3179820"/>
          </a:xfrm>
          <a:prstGeom prst="rect">
            <a:avLst/>
          </a:prstGeom>
        </p:spPr>
      </p:pic>
      <p:pic>
        <p:nvPicPr>
          <p:cNvPr id="39" name="Εικόνα 38" descr="Εικόνα που περιέχει εξωτερικός χώρος/ύπαιθρος, έδαφος, χορτάρι, πυροσβεστικός κρου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74A526CE-BB72-7618-8873-D289C73CE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6125" y="1263505"/>
            <a:ext cx="1853159" cy="1389870"/>
          </a:xfrm>
          <a:prstGeom prst="rect">
            <a:avLst/>
          </a:prstGeom>
        </p:spPr>
      </p:pic>
      <p:sp>
        <p:nvSpPr>
          <p:cNvPr id="40" name="Βέλος: Κάτω 39">
            <a:extLst>
              <a:ext uri="{FF2B5EF4-FFF2-40B4-BE49-F238E27FC236}">
                <a16:creationId xmlns:a16="http://schemas.microsoft.com/office/drawing/2014/main" id="{B85CF0AD-1354-4B2E-E402-118A006A0E92}"/>
              </a:ext>
            </a:extLst>
          </p:cNvPr>
          <p:cNvSpPr/>
          <p:nvPr/>
        </p:nvSpPr>
        <p:spPr>
          <a:xfrm rot="10800000">
            <a:off x="424272" y="3871323"/>
            <a:ext cx="180085" cy="418558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C619AC-F6FD-FF07-0D6D-E3A83EAA568B}"/>
              </a:ext>
            </a:extLst>
          </p:cNvPr>
          <p:cNvSpPr txBox="1"/>
          <p:nvPr/>
        </p:nvSpPr>
        <p:spPr>
          <a:xfrm>
            <a:off x="2191469" y="5763141"/>
            <a:ext cx="609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Διάρκεια πειράματος Τ.Ε: 48 </a:t>
            </a:r>
            <a:r>
              <a:rPr lang="en-US" dirty="0"/>
              <a:t>h </a:t>
            </a:r>
            <a:r>
              <a:rPr lang="el-GR" dirty="0"/>
              <a:t>με παροχή 15 </a:t>
            </a:r>
            <a:r>
              <a:rPr lang="el-GR" dirty="0" err="1"/>
              <a:t>κυβ</a:t>
            </a:r>
            <a:r>
              <a:rPr lang="el-GR" dirty="0"/>
              <a:t>./ώρα </a:t>
            </a:r>
          </a:p>
        </p:txBody>
      </p:sp>
    </p:spTree>
    <p:extLst>
      <p:ext uri="{BB962C8B-B14F-4D97-AF65-F5344CB8AC3E}">
        <p14:creationId xmlns:p14="http://schemas.microsoft.com/office/powerpoint/2010/main" val="276218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7" grpId="0" animBg="1"/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F983DE-3FF5-C03F-E3F0-8B3826CF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341" y="228839"/>
            <a:ext cx="8798767" cy="369332"/>
          </a:xfrm>
        </p:spPr>
        <p:txBody>
          <a:bodyPr/>
          <a:lstStyle/>
          <a:p>
            <a:pPr algn="ctr"/>
            <a:r>
              <a:rPr lang="el-GR" sz="2400" dirty="0"/>
              <a:t> Αποτελέσματα Τ.Ε – </a:t>
            </a:r>
            <a:r>
              <a:rPr lang="el-GR" sz="2400" dirty="0" err="1"/>
              <a:t>Νιφοραίικα</a:t>
            </a:r>
            <a:r>
              <a:rPr lang="el-GR" sz="2400" dirty="0"/>
              <a:t> (ΕΜΠΛ_2)</a:t>
            </a:r>
          </a:p>
        </p:txBody>
      </p:sp>
      <p:pic>
        <p:nvPicPr>
          <p:cNvPr id="4" name="Εικόνα 3" descr="Εικόνα που περιέχει κείμενο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FB2F7450-497B-49E0-F53B-4C163A519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" y="112735"/>
            <a:ext cx="2108541" cy="6244236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διάγραμμα, στιγμιότυπο οθόνης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4A03F82F-B35F-7E77-3FF1-B5327D4FD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75" y="785808"/>
            <a:ext cx="8041198" cy="4824719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διάγραμμα, στιγμιότυπο οθόνης, παράλληλα&#10;&#10;Περιγραφή που δημιουργήθηκε αυτόματα">
            <a:extLst>
              <a:ext uri="{FF2B5EF4-FFF2-40B4-BE49-F238E27FC236}">
                <a16:creationId xmlns:a16="http://schemas.microsoft.com/office/drawing/2014/main" id="{B845ED65-E505-1ED0-F2DF-011E84AA8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040" y="173829"/>
            <a:ext cx="1881122" cy="6259829"/>
          </a:xfrm>
          <a:prstGeom prst="rect">
            <a:avLst/>
          </a:prstGeom>
        </p:spPr>
      </p:pic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2C1C94A8-65A2-E5E4-2C8E-1593D734C795}"/>
              </a:ext>
            </a:extLst>
          </p:cNvPr>
          <p:cNvCxnSpPr>
            <a:cxnSpLocks/>
          </p:cNvCxnSpPr>
          <p:nvPr/>
        </p:nvCxnSpPr>
        <p:spPr>
          <a:xfrm>
            <a:off x="9045040" y="1148839"/>
            <a:ext cx="0" cy="4080165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4F12668-09A1-02C4-BE57-14AF3BEF6354}"/>
              </a:ext>
            </a:extLst>
          </p:cNvPr>
          <p:cNvSpPr txBox="1"/>
          <p:nvPr/>
        </p:nvSpPr>
        <p:spPr>
          <a:xfrm>
            <a:off x="6944361" y="1311878"/>
            <a:ext cx="76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Πριν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5DAC4-91AA-D715-FD92-D88411BA5652}"/>
              </a:ext>
            </a:extLst>
          </p:cNvPr>
          <p:cNvSpPr txBox="1"/>
          <p:nvPr/>
        </p:nvSpPr>
        <p:spPr>
          <a:xfrm>
            <a:off x="9242912" y="3019323"/>
            <a:ext cx="76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Μετά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BE6D42-ADCF-3490-E8F2-978A8A23E4E4}"/>
              </a:ext>
            </a:extLst>
          </p:cNvPr>
          <p:cNvSpPr txBox="1"/>
          <p:nvPr/>
        </p:nvSpPr>
        <p:spPr>
          <a:xfrm>
            <a:off x="9045040" y="1081045"/>
            <a:ext cx="116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Τεχνητός Εμπλουτισμός</a:t>
            </a:r>
          </a:p>
        </p:txBody>
      </p: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D2AAAA71-2C4C-E570-941D-27BE4BE33651}"/>
              </a:ext>
            </a:extLst>
          </p:cNvPr>
          <p:cNvCxnSpPr>
            <a:cxnSpLocks/>
          </p:cNvCxnSpPr>
          <p:nvPr/>
        </p:nvCxnSpPr>
        <p:spPr>
          <a:xfrm>
            <a:off x="5178014" y="1148839"/>
            <a:ext cx="0" cy="414203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FFB834A-E09C-1755-3DA4-AB98DB542AB3}"/>
              </a:ext>
            </a:extLst>
          </p:cNvPr>
          <p:cNvSpPr txBox="1"/>
          <p:nvPr/>
        </p:nvSpPr>
        <p:spPr>
          <a:xfrm>
            <a:off x="5328707" y="3108239"/>
            <a:ext cx="76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Μετά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9E0C97-EF02-A850-DBEE-68359FE9F756}"/>
              </a:ext>
            </a:extLst>
          </p:cNvPr>
          <p:cNvSpPr txBox="1"/>
          <p:nvPr/>
        </p:nvSpPr>
        <p:spPr>
          <a:xfrm>
            <a:off x="5219323" y="1081045"/>
            <a:ext cx="116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Τεχνητός Εμπλουτισμός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DB82BF-9547-65F2-2FBC-BE50097E7D7E}"/>
              </a:ext>
            </a:extLst>
          </p:cNvPr>
          <p:cNvSpPr txBox="1"/>
          <p:nvPr/>
        </p:nvSpPr>
        <p:spPr>
          <a:xfrm>
            <a:off x="3120886" y="1311878"/>
            <a:ext cx="76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Πριν</a:t>
            </a:r>
          </a:p>
        </p:txBody>
      </p:sp>
      <p:sp>
        <p:nvSpPr>
          <p:cNvPr id="22" name="Βέλος: Κάτω 21">
            <a:extLst>
              <a:ext uri="{FF2B5EF4-FFF2-40B4-BE49-F238E27FC236}">
                <a16:creationId xmlns:a16="http://schemas.microsoft.com/office/drawing/2014/main" id="{673A15D0-8AE4-0B22-8D48-3D1CAE0D9799}"/>
              </a:ext>
            </a:extLst>
          </p:cNvPr>
          <p:cNvSpPr/>
          <p:nvPr/>
        </p:nvSpPr>
        <p:spPr>
          <a:xfrm>
            <a:off x="1541341" y="1542710"/>
            <a:ext cx="178402" cy="6468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Βέλος: Κάτω 22">
            <a:extLst>
              <a:ext uri="{FF2B5EF4-FFF2-40B4-BE49-F238E27FC236}">
                <a16:creationId xmlns:a16="http://schemas.microsoft.com/office/drawing/2014/main" id="{90406FF5-AF7B-4789-7011-EE3DF8C11E85}"/>
              </a:ext>
            </a:extLst>
          </p:cNvPr>
          <p:cNvSpPr/>
          <p:nvPr/>
        </p:nvSpPr>
        <p:spPr>
          <a:xfrm>
            <a:off x="11819032" y="43127"/>
            <a:ext cx="178402" cy="6468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759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  <p:bldP spid="17" grpId="0"/>
      <p:bldP spid="15" grpId="0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B501B7-7B6B-C030-256D-AC74F2CE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341" y="228839"/>
            <a:ext cx="8798767" cy="369332"/>
          </a:xfrm>
        </p:spPr>
        <p:txBody>
          <a:bodyPr/>
          <a:lstStyle/>
          <a:p>
            <a:pPr algn="ctr"/>
            <a:r>
              <a:rPr lang="el-GR" sz="2400" dirty="0"/>
              <a:t> Αποτελέσματα Τ.Ε - </a:t>
            </a:r>
            <a:r>
              <a:rPr lang="el-GR" sz="2400" dirty="0" err="1"/>
              <a:t>Νιφοραίικα</a:t>
            </a:r>
            <a:endParaRPr lang="el-GR" sz="2400" dirty="0"/>
          </a:p>
        </p:txBody>
      </p:sp>
      <p:pic>
        <p:nvPicPr>
          <p:cNvPr id="8" name="Εικόνα 7" descr="Εικόνα που περιέχει κείμενο, διάγραμμα, γραμμ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32EFAE1-F6FF-7683-DA3E-195F96B21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51" y="760249"/>
            <a:ext cx="9198723" cy="5519234"/>
          </a:xfrm>
          <a:prstGeom prst="rect">
            <a:avLst/>
          </a:prstGeom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0D402F39-BA9F-2AC1-6A2E-CCA8BE8B9F45}"/>
              </a:ext>
            </a:extLst>
          </p:cNvPr>
          <p:cNvSpPr/>
          <p:nvPr/>
        </p:nvSpPr>
        <p:spPr>
          <a:xfrm>
            <a:off x="9589278" y="760249"/>
            <a:ext cx="891127" cy="8991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E2A84-9D05-ECD5-149B-04F6E98C3D85}"/>
              </a:ext>
            </a:extLst>
          </p:cNvPr>
          <p:cNvSpPr txBox="1"/>
          <p:nvPr/>
        </p:nvSpPr>
        <p:spPr>
          <a:xfrm>
            <a:off x="9665478" y="2344731"/>
            <a:ext cx="81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cm</a:t>
            </a:r>
            <a:endParaRPr lang="el-GR" dirty="0"/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A5F62FC7-D3D5-5D0F-7A5B-A83DA9623D94}"/>
              </a:ext>
            </a:extLst>
          </p:cNvPr>
          <p:cNvSpPr/>
          <p:nvPr/>
        </p:nvSpPr>
        <p:spPr>
          <a:xfrm rot="10800000">
            <a:off x="9958641" y="1956386"/>
            <a:ext cx="152400" cy="3693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4023E93A-1AFF-C89E-7AD3-EA51ECE2EB96}"/>
              </a:ext>
            </a:extLst>
          </p:cNvPr>
          <p:cNvSpPr/>
          <p:nvPr/>
        </p:nvSpPr>
        <p:spPr>
          <a:xfrm>
            <a:off x="6955686" y="4296165"/>
            <a:ext cx="891127" cy="8991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D3F788-ECB9-0E3D-701E-08644B6F557C}"/>
              </a:ext>
            </a:extLst>
          </p:cNvPr>
          <p:cNvSpPr txBox="1"/>
          <p:nvPr/>
        </p:nvSpPr>
        <p:spPr>
          <a:xfrm>
            <a:off x="3541174" y="882070"/>
            <a:ext cx="533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Πιεζόμετρο Παρακολούθησης Στάθμης Υδάτων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39FEE-2B44-9FE6-51DF-109A638B60DC}"/>
              </a:ext>
            </a:extLst>
          </p:cNvPr>
          <p:cNvSpPr txBox="1"/>
          <p:nvPr/>
        </p:nvSpPr>
        <p:spPr>
          <a:xfrm>
            <a:off x="7046427" y="5183377"/>
            <a:ext cx="109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l-GR" dirty="0"/>
              <a:t>Ημέρα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EC703-6AAA-C0F7-DCFA-14C8975EE2BC}"/>
              </a:ext>
            </a:extLst>
          </p:cNvPr>
          <p:cNvSpPr txBox="1"/>
          <p:nvPr/>
        </p:nvSpPr>
        <p:spPr>
          <a:xfrm>
            <a:off x="9423164" y="3850441"/>
            <a:ext cx="1223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Από 1,95 σε 1,75</a:t>
            </a:r>
          </a:p>
        </p:txBody>
      </p:sp>
    </p:spTree>
    <p:extLst>
      <p:ext uri="{BB962C8B-B14F-4D97-AF65-F5344CB8AC3E}">
        <p14:creationId xmlns:p14="http://schemas.microsoft.com/office/powerpoint/2010/main" val="140218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21" grpId="0" animBg="1"/>
      <p:bldP spid="9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AD1F07-322B-A924-E092-7D600EFCB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341" y="286638"/>
            <a:ext cx="8798767" cy="430887"/>
          </a:xfrm>
        </p:spPr>
        <p:txBody>
          <a:bodyPr/>
          <a:lstStyle/>
          <a:p>
            <a:pPr algn="ctr"/>
            <a:r>
              <a:rPr lang="el-GR" sz="2800" dirty="0"/>
              <a:t> Συμπεράσματα - Συζήτηση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5F0CE3-8DA1-4625-54BF-444492C1FBBC}"/>
              </a:ext>
            </a:extLst>
          </p:cNvPr>
          <p:cNvSpPr txBox="1"/>
          <p:nvPr/>
        </p:nvSpPr>
        <p:spPr>
          <a:xfrm>
            <a:off x="3573624" y="1399592"/>
            <a:ext cx="45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9FC8845-42FB-4862-035F-81C7D268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62" y="1131737"/>
            <a:ext cx="10932276" cy="4594525"/>
          </a:xfrm>
        </p:spPr>
        <p:txBody>
          <a:bodyPr>
            <a:normAutofit fontScale="92500" lnSpcReduction="10000"/>
          </a:bodyPr>
          <a:lstStyle/>
          <a:p>
            <a:r>
              <a:rPr lang="el-GR" sz="1800" dirty="0"/>
              <a:t>Η ενόργανη παρακολούθηση σε πραγματικό χρόνο (</a:t>
            </a:r>
            <a:r>
              <a:rPr lang="en-US" sz="1800" dirty="0"/>
              <a:t>real time monitoring) </a:t>
            </a:r>
            <a:r>
              <a:rPr lang="el-GR" sz="1800" dirty="0"/>
              <a:t>είναι πολύ σημαντική για την καταγραφή και ανάλυση των υδρογεωλογικών παραμέτρων του υδροφόρου ορίζοντα.</a:t>
            </a:r>
          </a:p>
          <a:p>
            <a:endParaRPr lang="el-GR" sz="1800" dirty="0"/>
          </a:p>
          <a:p>
            <a:r>
              <a:rPr lang="el-GR" sz="1800" dirty="0"/>
              <a:t>Η εγκατάσταση παρόμοιων συστημάτων για παρακολούθηση κρίνεται αναγκαία και σε άλλες εφαρμογές στο πεδίο, καθώς θεωρούνται αξιόπιστες για την καταγραφή</a:t>
            </a:r>
          </a:p>
          <a:p>
            <a:endParaRPr lang="el-GR" sz="1800" dirty="0"/>
          </a:p>
          <a:p>
            <a:r>
              <a:rPr lang="el-GR" sz="1800" dirty="0"/>
              <a:t>Ο τεχνητός εμπλουτισμός στη γεώτρηση ΕΜΠΛ_2 </a:t>
            </a:r>
            <a:r>
              <a:rPr lang="el-GR" sz="1800" dirty="0" err="1"/>
              <a:t>Νιφοραίικα</a:t>
            </a:r>
            <a:r>
              <a:rPr lang="el-GR" sz="1800" dirty="0"/>
              <a:t> δείχνει ότι βελτιώνει την ποιότητα των υδάτων (δραματική μείωση της </a:t>
            </a:r>
            <a:r>
              <a:rPr lang="el-GR" sz="1800" dirty="0" err="1"/>
              <a:t>υφαλμυρίνσης</a:t>
            </a:r>
            <a:r>
              <a:rPr lang="el-GR" sz="1800" dirty="0"/>
              <a:t>) και κρίνεται ότι μπορεί να αποτελέσει λύση για την  ανάσχεση του φαινομένου της </a:t>
            </a:r>
            <a:r>
              <a:rPr lang="el-GR" sz="1800" dirty="0" err="1"/>
              <a:t>υφαλμύρινσης</a:t>
            </a:r>
            <a:r>
              <a:rPr lang="el-GR" sz="1800" dirty="0"/>
              <a:t>.</a:t>
            </a:r>
            <a:endParaRPr lang="en-US" sz="1800" dirty="0"/>
          </a:p>
          <a:p>
            <a:pPr marL="0" indent="0">
              <a:buNone/>
            </a:pPr>
            <a:endParaRPr lang="el-GR" sz="1800" dirty="0"/>
          </a:p>
          <a:p>
            <a:r>
              <a:rPr lang="el-GR" sz="1800" dirty="0"/>
              <a:t>Η ηλεκτρική αγωγιμότητα του νερού του υδροφόρου δεν έχει επανέλθει στο στάδιο που ήταν πριν τον Τ.Ε (1 εβδομάδα περίπου).</a:t>
            </a:r>
          </a:p>
          <a:p>
            <a:endParaRPr lang="el-GR" sz="1800" dirty="0"/>
          </a:p>
          <a:p>
            <a:r>
              <a:rPr lang="el-GR" sz="1800" dirty="0"/>
              <a:t>Ωστόσο, είναι υπό διερεύνηση αν μπορεί να εφαρμοστεί</a:t>
            </a:r>
            <a:r>
              <a:rPr lang="en-US" sz="1800" dirty="0"/>
              <a:t> (o T.E)</a:t>
            </a:r>
            <a:r>
              <a:rPr lang="el-GR" sz="1800" dirty="0"/>
              <a:t> για όλη την περιοχή (</a:t>
            </a:r>
            <a:r>
              <a:rPr lang="el-GR" sz="1800" b="1" dirty="0"/>
              <a:t>επόμενο στάδιο έρευνας?</a:t>
            </a:r>
            <a:r>
              <a:rPr lang="el-GR" sz="1800" dirty="0"/>
              <a:t>)</a:t>
            </a:r>
            <a:r>
              <a:rPr lang="en-US" sz="1800" dirty="0"/>
              <a:t>.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53407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1620761" y="2385324"/>
            <a:ext cx="9167449" cy="1847044"/>
          </a:xfrm>
        </p:spPr>
        <p:txBody>
          <a:bodyPr/>
          <a:lstStyle/>
          <a:p>
            <a:pPr algn="ctr"/>
            <a:r>
              <a:rPr lang="el-GR" b="0" dirty="0"/>
              <a:t>Ευχαριστούμε</a:t>
            </a:r>
            <a:br>
              <a:rPr lang="el-GR" b="0" dirty="0"/>
            </a:br>
            <a:r>
              <a:rPr lang="en-US" b="0" dirty="0"/>
              <a:t>H </a:t>
            </a:r>
            <a:r>
              <a:rPr lang="el-GR" b="0" dirty="0"/>
              <a:t>ομάδα του έργου </a:t>
            </a:r>
            <a:r>
              <a:rPr lang="en-US" dirty="0" err="1"/>
              <a:t>WaterIQ</a:t>
            </a:r>
            <a:br>
              <a:rPr lang="el-GR" b="0" dirty="0"/>
            </a:br>
            <a:r>
              <a:rPr lang="en-GB" b="0" dirty="0">
                <a:hlinkClick r:id="rId3"/>
              </a:rPr>
              <a:t>https://wateriq-eeagrants.gr/</a:t>
            </a:r>
            <a:r>
              <a:rPr lang="el-GR" b="0" dirty="0"/>
              <a:t> </a:t>
            </a:r>
            <a:endParaRPr lang="en-GB" b="0" dirty="0"/>
          </a:p>
        </p:txBody>
      </p:sp>
      <p:pic>
        <p:nvPicPr>
          <p:cNvPr id="2" name="Εικόνα 1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5A134FC-B75C-1EDB-787C-921BDAE64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40" y="445042"/>
            <a:ext cx="1404722" cy="759390"/>
          </a:xfrm>
          <a:prstGeom prst="rect">
            <a:avLst/>
          </a:prstGeom>
        </p:spPr>
      </p:pic>
      <p:pic>
        <p:nvPicPr>
          <p:cNvPr id="3" name="Εικόνα 2" descr="Εικόνα που περιέχει γραμματοσειρά, στιγμιότυπο οθόνης, γραφικά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00122428-7220-7D84-FE5D-9FE2182BA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86" y="549743"/>
            <a:ext cx="1613340" cy="66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2A29C-9390-971E-B075-4B0AA385558E}"/>
              </a:ext>
            </a:extLst>
          </p:cNvPr>
          <p:cNvSpPr txBox="1"/>
          <p:nvPr/>
        </p:nvSpPr>
        <p:spPr>
          <a:xfrm>
            <a:off x="4047119" y="41669"/>
            <a:ext cx="426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Επιλογή Εξοπλισμού</a:t>
            </a:r>
          </a:p>
        </p:txBody>
      </p:sp>
      <p:graphicFrame>
        <p:nvGraphicFramePr>
          <p:cNvPr id="3" name="Πίνακας 2">
            <a:extLst>
              <a:ext uri="{FF2B5EF4-FFF2-40B4-BE49-F238E27FC236}">
                <a16:creationId xmlns:a16="http://schemas.microsoft.com/office/drawing/2014/main" id="{7EFD4640-C1CB-A047-7E22-7DC7D7279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184689"/>
              </p:ext>
            </p:extLst>
          </p:nvPr>
        </p:nvGraphicFramePr>
        <p:xfrm>
          <a:off x="827315" y="548760"/>
          <a:ext cx="10951028" cy="5940380"/>
        </p:xfrm>
        <a:graphic>
          <a:graphicData uri="http://schemas.openxmlformats.org/drawingml/2006/table">
            <a:tbl>
              <a:tblPr firstRow="1" firstCol="1" lastCol="1" bandRow="1" bandCol="1">
                <a:tableStyleId>{5940675A-B579-460E-94D1-54222C63F5DA}</a:tableStyleId>
              </a:tblPr>
              <a:tblGrid>
                <a:gridCol w="1592705">
                  <a:extLst>
                    <a:ext uri="{9D8B030D-6E8A-4147-A177-3AD203B41FA5}">
                      <a16:colId xmlns:a16="http://schemas.microsoft.com/office/drawing/2014/main" val="1165947648"/>
                    </a:ext>
                  </a:extLst>
                </a:gridCol>
                <a:gridCol w="2657651">
                  <a:extLst>
                    <a:ext uri="{9D8B030D-6E8A-4147-A177-3AD203B41FA5}">
                      <a16:colId xmlns:a16="http://schemas.microsoft.com/office/drawing/2014/main" val="3647168107"/>
                    </a:ext>
                  </a:extLst>
                </a:gridCol>
                <a:gridCol w="6700672">
                  <a:extLst>
                    <a:ext uri="{9D8B030D-6E8A-4147-A177-3AD203B41FA5}">
                      <a16:colId xmlns:a16="http://schemas.microsoft.com/office/drawing/2014/main" val="2927111064"/>
                    </a:ext>
                  </a:extLst>
                </a:gridCol>
              </a:tblGrid>
              <a:tr h="162947">
                <a:tc>
                  <a:txBody>
                    <a:bodyPr/>
                    <a:lstStyle/>
                    <a:p>
                      <a:pPr algn="ctr"/>
                      <a:r>
                        <a:rPr lang="el-GR" sz="1100" b="1" dirty="0">
                          <a:effectLst/>
                        </a:rPr>
                        <a:t>ΜΟΝΤΕΛΟ</a:t>
                      </a:r>
                      <a:endParaRPr lang="el-G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dirty="0">
                          <a:effectLst/>
                        </a:rPr>
                        <a:t>ΚΑΤΑΣΚΕΥΑΣΤΗΣ</a:t>
                      </a:r>
                      <a:endParaRPr lang="el-G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dirty="0">
                          <a:effectLst/>
                        </a:rPr>
                        <a:t>ΠΕΡΙΓΡΑΦΗ</a:t>
                      </a:r>
                      <a:endParaRPr lang="el-G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3078564236"/>
                  </a:ext>
                </a:extLst>
              </a:tr>
              <a:tr h="162534">
                <a:tc gridSpan="3">
                  <a:txBody>
                    <a:bodyPr/>
                    <a:lstStyle/>
                    <a:p>
                      <a:pPr algn="ctr"/>
                      <a:r>
                        <a:rPr lang="el-GR" sz="1100" b="1" dirty="0">
                          <a:effectLst/>
                        </a:rPr>
                        <a:t>Σταθμός μέτρησης ποιοτικών παραμέτρων νερού, αποτελούμενος από:</a:t>
                      </a:r>
                      <a:endParaRPr lang="el-G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304317"/>
                  </a:ext>
                </a:extLst>
              </a:tr>
              <a:tr h="155146">
                <a:tc>
                  <a:txBody>
                    <a:bodyPr/>
                    <a:lstStyle/>
                    <a:p>
                      <a:pPr algn="ctr"/>
                      <a:r>
                        <a:rPr lang="el-GR" sz="1050">
                          <a:effectLst/>
                        </a:rPr>
                        <a:t> 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50">
                          <a:effectLst/>
                        </a:rPr>
                        <a:t> 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50">
                          <a:effectLst/>
                        </a:rPr>
                        <a:t>Αισθητήρες ποιότητας και στάθμης νερού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3759309411"/>
                  </a:ext>
                </a:extLst>
              </a:tr>
              <a:tr h="1086022">
                <a:tc>
                  <a:txBody>
                    <a:bodyPr/>
                    <a:lstStyle/>
                    <a:p>
                      <a:pPr algn="ctr"/>
                      <a:r>
                        <a:rPr lang="el-GR" sz="1050">
                          <a:effectLst/>
                        </a:rPr>
                        <a:t>0056030</a:t>
                      </a:r>
                    </a:p>
                    <a:p>
                      <a:pPr algn="ctr"/>
                      <a:r>
                        <a:rPr lang="en-US" sz="1050">
                          <a:effectLst/>
                        </a:rPr>
                        <a:t> 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In-Situ, </a:t>
                      </a:r>
                      <a:r>
                        <a:rPr lang="el-GR" sz="1050">
                          <a:effectLst/>
                        </a:rPr>
                        <a:t>Αμερικής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Aqua TROLL 200 Level Sensor Vented, Range 70</a:t>
                      </a:r>
                      <a:r>
                        <a:rPr lang="en-NZ" sz="1050" dirty="0">
                          <a:effectLst/>
                        </a:rPr>
                        <a:t>m.</a:t>
                      </a:r>
                      <a:endParaRPr lang="el-GR" sz="1050" dirty="0">
                        <a:effectLst/>
                      </a:endParaRPr>
                    </a:p>
                    <a:p>
                      <a:pPr algn="ctr"/>
                      <a:r>
                        <a:rPr lang="el-GR" sz="1050" dirty="0">
                          <a:effectLst/>
                        </a:rPr>
                        <a:t>Μετράει:</a:t>
                      </a:r>
                    </a:p>
                    <a:p>
                      <a:pPr marL="342900" lvl="0" indent="-342900" algn="ctr">
                        <a:buFont typeface="Calibri" panose="020F0502020204030204" pitchFamily="34" charset="0"/>
                        <a:buChar char="-"/>
                      </a:pPr>
                      <a:r>
                        <a:rPr lang="el-GR" sz="1050" dirty="0">
                          <a:effectLst/>
                        </a:rPr>
                        <a:t>Στάθμη</a:t>
                      </a:r>
                    </a:p>
                    <a:p>
                      <a:pPr marL="342900" lvl="0" indent="-342900" algn="ctr">
                        <a:buFont typeface="Calibri" panose="020F0502020204030204" pitchFamily="34" charset="0"/>
                        <a:buChar char="-"/>
                      </a:pPr>
                      <a:r>
                        <a:rPr lang="el-GR" sz="1050" dirty="0">
                          <a:effectLst/>
                        </a:rPr>
                        <a:t>Θερμοκρασία</a:t>
                      </a:r>
                    </a:p>
                    <a:p>
                      <a:pPr marL="342900" lvl="0" indent="-342900" algn="ctr">
                        <a:buFont typeface="Calibri" panose="020F0502020204030204" pitchFamily="34" charset="0"/>
                        <a:buChar char="-"/>
                      </a:pPr>
                      <a:r>
                        <a:rPr lang="el-GR" sz="1050" dirty="0" err="1">
                          <a:effectLst/>
                        </a:rPr>
                        <a:t>Αλατότητα</a:t>
                      </a:r>
                      <a:endParaRPr lang="el-GR" sz="1050" dirty="0">
                        <a:effectLst/>
                      </a:endParaRPr>
                    </a:p>
                    <a:p>
                      <a:pPr marL="342900" lvl="0" indent="-342900" algn="ctr">
                        <a:buFont typeface="Calibri" panose="020F0502020204030204" pitchFamily="34" charset="0"/>
                        <a:buChar char="-"/>
                      </a:pPr>
                      <a:r>
                        <a:rPr lang="el-GR" sz="1050" dirty="0">
                          <a:effectLst/>
                        </a:rPr>
                        <a:t>Αγωγιμότητα</a:t>
                      </a:r>
                    </a:p>
                    <a:p>
                      <a:pPr marL="342900" lvl="0" indent="-342900" algn="ctr">
                        <a:buFont typeface="Calibri" panose="020F0502020204030204" pitchFamily="34" charset="0"/>
                        <a:buChar char="-"/>
                      </a:pPr>
                      <a:r>
                        <a:rPr lang="en-US" sz="1050" dirty="0">
                          <a:effectLst/>
                        </a:rPr>
                        <a:t>TDS	</a:t>
                      </a:r>
                      <a:endParaRPr lang="el-G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524742281"/>
                  </a:ext>
                </a:extLst>
              </a:tr>
              <a:tr h="372086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0052000	-01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In-Situ, </a:t>
                      </a:r>
                      <a:r>
                        <a:rPr lang="el-GR" sz="1050">
                          <a:effectLst/>
                        </a:rPr>
                        <a:t>Αμερικής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Rugged Twist-Lock Cable, Rugged Cable, 6 Wire, Vented, TPU.</a:t>
                      </a:r>
                      <a:endParaRPr lang="el-GR" sz="1050">
                        <a:effectLst/>
                      </a:endParaRPr>
                    </a:p>
                    <a:p>
                      <a:pPr algn="ctr"/>
                      <a:r>
                        <a:rPr lang="el-GR" sz="1050">
                          <a:effectLst/>
                        </a:rPr>
                        <a:t>Καλώδιο μήκους </a:t>
                      </a:r>
                      <a:r>
                        <a:rPr lang="en-US" sz="1050">
                          <a:effectLst/>
                        </a:rPr>
                        <a:t>64m			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1098012447"/>
                  </a:ext>
                </a:extLst>
              </a:tr>
              <a:tr h="372086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0052000	-01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In-Situ, </a:t>
                      </a:r>
                      <a:r>
                        <a:rPr lang="el-GR" sz="1050">
                          <a:effectLst/>
                        </a:rPr>
                        <a:t>Αμερικής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Rugged Twist-Lock Cable, Rugged Cable, 6 Wire, Vented, TPU.</a:t>
                      </a:r>
                      <a:endParaRPr lang="el-GR" sz="1050" dirty="0">
                        <a:effectLst/>
                      </a:endParaRPr>
                    </a:p>
                    <a:p>
                      <a:pPr algn="ctr"/>
                      <a:r>
                        <a:rPr lang="el-GR" sz="1050" dirty="0">
                          <a:effectLst/>
                        </a:rPr>
                        <a:t>Καλώδιο μήκους </a:t>
                      </a:r>
                      <a:r>
                        <a:rPr lang="en-US" sz="1050" dirty="0">
                          <a:effectLst/>
                        </a:rPr>
                        <a:t>57m			</a:t>
                      </a:r>
                      <a:endParaRPr lang="el-G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2579408310"/>
                  </a:ext>
                </a:extLst>
              </a:tr>
              <a:tr h="155146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 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 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50">
                          <a:effectLst/>
                        </a:rPr>
                        <a:t>Σύστημα τηλεμετρίας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2178391005"/>
                  </a:ext>
                </a:extLst>
              </a:tr>
              <a:tr h="1396314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0094840</a:t>
                      </a:r>
                      <a:endParaRPr lang="el-GR" sz="1050">
                        <a:effectLst/>
                      </a:endParaRPr>
                    </a:p>
                    <a:p>
                      <a:pPr algn="ctr"/>
                      <a:r>
                        <a:rPr lang="en-US" sz="1050">
                          <a:effectLst/>
                        </a:rPr>
                        <a:t> </a:t>
                      </a:r>
                      <a:endParaRPr lang="el-GR" sz="1050">
                        <a:effectLst/>
                      </a:endParaRPr>
                    </a:p>
                    <a:p>
                      <a:pPr algn="ctr"/>
                      <a:r>
                        <a:rPr lang="en-US" sz="1050">
                          <a:effectLst/>
                        </a:rPr>
                        <a:t>0043630</a:t>
                      </a:r>
                      <a:endParaRPr lang="el-GR" sz="1050">
                        <a:effectLst/>
                      </a:endParaRPr>
                    </a:p>
                    <a:p>
                      <a:pPr algn="ctr"/>
                      <a:r>
                        <a:rPr lang="en-US" sz="1050">
                          <a:effectLst/>
                        </a:rPr>
                        <a:t> </a:t>
                      </a:r>
                      <a:endParaRPr lang="el-GR" sz="1050">
                        <a:effectLst/>
                      </a:endParaRPr>
                    </a:p>
                    <a:p>
                      <a:pPr algn="ctr"/>
                      <a:r>
                        <a:rPr lang="en-US" sz="1050">
                          <a:effectLst/>
                        </a:rPr>
                        <a:t>0103050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In-Situ, </a:t>
                      </a:r>
                      <a:r>
                        <a:rPr lang="el-GR" sz="1050">
                          <a:effectLst/>
                        </a:rPr>
                        <a:t>Αμερικής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effectLst/>
                        </a:rPr>
                        <a:t>VuLink</a:t>
                      </a:r>
                      <a:r>
                        <a:rPr lang="en-US" sz="1050" dirty="0">
                          <a:effectLst/>
                        </a:rPr>
                        <a:t> CI</a:t>
                      </a:r>
                      <a:endParaRPr lang="el-GR" sz="1050" dirty="0">
                        <a:effectLst/>
                      </a:endParaRPr>
                    </a:p>
                    <a:p>
                      <a:pPr algn="ctr"/>
                      <a:r>
                        <a:rPr lang="en-US" sz="1050" dirty="0">
                          <a:effectLst/>
                        </a:rPr>
                        <a:t> </a:t>
                      </a:r>
                      <a:endParaRPr lang="el-GR" sz="1050" dirty="0">
                        <a:effectLst/>
                      </a:endParaRPr>
                    </a:p>
                    <a:p>
                      <a:pPr algn="ctr"/>
                      <a:r>
                        <a:rPr lang="en-US" sz="1050" dirty="0" err="1">
                          <a:effectLst/>
                        </a:rPr>
                        <a:t>VuLink</a:t>
                      </a:r>
                      <a:r>
                        <a:rPr lang="en-US" sz="1050" dirty="0">
                          <a:effectLst/>
                        </a:rPr>
                        <a:t> 4G/LTE/2G Cellular Antenna with 1.5m cable			</a:t>
                      </a:r>
                      <a:endParaRPr lang="el-GR" sz="1050" dirty="0">
                        <a:effectLst/>
                      </a:endParaRPr>
                    </a:p>
                    <a:p>
                      <a:pPr algn="ctr"/>
                      <a:r>
                        <a:rPr lang="en-US" sz="1050" dirty="0">
                          <a:effectLst/>
                        </a:rPr>
                        <a:t> </a:t>
                      </a:r>
                      <a:endParaRPr lang="el-GR" sz="1050" dirty="0">
                        <a:effectLst/>
                      </a:endParaRPr>
                    </a:p>
                    <a:p>
                      <a:pPr algn="ctr"/>
                      <a:r>
                        <a:rPr lang="en-US" sz="1050" dirty="0" err="1">
                          <a:effectLst/>
                        </a:rPr>
                        <a:t>VuLink</a:t>
                      </a:r>
                      <a:r>
                        <a:rPr lang="en-US" sz="1050" dirty="0">
                          <a:effectLst/>
                        </a:rPr>
                        <a:t> Lithium Batteries</a:t>
                      </a:r>
                      <a:endParaRPr lang="el-GR" sz="1050" dirty="0">
                        <a:effectLst/>
                      </a:endParaRPr>
                    </a:p>
                    <a:p>
                      <a:pPr algn="ctr"/>
                      <a:r>
                        <a:rPr lang="en-US" sz="1050" dirty="0">
                          <a:effectLst/>
                        </a:rPr>
                        <a:t> </a:t>
                      </a:r>
                      <a:endParaRPr lang="el-GR" sz="1050" dirty="0">
                        <a:effectLst/>
                      </a:endParaRPr>
                    </a:p>
                    <a:p>
                      <a:pPr algn="ctr"/>
                      <a:r>
                        <a:rPr lang="en-US" sz="1050" dirty="0" err="1">
                          <a:effectLst/>
                        </a:rPr>
                        <a:t>HydroVu</a:t>
                      </a:r>
                      <a:r>
                        <a:rPr lang="en-US" sz="1050" dirty="0">
                          <a:effectLst/>
                        </a:rPr>
                        <a:t> Free: </a:t>
                      </a:r>
                      <a:endParaRPr lang="el-GR" sz="1050" dirty="0">
                        <a:effectLst/>
                      </a:endParaRPr>
                    </a:p>
                    <a:p>
                      <a:pPr algn="ctr"/>
                      <a:r>
                        <a:rPr lang="el-GR" sz="1050" dirty="0">
                          <a:effectLst/>
                        </a:rPr>
                        <a:t>Μετράει ανά 4 ώρες.</a:t>
                      </a:r>
                    </a:p>
                    <a:p>
                      <a:pPr algn="ctr"/>
                      <a:r>
                        <a:rPr lang="el-GR" sz="1050" dirty="0">
                          <a:effectLst/>
                        </a:rPr>
                        <a:t>Στέλνει τις μετρήσεις σε αρχεία κάθε 24 ώρες με </a:t>
                      </a:r>
                      <a:r>
                        <a:rPr lang="en-NZ" sz="1050" dirty="0">
                          <a:effectLst/>
                        </a:rPr>
                        <a:t>FTP</a:t>
                      </a:r>
                      <a:r>
                        <a:rPr lang="el-GR" sz="1050" dirty="0">
                          <a:effectLst/>
                        </a:rPr>
                        <a:t> σε δικό σας </a:t>
                      </a:r>
                      <a:r>
                        <a:rPr lang="en-US" sz="1050" dirty="0">
                          <a:effectLst/>
                        </a:rPr>
                        <a:t>server</a:t>
                      </a:r>
                      <a:r>
                        <a:rPr lang="el-GR" sz="1050" dirty="0">
                          <a:effectLst/>
                        </a:rPr>
                        <a:t>.</a:t>
                      </a: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1058387350"/>
                  </a:ext>
                </a:extLst>
              </a:tr>
              <a:tr h="155146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 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In-Situ, </a:t>
                      </a:r>
                      <a:r>
                        <a:rPr lang="el-GR" sz="1050" dirty="0">
                          <a:effectLst/>
                        </a:rPr>
                        <a:t>Αμερικής</a:t>
                      </a:r>
                      <a:endParaRPr lang="el-G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50" dirty="0">
                          <a:effectLst/>
                        </a:rPr>
                        <a:t>Αποστολή των δεδομένων στο </a:t>
                      </a:r>
                      <a:r>
                        <a:rPr lang="en-US" sz="1050" dirty="0">
                          <a:effectLst/>
                        </a:rPr>
                        <a:t>cloud</a:t>
                      </a:r>
                      <a:r>
                        <a:rPr lang="el-GR" sz="1050" dirty="0">
                          <a:effectLst/>
                        </a:rPr>
                        <a:t> του κατασκευαστή </a:t>
                      </a:r>
                      <a:r>
                        <a:rPr lang="en-US" sz="1050" dirty="0" err="1">
                          <a:effectLst/>
                        </a:rPr>
                        <a:t>HydroVu</a:t>
                      </a:r>
                      <a:r>
                        <a:rPr lang="en-US" sz="1050" dirty="0">
                          <a:effectLst/>
                        </a:rPr>
                        <a:t> Basic</a:t>
                      </a:r>
                      <a:endParaRPr lang="el-G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2896117844"/>
                  </a:ext>
                </a:extLst>
              </a:tr>
              <a:tr h="162534">
                <a:tc gridSpan="3">
                  <a:txBody>
                    <a:bodyPr/>
                    <a:lstStyle/>
                    <a:p>
                      <a:pPr algn="ctr"/>
                      <a:r>
                        <a:rPr lang="el-GR" sz="1100" b="1" dirty="0">
                          <a:effectLst/>
                        </a:rPr>
                        <a:t>Μετεωρολογικός σταθμός</a:t>
                      </a:r>
                      <a:r>
                        <a:rPr lang="en-US" sz="1100" b="1" dirty="0">
                          <a:effectLst/>
                        </a:rPr>
                        <a:t>, </a:t>
                      </a:r>
                      <a:r>
                        <a:rPr lang="el-GR" sz="1100" b="1" dirty="0">
                          <a:effectLst/>
                        </a:rPr>
                        <a:t>αποτελούμενος από:</a:t>
                      </a:r>
                      <a:endParaRPr lang="el-G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739870"/>
                  </a:ext>
                </a:extLst>
              </a:tr>
              <a:tr h="775730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HD52.3DP147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Delta Ohm, </a:t>
                      </a:r>
                      <a:r>
                        <a:rPr lang="el-GR" sz="1050">
                          <a:effectLst/>
                        </a:rPr>
                        <a:t>Ιταλίας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Compact </a:t>
                      </a:r>
                      <a:r>
                        <a:rPr lang="el-GR" sz="1050" dirty="0">
                          <a:effectLst/>
                        </a:rPr>
                        <a:t>Μετεωρολογικός σταθμός για τις παραμέτρους:</a:t>
                      </a:r>
                    </a:p>
                    <a:p>
                      <a:pPr marL="342900" lvl="0" indent="-342900" algn="ctr">
                        <a:buFont typeface="Symbol" panose="05050102010706020507" pitchFamily="18" charset="2"/>
                        <a:buChar char=""/>
                      </a:pPr>
                      <a:r>
                        <a:rPr lang="el-GR" sz="1050" dirty="0">
                          <a:effectLst/>
                        </a:rPr>
                        <a:t>Θερμοκρασία-υγρασίας αέρα</a:t>
                      </a:r>
                    </a:p>
                    <a:p>
                      <a:pPr marL="342900" lvl="0" indent="-342900" algn="ctr">
                        <a:buFont typeface="Symbol" panose="05050102010706020507" pitchFamily="18" charset="2"/>
                        <a:buChar char=""/>
                      </a:pPr>
                      <a:r>
                        <a:rPr lang="el-GR" sz="1050" dirty="0">
                          <a:effectLst/>
                        </a:rPr>
                        <a:t>Διεύθυνση και ταχύτητα αέρα</a:t>
                      </a:r>
                    </a:p>
                    <a:p>
                      <a:pPr marL="342900" lvl="0" indent="-342900" algn="ctr">
                        <a:buFont typeface="Symbol" panose="05050102010706020507" pitchFamily="18" charset="2"/>
                        <a:buChar char=""/>
                      </a:pPr>
                      <a:r>
                        <a:rPr lang="el-GR" sz="1050" dirty="0" err="1">
                          <a:effectLst/>
                        </a:rPr>
                        <a:t>Ηλ</a:t>
                      </a:r>
                      <a:r>
                        <a:rPr lang="el-GR" sz="1050" dirty="0">
                          <a:effectLst/>
                        </a:rPr>
                        <a:t>. Ακτινοβολία</a:t>
                      </a:r>
                    </a:p>
                    <a:p>
                      <a:pPr marL="342900" lvl="0" indent="-342900" algn="ctr">
                        <a:buFont typeface="Symbol" panose="05050102010706020507" pitchFamily="18" charset="2"/>
                        <a:buChar char=""/>
                      </a:pPr>
                      <a:r>
                        <a:rPr lang="el-GR" sz="1050" dirty="0">
                          <a:effectLst/>
                        </a:rPr>
                        <a:t>Βαρομετρική πίεση </a:t>
                      </a:r>
                      <a:endParaRPr lang="el-G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885147951"/>
                  </a:ext>
                </a:extLst>
              </a:tr>
              <a:tr h="248838">
                <a:tc>
                  <a:txBody>
                    <a:bodyPr/>
                    <a:lstStyle/>
                    <a:p>
                      <a:pPr algn="ctr"/>
                      <a:r>
                        <a:rPr lang="en-NZ" sz="1050">
                          <a:effectLst/>
                        </a:rPr>
                        <a:t>Professional 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Pronamic, </a:t>
                      </a:r>
                      <a:r>
                        <a:rPr lang="el-GR" sz="1050">
                          <a:effectLst/>
                        </a:rPr>
                        <a:t>Δανίας</a:t>
                      </a:r>
                      <a:endParaRPr lang="el-GR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50" dirty="0">
                          <a:effectLst/>
                        </a:rPr>
                        <a:t>Αισθητήρας βροχής </a:t>
                      </a:r>
                      <a:endParaRPr lang="el-GR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3698880753"/>
                  </a:ext>
                </a:extLst>
              </a:tr>
              <a:tr h="603970">
                <a:tc>
                  <a:txBody>
                    <a:bodyPr/>
                    <a:lstStyle/>
                    <a:p>
                      <a:pPr algn="ctr"/>
                      <a:r>
                        <a:rPr lang="el-GR" sz="1050" dirty="0">
                          <a:effectLst/>
                        </a:rPr>
                        <a:t>HD33M.2</a:t>
                      </a:r>
                    </a:p>
                    <a:p>
                      <a:pPr algn="ctr"/>
                      <a:r>
                        <a:rPr lang="el-GR" sz="1050" dirty="0">
                          <a:effectLst/>
                        </a:rPr>
                        <a:t> HD32WSF.S12 </a:t>
                      </a: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Delta Ohm, </a:t>
                      </a:r>
                      <a:r>
                        <a:rPr lang="el-GR" sz="1050" dirty="0">
                          <a:effectLst/>
                        </a:rPr>
                        <a:t>Ιταλίας</a:t>
                      </a:r>
                    </a:p>
                  </a:txBody>
                  <a:tcPr marL="47531" marR="4753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50" dirty="0">
                          <a:effectLst/>
                        </a:rPr>
                        <a:t>Καταγραφικό με </a:t>
                      </a:r>
                      <a:r>
                        <a:rPr lang="en-US" sz="1050" dirty="0">
                          <a:effectLst/>
                        </a:rPr>
                        <a:t>GSM </a:t>
                      </a:r>
                      <a:r>
                        <a:rPr lang="el-GR" sz="1050" dirty="0">
                          <a:effectLst/>
                        </a:rPr>
                        <a:t>κατάλληλο για τον μετεωρολογικό σταθμό, με αποστολή των μετρήσεων με </a:t>
                      </a:r>
                      <a:r>
                        <a:rPr lang="en-US" sz="1050" dirty="0">
                          <a:effectLst/>
                        </a:rPr>
                        <a:t>FTP </a:t>
                      </a:r>
                      <a:r>
                        <a:rPr lang="el-GR" sz="1050" dirty="0">
                          <a:effectLst/>
                        </a:rPr>
                        <a:t>σε δικό σας </a:t>
                      </a:r>
                      <a:r>
                        <a:rPr lang="en-US" sz="1050" dirty="0">
                          <a:effectLst/>
                        </a:rPr>
                        <a:t>server</a:t>
                      </a:r>
                      <a:r>
                        <a:rPr lang="el-GR" sz="1050" dirty="0">
                          <a:effectLst/>
                        </a:rPr>
                        <a:t>. </a:t>
                      </a:r>
                      <a:r>
                        <a:rPr lang="en-US" sz="1050" dirty="0">
                          <a:effectLst/>
                        </a:rPr>
                        <a:t>T</a:t>
                      </a:r>
                      <a:r>
                        <a:rPr lang="el-GR" sz="1050" dirty="0" err="1">
                          <a:effectLst/>
                        </a:rPr>
                        <a:t>ροφοδοσία</a:t>
                      </a:r>
                      <a:r>
                        <a:rPr lang="el-GR" sz="1050" dirty="0">
                          <a:effectLst/>
                        </a:rPr>
                        <a:t> από ηλιακό συλλέκτη 20</a:t>
                      </a:r>
                      <a:r>
                        <a:rPr lang="en-US" sz="1050" dirty="0">
                          <a:effectLst/>
                        </a:rPr>
                        <a:t>W</a:t>
                      </a:r>
                      <a:r>
                        <a:rPr lang="el-GR" sz="1050" dirty="0">
                          <a:effectLst/>
                        </a:rPr>
                        <a:t>.</a:t>
                      </a:r>
                    </a:p>
                  </a:txBody>
                  <a:tcPr marL="47531" marR="47531" marT="0" marB="0" anchor="ctr"/>
                </a:tc>
                <a:extLst>
                  <a:ext uri="{0D108BD9-81ED-4DB2-BD59-A6C34878D82A}">
                    <a16:rowId xmlns:a16="http://schemas.microsoft.com/office/drawing/2014/main" val="147723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435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5EC5E76D-7ECC-70A0-68F5-33FD264782EF}"/>
              </a:ext>
            </a:extLst>
          </p:cNvPr>
          <p:cNvSpPr txBox="1">
            <a:spLocks/>
          </p:cNvSpPr>
          <p:nvPr/>
        </p:nvSpPr>
        <p:spPr>
          <a:xfrm>
            <a:off x="2553240" y="221751"/>
            <a:ext cx="7085520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1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u="sng"/>
              <a:t>Παραδοτέο-Δράση</a:t>
            </a:r>
            <a:endParaRPr lang="en-GB" sz="2800" u="sng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703F75F8-B94B-C2D7-C851-F4527147FBE0}"/>
              </a:ext>
            </a:extLst>
          </p:cNvPr>
          <p:cNvSpPr txBox="1">
            <a:spLocks/>
          </p:cNvSpPr>
          <p:nvPr/>
        </p:nvSpPr>
        <p:spPr>
          <a:xfrm>
            <a:off x="836473" y="2634438"/>
            <a:ext cx="10184662" cy="49374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11" indent="-228611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>
              <a:spcBef>
                <a:spcPts val="1200"/>
              </a:spcBef>
              <a:defRPr/>
            </a:pP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</a:rPr>
              <a:t>Εύρεση και εγκατάσταση εξοπλισμού παρακολούθησης των υδρογεωλογικών παραμέτρων του </a:t>
            </a:r>
            <a:r>
              <a:rPr lang="el-GR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υδροφ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l-GR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ρέα</a:t>
            </a: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</a:rPr>
              <a:t> σε δύο (2) γεωτρήσεις.</a:t>
            </a:r>
          </a:p>
          <a:p>
            <a:pPr marL="0" indent="0" algn="just" defTabSz="914400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defTabSz="914400">
              <a:spcBef>
                <a:spcPts val="1200"/>
              </a:spcBef>
              <a:defRPr/>
            </a:pP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</a:rPr>
              <a:t>Διαρκή παρακολούθηση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(real time monitoring)</a:t>
            </a: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</a:rPr>
              <a:t> των μετεωρολογικών δεδομένων της παράκτιας ζώνης του ΥΥΣ </a:t>
            </a:r>
            <a:r>
              <a:rPr lang="el-GR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Λαρισσού</a:t>
            </a: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</a:rPr>
              <a:t> με τη χρήση δεδομένων από δύο (2) Μ/Σ.</a:t>
            </a:r>
          </a:p>
          <a:p>
            <a:pPr marL="0" indent="0" algn="just" defTabSz="914400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endParaRPr lang="el-G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defTabSz="914400">
              <a:spcBef>
                <a:spcPts val="1200"/>
              </a:spcBef>
              <a:defRPr/>
            </a:pP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</a:rPr>
              <a:t>Εφαρμογή τεχνητού εμπλουτισμού με διαρκή παρακολούθηση των αποτελεσμάτων του. 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946D2-2BCF-F729-4ADE-B8F29DECE0DA}"/>
              </a:ext>
            </a:extLst>
          </p:cNvPr>
          <p:cNvSpPr txBox="1"/>
          <p:nvPr/>
        </p:nvSpPr>
        <p:spPr>
          <a:xfrm>
            <a:off x="1136953" y="1055852"/>
            <a:ext cx="10022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spcBef>
                <a:spcPts val="1200"/>
              </a:spcBef>
              <a:defRPr/>
            </a:pPr>
            <a:r>
              <a:rPr lang="el-G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Π2.3 : Προμήθεια και εγκατάσταση εξοπλισμού παρακολούθησης υδρολογικών και υδρογεωλογικών παραμέτρων - Πιλοτική εφαρμογή τεχνητού εμπλουτισμού</a:t>
            </a:r>
            <a:endParaRPr kumimoji="0" lang="el-GR" sz="2400" b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BE68CA6-CE57-EB6A-3962-FE35A775B14A}"/>
              </a:ext>
            </a:extLst>
          </p:cNvPr>
          <p:cNvSpPr txBox="1">
            <a:spLocks/>
          </p:cNvSpPr>
          <p:nvPr/>
        </p:nvSpPr>
        <p:spPr>
          <a:xfrm>
            <a:off x="2386044" y="1916409"/>
            <a:ext cx="7085520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1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u="sng" dirty="0"/>
              <a:t>Σκοπός</a:t>
            </a:r>
            <a:endParaRPr lang="en-GB" sz="2800" u="sng" dirty="0"/>
          </a:p>
        </p:txBody>
      </p:sp>
    </p:spTree>
    <p:extLst>
      <p:ext uri="{BB962C8B-B14F-4D97-AF65-F5344CB8AC3E}">
        <p14:creationId xmlns:p14="http://schemas.microsoft.com/office/powerpoint/2010/main" val="374048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8EAEBB-CA96-6236-5439-CD2687EB69C3}"/>
              </a:ext>
            </a:extLst>
          </p:cNvPr>
          <p:cNvSpPr txBox="1"/>
          <p:nvPr/>
        </p:nvSpPr>
        <p:spPr>
          <a:xfrm>
            <a:off x="4042332" y="179428"/>
            <a:ext cx="4264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Μεθοδολογία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761B2-389A-A1D9-22ED-25169D15ED35}"/>
              </a:ext>
            </a:extLst>
          </p:cNvPr>
          <p:cNvSpPr txBox="1"/>
          <p:nvPr/>
        </p:nvSpPr>
        <p:spPr>
          <a:xfrm>
            <a:off x="676183" y="1134140"/>
            <a:ext cx="1083963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Σχεδιασμός του Συστήματος Παρακολούθησης: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Περιλαμβάνει την επιλογή των αισθητήρων και του εξοπλισμού που θα χρησιμοποιηθούν για τις μετρήσεις.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Επιλογή Τοποθεσίας: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Επιλέγεται η καταλληλότερη τοποθεσία λαμβάνοντας υπόψη τη γεωλογία και την υδρογεωλογία της περιοχής για τις δύο γεωτρήσεις,.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Εγκατάσταση των Οργάνων: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Εγκατάσταση ων αισθητήρων μέτρησης στάθμης νερού και χημικής κατάστασης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υδροφορέα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στο κατάλληλο βάθος.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Καταγραφή Δεδομένων: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Καταγραφή δεδομένων σε πραγματικό χρόνο και αποστολή σε σταθμούς αποθήκευσης δεδομένων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(server)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Επεξεργασία Δεδομένων: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Ανάλυση και επεξεργασία των δεδομένων που εμπεριέχουν πληροφορίες σχετικές με τη στάθμη του υπόγειου νερού και την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υφαλμύρινση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του.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Παρουσίαση δεδομένων: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Ανάρτησ</a:t>
            </a: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χρονοσειρών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των δεδομένων σε πλατφόρμα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WebGIS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on-line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3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στιγμιότυπο οθόνης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B87E2A9-4E75-3883-CD82-8D81FE3E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713431"/>
            <a:ext cx="9655356" cy="5431138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DE201344-4CC5-AADB-FC8C-1CE538D8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610" y="225595"/>
            <a:ext cx="8798767" cy="338554"/>
          </a:xfrm>
        </p:spPr>
        <p:txBody>
          <a:bodyPr/>
          <a:lstStyle/>
          <a:p>
            <a:pPr algn="ctr"/>
            <a:r>
              <a:rPr lang="el-GR" sz="2200" dirty="0"/>
              <a:t>Θέσεις Εγκατάστασης Εξοπλισμού</a:t>
            </a:r>
            <a:r>
              <a:rPr lang="en-US" sz="2200" dirty="0"/>
              <a:t> </a:t>
            </a:r>
            <a:r>
              <a:rPr lang="el-GR" sz="2200" dirty="0"/>
              <a:t>και εκτέλεσης εμπλουτισμού</a:t>
            </a:r>
          </a:p>
        </p:txBody>
      </p:sp>
    </p:spTree>
    <p:extLst>
      <p:ext uri="{BB962C8B-B14F-4D97-AF65-F5344CB8AC3E}">
        <p14:creationId xmlns:p14="http://schemas.microsoft.com/office/powerpoint/2010/main" val="173648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470B57A5-ED0B-3029-07E0-C6A575A1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890" y="194078"/>
            <a:ext cx="9329990" cy="1107996"/>
          </a:xfrm>
        </p:spPr>
        <p:txBody>
          <a:bodyPr/>
          <a:lstStyle/>
          <a:p>
            <a:pPr algn="ctr"/>
            <a:r>
              <a:rPr lang="el-GR" sz="2400" u="sng" dirty="0"/>
              <a:t>ΦΩΤΟΓΡΑΦΙΕΣ ΓΕΩΤΡΗΣΕΩΝ ΕΓΚΑΤΑΣΤΑΣΗΣ ΕΞΟΠΛΙΣΜΟΥ</a:t>
            </a:r>
            <a:br>
              <a:rPr lang="el-GR" sz="2400" u="sng" dirty="0"/>
            </a:br>
            <a:endParaRPr lang="en-GB" sz="2400" u="sng" dirty="0"/>
          </a:p>
        </p:txBody>
      </p:sp>
      <p:pic>
        <p:nvPicPr>
          <p:cNvPr id="7" name="Εικόνα 6" descr="Εικόνα που περιέχει εξωτερικός χώρος/ύπαιθρος, ουρανός, δέντρο, χορτάρι&#10;&#10;Περιγραφή που δημιουργήθηκε αυτόματα">
            <a:extLst>
              <a:ext uri="{FF2B5EF4-FFF2-40B4-BE49-F238E27FC236}">
                <a16:creationId xmlns:a16="http://schemas.microsoft.com/office/drawing/2014/main" id="{3BE0AEDA-7A6B-8914-6D0B-CF92F77F3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9411" y="1848217"/>
            <a:ext cx="3777449" cy="2833087"/>
          </a:xfrm>
          <a:prstGeom prst="rect">
            <a:avLst/>
          </a:prstGeom>
        </p:spPr>
      </p:pic>
      <p:pic>
        <p:nvPicPr>
          <p:cNvPr id="8" name="Εικόνα 7" descr="Εικόνα που περιέχει εξωτερικός χώρος/ύπαιθρος, χορτάρι, ρουχισμός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77E39CBF-CA48-CC79-B68A-11A0D1BA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5510" y="1247310"/>
            <a:ext cx="2902998" cy="3870663"/>
          </a:xfrm>
          <a:prstGeom prst="rect">
            <a:avLst/>
          </a:prstGeom>
        </p:spPr>
      </p:pic>
      <p:pic>
        <p:nvPicPr>
          <p:cNvPr id="9" name="Εικόνα 8" descr="Εικόνα που περιέχει εξωτερικός χώρος/ύπαιθρος, χορτάρι, φυτό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D3101E07-37A8-6D48-E2C4-43C54D584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98" y="1813259"/>
            <a:ext cx="5014902" cy="2820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836A9-59B6-997F-C75B-D5794CD61804}"/>
              </a:ext>
            </a:extLst>
          </p:cNvPr>
          <p:cNvSpPr txBox="1"/>
          <p:nvPr/>
        </p:nvSpPr>
        <p:spPr>
          <a:xfrm>
            <a:off x="810420" y="5157758"/>
            <a:ext cx="214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Θέση: </a:t>
            </a:r>
            <a:r>
              <a:rPr lang="el-GR" b="1" dirty="0" err="1"/>
              <a:t>Νιφοραίικα</a:t>
            </a:r>
            <a:endParaRPr lang="el-GR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BFA434-A16D-B1F2-E3BF-4917A8D8EF0A}"/>
              </a:ext>
            </a:extLst>
          </p:cNvPr>
          <p:cNvSpPr txBox="1"/>
          <p:nvPr/>
        </p:nvSpPr>
        <p:spPr>
          <a:xfrm>
            <a:off x="3739620" y="4784153"/>
            <a:ext cx="283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Νιφοραίικα</a:t>
            </a:r>
            <a:r>
              <a:rPr lang="el-GR" b="1" dirty="0"/>
              <a:t> (ΕΜΠΛ_2)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FDD7-CD89-9E75-B699-9BDAAAFFA234}"/>
              </a:ext>
            </a:extLst>
          </p:cNvPr>
          <p:cNvSpPr txBox="1"/>
          <p:nvPr/>
        </p:nvSpPr>
        <p:spPr>
          <a:xfrm>
            <a:off x="8809608" y="4860585"/>
            <a:ext cx="249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Άραξος (ΕΜΠΛ_1)</a:t>
            </a:r>
          </a:p>
        </p:txBody>
      </p:sp>
    </p:spTree>
    <p:extLst>
      <p:ext uri="{BB962C8B-B14F-4D97-AF65-F5344CB8AC3E}">
        <p14:creationId xmlns:p14="http://schemas.microsoft.com/office/powerpoint/2010/main" val="1913191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664AB80A-44BE-B676-06D4-AA0959492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56" y="206062"/>
            <a:ext cx="8798767" cy="430887"/>
          </a:xfrm>
        </p:spPr>
        <p:txBody>
          <a:bodyPr/>
          <a:lstStyle/>
          <a:p>
            <a:pPr algn="ctr"/>
            <a:r>
              <a:rPr lang="el-GR" sz="2800" u="sng" dirty="0"/>
              <a:t>Μετεωρολογικός Σταθμός </a:t>
            </a:r>
            <a:r>
              <a:rPr lang="el-GR" sz="2800" u="sng" dirty="0" err="1"/>
              <a:t>Νιφοραίικων</a:t>
            </a:r>
            <a:endParaRPr lang="en-GB" sz="2800" u="sng" dirty="0"/>
          </a:p>
        </p:txBody>
      </p:sp>
      <p:graphicFrame>
        <p:nvGraphicFramePr>
          <p:cNvPr id="7" name="Θέση περιεχομένου 5">
            <a:extLst>
              <a:ext uri="{FF2B5EF4-FFF2-40B4-BE49-F238E27FC236}">
                <a16:creationId xmlns:a16="http://schemas.microsoft.com/office/drawing/2014/main" id="{3A008283-2883-EC9A-0A44-589B20B31A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727042"/>
              </p:ext>
            </p:extLst>
          </p:nvPr>
        </p:nvGraphicFramePr>
        <p:xfrm>
          <a:off x="88657" y="520116"/>
          <a:ext cx="6929975" cy="4179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Εικόνα 7" descr="Εικόνα που περιέχει εξωτερικός χώρος/ύπαιθρος, ουρανός, δέντρο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856B6BFC-8502-5C46-0785-179696BD94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1284" y="1546409"/>
            <a:ext cx="5020243" cy="3765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0F52B-FBC2-F50B-B68A-4978F225CD90}"/>
              </a:ext>
            </a:extLst>
          </p:cNvPr>
          <p:cNvSpPr txBox="1"/>
          <p:nvPr/>
        </p:nvSpPr>
        <p:spPr>
          <a:xfrm>
            <a:off x="8543449" y="5899494"/>
            <a:ext cx="214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Θέση: </a:t>
            </a:r>
            <a:r>
              <a:rPr lang="el-GR" b="1" dirty="0" err="1"/>
              <a:t>Νιφοραίικα</a:t>
            </a:r>
            <a:endParaRPr lang="el-GR" b="1" dirty="0"/>
          </a:p>
        </p:txBody>
      </p:sp>
      <p:graphicFrame>
        <p:nvGraphicFramePr>
          <p:cNvPr id="2" name="Θέση περιεχομένου 5">
            <a:extLst>
              <a:ext uri="{FF2B5EF4-FFF2-40B4-BE49-F238E27FC236}">
                <a16:creationId xmlns:a16="http://schemas.microsoft.com/office/drawing/2014/main" id="{A688B341-BDC3-A955-6C6B-1A1B51E1E5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601851"/>
              </p:ext>
            </p:extLst>
          </p:nvPr>
        </p:nvGraphicFramePr>
        <p:xfrm>
          <a:off x="88656" y="2922150"/>
          <a:ext cx="7001703" cy="1641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6F3BFC74-5F00-BBE7-D800-4DBCE8A3521C}"/>
              </a:ext>
            </a:extLst>
          </p:cNvPr>
          <p:cNvGrpSpPr/>
          <p:nvPr/>
        </p:nvGrpSpPr>
        <p:grpSpPr>
          <a:xfrm>
            <a:off x="88658" y="3804401"/>
            <a:ext cx="7001702" cy="639708"/>
            <a:chOff x="0" y="864242"/>
            <a:chExt cx="10932276" cy="639708"/>
          </a:xfrm>
        </p:grpSpPr>
        <p:sp>
          <p:nvSpPr>
            <p:cNvPr id="4" name="Ορθογώνιο: Στρογγύλεμα γωνιών 3">
              <a:extLst>
                <a:ext uri="{FF2B5EF4-FFF2-40B4-BE49-F238E27FC236}">
                  <a16:creationId xmlns:a16="http://schemas.microsoft.com/office/drawing/2014/main" id="{49FEBB02-C65B-CB28-C0FA-13CAC4F22233}"/>
                </a:ext>
              </a:extLst>
            </p:cNvPr>
            <p:cNvSpPr/>
            <p:nvPr/>
          </p:nvSpPr>
          <p:spPr>
            <a:xfrm>
              <a:off x="0" y="864242"/>
              <a:ext cx="10932276" cy="63970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347590B2-A66D-BCB2-8EF2-28A72573FDFA}"/>
                </a:ext>
              </a:extLst>
            </p:cNvPr>
            <p:cNvSpPr txBox="1"/>
            <p:nvPr/>
          </p:nvSpPr>
          <p:spPr>
            <a:xfrm>
              <a:off x="31228" y="895470"/>
              <a:ext cx="10869820" cy="5772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800" b="1" u="sng" kern="1200" dirty="0"/>
                <a:t>Αισθητήρας βροχόπτωσης μοντέλο </a:t>
              </a:r>
              <a:r>
                <a:rPr lang="en-US" sz="1800" b="1" u="sng" kern="1200" dirty="0"/>
                <a:t>PROFESSIONAL</a:t>
              </a:r>
              <a:r>
                <a:rPr lang="el-GR" sz="1800" b="1" u="sng" kern="1200" dirty="0"/>
                <a:t> του οίκου </a:t>
              </a:r>
              <a:r>
                <a:rPr lang="en-US" sz="1800" b="1" u="sng" kern="1200" dirty="0"/>
                <a:t>PRONAMIC</a:t>
              </a:r>
              <a:r>
                <a:rPr lang="el-GR" sz="1800" b="1" u="sng" kern="1200" dirty="0"/>
                <a:t> Δανίας.</a:t>
              </a:r>
              <a:endParaRPr lang="el-GR" sz="1800" u="sng" kern="1200" dirty="0"/>
            </a:p>
          </p:txBody>
        </p:sp>
      </p:grpSp>
      <p:pic>
        <p:nvPicPr>
          <p:cNvPr id="10" name="Εικόνα 1">
            <a:extLst>
              <a:ext uri="{FF2B5EF4-FFF2-40B4-BE49-F238E27FC236}">
                <a16:creationId xmlns:a16="http://schemas.microsoft.com/office/drawing/2014/main" id="{5C32A2FA-29EC-20DF-6161-E1CDAEFA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88" y="4563611"/>
            <a:ext cx="1273312" cy="17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87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CCD6668B-C9F4-B686-083E-CEA6821B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703" y="143620"/>
            <a:ext cx="8798767" cy="861774"/>
          </a:xfrm>
        </p:spPr>
        <p:txBody>
          <a:bodyPr/>
          <a:lstStyle/>
          <a:p>
            <a:pPr algn="ctr"/>
            <a:r>
              <a:rPr lang="el-GR" sz="2800" u="sng" dirty="0"/>
              <a:t>ΔΕΔΟΜΕΝΑ ΚΑΤΑΓΡΑΦΗΣ ΜΕΤΕΩΡΟΛΟΓΙΚΟΥ ΣΤΑΘΜΟΥ</a:t>
            </a:r>
          </a:p>
        </p:txBody>
      </p:sp>
      <p:graphicFrame>
        <p:nvGraphicFramePr>
          <p:cNvPr id="7" name="Θέση περιεχομένου 7">
            <a:extLst>
              <a:ext uri="{FF2B5EF4-FFF2-40B4-BE49-F238E27FC236}">
                <a16:creationId xmlns:a16="http://schemas.microsoft.com/office/drawing/2014/main" id="{033C17D1-D746-EC9B-A288-53AC712566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512601"/>
              </p:ext>
            </p:extLst>
          </p:nvPr>
        </p:nvGraphicFramePr>
        <p:xfrm>
          <a:off x="434614" y="1073017"/>
          <a:ext cx="2857867" cy="3221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Διάγραμμα 7">
            <a:extLst>
              <a:ext uri="{FF2B5EF4-FFF2-40B4-BE49-F238E27FC236}">
                <a16:creationId xmlns:a16="http://schemas.microsoft.com/office/drawing/2014/main" id="{84F8960E-F47E-D9CD-6E3D-88208BF63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6983"/>
              </p:ext>
            </p:extLst>
          </p:nvPr>
        </p:nvGraphicFramePr>
        <p:xfrm>
          <a:off x="8695890" y="948407"/>
          <a:ext cx="3021887" cy="3221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Διάγραμμα 8">
            <a:extLst>
              <a:ext uri="{FF2B5EF4-FFF2-40B4-BE49-F238E27FC236}">
                <a16:creationId xmlns:a16="http://schemas.microsoft.com/office/drawing/2014/main" id="{EB9CA267-309D-FF96-DFDB-57A62354FE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2538348"/>
              </p:ext>
            </p:extLst>
          </p:nvPr>
        </p:nvGraphicFramePr>
        <p:xfrm>
          <a:off x="4363411" y="1073017"/>
          <a:ext cx="2949704" cy="3221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F7CAFD8A-3C71-A405-D757-7B58D087D0FC}"/>
              </a:ext>
            </a:extLst>
          </p:cNvPr>
          <p:cNvGrpSpPr/>
          <p:nvPr/>
        </p:nvGrpSpPr>
        <p:grpSpPr>
          <a:xfrm>
            <a:off x="2223338" y="3569283"/>
            <a:ext cx="2992316" cy="2992316"/>
            <a:chOff x="0" y="0"/>
            <a:chExt cx="2992316" cy="2992316"/>
          </a:xfrm>
        </p:grpSpPr>
        <p:sp>
          <p:nvSpPr>
            <p:cNvPr id="11" name="Οβάλ 10">
              <a:extLst>
                <a:ext uri="{FF2B5EF4-FFF2-40B4-BE49-F238E27FC236}">
                  <a16:creationId xmlns:a16="http://schemas.microsoft.com/office/drawing/2014/main" id="{AB758F1D-2A79-999B-1DC3-72BE725A17A4}"/>
                </a:ext>
              </a:extLst>
            </p:cNvPr>
            <p:cNvSpPr/>
            <p:nvPr/>
          </p:nvSpPr>
          <p:spPr>
            <a:xfrm>
              <a:off x="0" y="0"/>
              <a:ext cx="2992316" cy="2992316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l-GR" sz="2800"/>
            </a:p>
          </p:txBody>
        </p:sp>
        <p:sp>
          <p:nvSpPr>
            <p:cNvPr id="12" name="Οβάλ 4">
              <a:extLst>
                <a:ext uri="{FF2B5EF4-FFF2-40B4-BE49-F238E27FC236}">
                  <a16:creationId xmlns:a16="http://schemas.microsoft.com/office/drawing/2014/main" id="{1D2860EB-41B5-FD4E-4DD1-F7844E7343F4}"/>
                </a:ext>
              </a:extLst>
            </p:cNvPr>
            <p:cNvSpPr txBox="1"/>
            <p:nvPr/>
          </p:nvSpPr>
          <p:spPr>
            <a:xfrm>
              <a:off x="535868" y="364707"/>
              <a:ext cx="2115886" cy="21158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Βαρομετρική πίεση</a:t>
              </a:r>
              <a:endParaRPr lang="el-GR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61A8B4A8-FA9B-48BE-D4DB-AA6ABE78C552}"/>
              </a:ext>
            </a:extLst>
          </p:cNvPr>
          <p:cNvGrpSpPr/>
          <p:nvPr/>
        </p:nvGrpSpPr>
        <p:grpSpPr>
          <a:xfrm>
            <a:off x="6725178" y="3429000"/>
            <a:ext cx="2992316" cy="2992316"/>
            <a:chOff x="0" y="0"/>
            <a:chExt cx="2992316" cy="2992316"/>
          </a:xfrm>
        </p:grpSpPr>
        <p:sp>
          <p:nvSpPr>
            <p:cNvPr id="14" name="Οβάλ 13">
              <a:extLst>
                <a:ext uri="{FF2B5EF4-FFF2-40B4-BE49-F238E27FC236}">
                  <a16:creationId xmlns:a16="http://schemas.microsoft.com/office/drawing/2014/main" id="{697BD2F2-B27B-C4B8-D20A-0485202D3AC2}"/>
                </a:ext>
              </a:extLst>
            </p:cNvPr>
            <p:cNvSpPr/>
            <p:nvPr/>
          </p:nvSpPr>
          <p:spPr>
            <a:xfrm>
              <a:off x="0" y="0"/>
              <a:ext cx="2992316" cy="2992316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l-GR" sz="2800"/>
            </a:p>
          </p:txBody>
        </p:sp>
        <p:sp>
          <p:nvSpPr>
            <p:cNvPr id="15" name="Οβάλ 4">
              <a:extLst>
                <a:ext uri="{FF2B5EF4-FFF2-40B4-BE49-F238E27FC236}">
                  <a16:creationId xmlns:a16="http://schemas.microsoft.com/office/drawing/2014/main" id="{175C3F4C-407F-CEAD-8EE7-AECCD0C64C39}"/>
                </a:ext>
              </a:extLst>
            </p:cNvPr>
            <p:cNvSpPr txBox="1"/>
            <p:nvPr/>
          </p:nvSpPr>
          <p:spPr>
            <a:xfrm>
              <a:off x="535868" y="364707"/>
              <a:ext cx="2115886" cy="21158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Βροχόπτωση</a:t>
              </a:r>
              <a:endParaRPr lang="el-GR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247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115EFD99-DB11-D1A1-3CE6-BA200AA7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73" y="41669"/>
            <a:ext cx="9980390" cy="738664"/>
          </a:xfrm>
        </p:spPr>
        <p:txBody>
          <a:bodyPr/>
          <a:lstStyle/>
          <a:p>
            <a:pPr algn="ctr"/>
            <a:r>
              <a:rPr lang="el-GR" sz="2400" u="sng" dirty="0"/>
              <a:t>ΔΙΑΓΡΑΜΜΑΤΑ ΚΑΤΑΓΡΑΦΗΣ ΜΕΤΕΩΡΟΛΟΓΙΚΩΝ ΔΕΔΟΜΕΝΩΝ  Μ/Σ</a:t>
            </a:r>
            <a:r>
              <a:rPr lang="en-US" sz="2400" u="sng" dirty="0"/>
              <a:t> </a:t>
            </a:r>
            <a:r>
              <a:rPr lang="el-GR" sz="2400" u="sng" dirty="0"/>
              <a:t>ΠΑΠΠΑ</a:t>
            </a:r>
          </a:p>
        </p:txBody>
      </p:sp>
      <p:pic>
        <p:nvPicPr>
          <p:cNvPr id="3" name="Εικόνα 2" descr="Εικόνα που περιέχει κείμενο, διάγραμμα, στιγμιότυπο οθόνης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1FC0CBE8-A958-20D0-4786-79B232990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26" y="882969"/>
            <a:ext cx="9214762" cy="552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3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F0FD7823-D58C-67C3-7F03-4497A833D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616" y="79771"/>
            <a:ext cx="8654747" cy="861774"/>
          </a:xfrm>
        </p:spPr>
        <p:txBody>
          <a:bodyPr/>
          <a:lstStyle/>
          <a:p>
            <a:pPr algn="ctr"/>
            <a:r>
              <a:rPr lang="el-GR" sz="2800" u="sng" dirty="0"/>
              <a:t>Όργανο καταγραφής υδρογεωλογικών παραμέτρων - Αισθητήρες</a:t>
            </a:r>
            <a:endParaRPr lang="en-GB" sz="2800" u="sng" dirty="0"/>
          </a:p>
        </p:txBody>
      </p:sp>
      <p:graphicFrame>
        <p:nvGraphicFramePr>
          <p:cNvPr id="5" name="Θέση περιεχομένου 5">
            <a:extLst>
              <a:ext uri="{FF2B5EF4-FFF2-40B4-BE49-F238E27FC236}">
                <a16:creationId xmlns:a16="http://schemas.microsoft.com/office/drawing/2014/main" id="{5095E2A2-1D81-120E-3841-95792D5DC9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972214"/>
              </p:ext>
            </p:extLst>
          </p:nvPr>
        </p:nvGraphicFramePr>
        <p:xfrm>
          <a:off x="392856" y="927820"/>
          <a:ext cx="6778304" cy="5013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Εικόνα 6">
            <a:extLst>
              <a:ext uri="{FF2B5EF4-FFF2-40B4-BE49-F238E27FC236}">
                <a16:creationId xmlns:a16="http://schemas.microsoft.com/office/drawing/2014/main" id="{70581363-6815-C45B-C214-8E1995B5A1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1025"/>
          <a:stretch/>
        </p:blipFill>
        <p:spPr>
          <a:xfrm>
            <a:off x="8013177" y="1096591"/>
            <a:ext cx="4162044" cy="2175556"/>
          </a:xfrm>
          <a:prstGeom prst="rect">
            <a:avLst/>
          </a:prstGeom>
        </p:spPr>
      </p:pic>
      <p:pic>
        <p:nvPicPr>
          <p:cNvPr id="8" name="Εικόνα 7" descr="Εικόνα που περιέχει εξωτερικός χώρος/ύπαιθρος, φυτό, έδαφος, όπλο&#10;&#10;Περιγραφή που δημιουργήθηκε αυτόματα">
            <a:extLst>
              <a:ext uri="{FF2B5EF4-FFF2-40B4-BE49-F238E27FC236}">
                <a16:creationId xmlns:a16="http://schemas.microsoft.com/office/drawing/2014/main" id="{880036FF-B7CE-8CE5-1608-64A29B6DB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12" y="3427193"/>
            <a:ext cx="4022174" cy="3016630"/>
          </a:xfrm>
          <a:prstGeom prst="rect">
            <a:avLst/>
          </a:prstGeom>
        </p:spPr>
      </p:pic>
      <p:graphicFrame>
        <p:nvGraphicFramePr>
          <p:cNvPr id="2" name="Θέση περιεχομένου 5">
            <a:extLst>
              <a:ext uri="{FF2B5EF4-FFF2-40B4-BE49-F238E27FC236}">
                <a16:creationId xmlns:a16="http://schemas.microsoft.com/office/drawing/2014/main" id="{932B0CCC-75FD-39D6-561E-10B1F94E53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141837"/>
              </p:ext>
            </p:extLst>
          </p:nvPr>
        </p:nvGraphicFramePr>
        <p:xfrm>
          <a:off x="409634" y="2208288"/>
          <a:ext cx="6807421" cy="545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Εικόνα 2" descr="Εικόνα που περιέχει τζιν παντελόνια, άτομο, εξωτερικός χώρος/ύπαιθρος, ρουχισ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47675888-F115-52B6-169F-7B0E72BF49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9387" y="3660327"/>
            <a:ext cx="2638337" cy="1978753"/>
          </a:xfrm>
          <a:prstGeom prst="rect">
            <a:avLst/>
          </a:prstGeom>
        </p:spPr>
      </p:pic>
      <p:pic>
        <p:nvPicPr>
          <p:cNvPr id="6" name="Εικόνα 5" descr="Εικόνα που περιέχει παπούτσια, άτομο, ρουχισμός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30DA50C4-FEDC-1156-0E57-F929EE9334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795" y="3660326"/>
            <a:ext cx="2638338" cy="1978754"/>
          </a:xfrm>
          <a:prstGeom prst="rect">
            <a:avLst/>
          </a:prstGeom>
        </p:spPr>
      </p:pic>
      <p:pic>
        <p:nvPicPr>
          <p:cNvPr id="9" name="Εικόνα 8" descr="Εικόνα που περιέχει εξωτερικός χώρος/ύπαιθρος, φυτό, δέντρο, ουρα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ECA64602-B5C8-3041-6F07-6B845E714D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69" y="3363149"/>
            <a:ext cx="3422708" cy="2567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9014A0-2DA1-32B8-96E4-564343E87A63}"/>
              </a:ext>
            </a:extLst>
          </p:cNvPr>
          <p:cNvSpPr txBox="1"/>
          <p:nvPr/>
        </p:nvSpPr>
        <p:spPr>
          <a:xfrm>
            <a:off x="2486098" y="6074491"/>
            <a:ext cx="152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Logger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C8719-769B-AC58-E9AC-2BE73011599E}"/>
              </a:ext>
            </a:extLst>
          </p:cNvPr>
          <p:cNvSpPr txBox="1"/>
          <p:nvPr/>
        </p:nvSpPr>
        <p:spPr>
          <a:xfrm>
            <a:off x="4879596" y="5941485"/>
            <a:ext cx="292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Logger </a:t>
            </a:r>
            <a:r>
              <a:rPr lang="el-GR" dirty="0"/>
              <a:t> και αισθητήρες καταγραφής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BF634-F0F0-69EE-0BDC-C44B4A2E26AA}"/>
              </a:ext>
            </a:extLst>
          </p:cNvPr>
          <p:cNvSpPr txBox="1"/>
          <p:nvPr/>
        </p:nvSpPr>
        <p:spPr>
          <a:xfrm>
            <a:off x="6653946" y="2961202"/>
            <a:ext cx="152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Αισθητήρες</a:t>
            </a:r>
          </a:p>
        </p:txBody>
      </p:sp>
    </p:spTree>
    <p:extLst>
      <p:ext uri="{BB962C8B-B14F-4D97-AF65-F5344CB8AC3E}">
        <p14:creationId xmlns:p14="http://schemas.microsoft.com/office/powerpoint/2010/main" val="1553221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e">
  <a:themeElements>
    <a:clrScheme name="Civil Society Campaign">
      <a:dk1>
        <a:srgbClr val="000000"/>
      </a:dk1>
      <a:lt1>
        <a:srgbClr val="FFFFFF"/>
      </a:lt1>
      <a:dk2>
        <a:srgbClr val="1E1E1C"/>
      </a:dk2>
      <a:lt2>
        <a:srgbClr val="FFD200"/>
      </a:lt2>
      <a:accent1>
        <a:srgbClr val="507CFF"/>
      </a:accent1>
      <a:accent2>
        <a:srgbClr val="00DBFF"/>
      </a:accent2>
      <a:accent3>
        <a:srgbClr val="FFD200"/>
      </a:accent3>
      <a:accent4>
        <a:srgbClr val="00E19B"/>
      </a:accent4>
      <a:accent5>
        <a:srgbClr val="FF7800"/>
      </a:accent5>
      <a:accent6>
        <a:srgbClr val="FF1D50"/>
      </a:accent6>
      <a:hlink>
        <a:srgbClr val="FF1D50"/>
      </a:hlink>
      <a:folHlink>
        <a:srgbClr val="507CFF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EA+and+Norway+Grants_presentation_TEMPLATE" id="{DD4D4D7D-A6EF-4094-B8B3-61C30F6DDC6E}" vid="{469A546E-F6AA-43B8-BD97-DE1D3E2A0646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997</Words>
  <Application>Microsoft Office PowerPoint</Application>
  <PresentationFormat>Ευρεία οθόνη</PresentationFormat>
  <Paragraphs>163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Office-theme</vt:lpstr>
      <vt:lpstr>Εξοπλισμός παρακολούθησης των υδρογεωλογικών παραμέτρων στην πιλοτική περιοχή του ΥΥΣ Λαρισσού – Υλοποίηση τεχνητού εμπλουτισμού</vt:lpstr>
      <vt:lpstr>Παρουσίαση του PowerPoint</vt:lpstr>
      <vt:lpstr>Παρουσίαση του PowerPoint</vt:lpstr>
      <vt:lpstr>Θέσεις Εγκατάστασης Εξοπλισμού και εκτέλεσης εμπλουτισμού</vt:lpstr>
      <vt:lpstr>ΦΩΤΟΓΡΑΦΙΕΣ ΓΕΩΤΡΗΣΕΩΝ ΕΓΚΑΤΑΣΤΑΣΗΣ ΕΞΟΠΛΙΣΜΟΥ </vt:lpstr>
      <vt:lpstr>Μετεωρολογικός Σταθμός Νιφοραίικων</vt:lpstr>
      <vt:lpstr>ΔΕΔΟΜΕΝΑ ΚΑΤΑΓΡΑΦΗΣ ΜΕΤΕΩΡΟΛΟΓΙΚΟΥ ΣΤΑΘΜΟΥ</vt:lpstr>
      <vt:lpstr>ΔΙΑΓΡΑΜΜΑΤΑ ΚΑΤΑΓΡΑΦΗΣ ΜΕΤΕΩΡΟΛΟΓΙΚΩΝ ΔΕΔΟΜΕΝΩΝ  Μ/Σ ΠΑΠΠΑ</vt:lpstr>
      <vt:lpstr>Όργανο καταγραφής υδρογεωλογικών παραμέτρων - Αισθητήρες</vt:lpstr>
      <vt:lpstr>ΜΕΓΕΘΗ ΚΑΤΑΓΡΑΦΗΣ </vt:lpstr>
      <vt:lpstr>Παρουσίαση του PowerPoint</vt:lpstr>
      <vt:lpstr>Τεχνητός Εμπλουτισμός (Τ.Ε) – ΕΜΠΛ_2</vt:lpstr>
      <vt:lpstr> Αποτελέσματα Τ.Ε – Νιφοραίικα (ΕΜΠΛ_2)</vt:lpstr>
      <vt:lpstr> Αποτελέσματα Τ.Ε - Νιφοραίικα</vt:lpstr>
      <vt:lpstr> Συμπεράσματα - Συζήτηση</vt:lpstr>
      <vt:lpstr>Ευχαριστούμε H ομάδα του έργου WaterIQ https://wateriq-eeagrants.gr/ 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ΚΟΥΡΤΕΛΗ ΧΡΥΣΟΥΛΑ (Kourteli Xrysoula)</dc:creator>
  <cp:lastModifiedBy>Evangelos Batalis</cp:lastModifiedBy>
  <cp:revision>24</cp:revision>
  <dcterms:created xsi:type="dcterms:W3CDTF">2022-08-22T11:41:56Z</dcterms:created>
  <dcterms:modified xsi:type="dcterms:W3CDTF">2024-03-29T08:17:32Z</dcterms:modified>
</cp:coreProperties>
</file>