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56" r:id="rId2"/>
    <p:sldId id="274" r:id="rId3"/>
    <p:sldId id="300" r:id="rId4"/>
    <p:sldId id="301" r:id="rId5"/>
    <p:sldId id="302" r:id="rId6"/>
    <p:sldId id="299" r:id="rId7"/>
    <p:sldId id="298" r:id="rId8"/>
    <p:sldId id="297" r:id="rId9"/>
    <p:sldId id="294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4DEAF-6E76-41E2-BD72-389D076DEB35}" type="datetimeFigureOut">
              <a:rPr lang="el-GR" smtClean="0"/>
              <a:t>29/3/2024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1D952-C530-4E8C-810E-8FBD2127C8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0705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hoto background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30161" y="3191533"/>
            <a:ext cx="9167449" cy="615624"/>
          </a:xfrm>
        </p:spPr>
        <p:txBody>
          <a:bodyPr wrap="square" lIns="0" tIns="0" rIns="0" bIns="0" anchor="ctr">
            <a:spAutoFit/>
          </a:bodyPr>
          <a:lstStyle>
            <a:lvl1pPr algn="l">
              <a:defRPr sz="400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30160" y="3873831"/>
            <a:ext cx="1993109" cy="3231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fld id="{35900153-C3D1-4B62-A437-E57CAB8AEB13}" type="datetime1">
              <a:rPr lang="nb-NO" smtClean="0"/>
              <a:t>29.03.2024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630161" y="2580814"/>
            <a:ext cx="2110306" cy="230859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0161" y="2858015"/>
            <a:ext cx="2110306" cy="230859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7F03F9B-E35C-7041-857E-44FBD94664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161" y="412500"/>
            <a:ext cx="1700379" cy="69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3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2871733" y="584268"/>
            <a:ext cx="8688726" cy="5556207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630275" y="814665"/>
            <a:ext cx="2005598" cy="53258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29862" y="584268"/>
            <a:ext cx="2005598" cy="230859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60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2871733" y="584268"/>
            <a:ext cx="8688726" cy="5556207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630275" y="814665"/>
            <a:ext cx="2005598" cy="53258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29862" y="584268"/>
            <a:ext cx="2005598" cy="230859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651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2871733" y="584268"/>
            <a:ext cx="8688727" cy="5556207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630275" y="814665"/>
            <a:ext cx="2005598" cy="53258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29862" y="584268"/>
            <a:ext cx="2005598" cy="230859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052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2871733" y="584268"/>
            <a:ext cx="8688727" cy="5556207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630275" y="814665"/>
            <a:ext cx="2005598" cy="53258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29862" y="584268"/>
            <a:ext cx="2005598" cy="230859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489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tex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3418" y="6452713"/>
            <a:ext cx="77798" cy="8097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716850" y="6452713"/>
            <a:ext cx="79385" cy="80972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639052" y="6452713"/>
            <a:ext cx="77798" cy="15956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796235" y="6374122"/>
            <a:ext cx="77798" cy="238153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1305095" y="6452713"/>
            <a:ext cx="77798" cy="80972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1228091" y="6452713"/>
            <a:ext cx="77004" cy="15956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1382893" y="6374122"/>
            <a:ext cx="79385" cy="238153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74033" y="6295532"/>
            <a:ext cx="79385" cy="238153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1031216" y="6533684"/>
            <a:ext cx="196876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1462278" y="6533684"/>
            <a:ext cx="1072337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3175" y="6533684"/>
            <a:ext cx="635877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84728-000A-D34C-B47E-645001042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88" y="359116"/>
            <a:ext cx="11997224" cy="613976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5134" y="-1867367"/>
            <a:ext cx="10515600" cy="10389383"/>
          </a:xfrm>
        </p:spPr>
        <p:txBody>
          <a:bodyPr lIns="5760000" rIns="5760000" anchor="ctr"/>
          <a:lstStyle>
            <a:lvl1pPr>
              <a:defRPr sz="4501"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8749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blue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1DAE700-C8B0-964A-8B1F-971F047FC4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88" y="359116"/>
            <a:ext cx="11997224" cy="6139768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3418" y="6452713"/>
            <a:ext cx="77798" cy="8097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716850" y="6452713"/>
            <a:ext cx="79385" cy="80972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639052" y="6452713"/>
            <a:ext cx="77798" cy="15956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796235" y="6374122"/>
            <a:ext cx="77798" cy="238153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1305095" y="6452713"/>
            <a:ext cx="77798" cy="80972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1228091" y="6452713"/>
            <a:ext cx="77004" cy="15956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1382893" y="6374122"/>
            <a:ext cx="79385" cy="238153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74033" y="6295532"/>
            <a:ext cx="79385" cy="238153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1031216" y="6533684"/>
            <a:ext cx="196876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1462278" y="6533684"/>
            <a:ext cx="1072337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3175" y="6533684"/>
            <a:ext cx="635877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10F3F316-C0F7-4F46-880B-459C25BE9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134" y="-1867367"/>
            <a:ext cx="10515600" cy="10389383"/>
          </a:xfrm>
        </p:spPr>
        <p:txBody>
          <a:bodyPr lIns="5760000" rIns="5760000" anchor="ctr"/>
          <a:lstStyle>
            <a:lvl1pPr>
              <a:defRPr sz="4501"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023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F1DD7D9-7549-B140-AA0D-3E3EE59EDD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88" y="359116"/>
            <a:ext cx="11997224" cy="6139768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3418" y="6452713"/>
            <a:ext cx="77798" cy="8097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716850" y="6452713"/>
            <a:ext cx="79385" cy="80972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639052" y="6452713"/>
            <a:ext cx="77798" cy="15956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796235" y="6374122"/>
            <a:ext cx="77798" cy="238153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1305095" y="6452713"/>
            <a:ext cx="77798" cy="80972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1228091" y="6452713"/>
            <a:ext cx="77004" cy="15956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1382893" y="6374122"/>
            <a:ext cx="79385" cy="238153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74033" y="6295532"/>
            <a:ext cx="79385" cy="238153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1031216" y="6533684"/>
            <a:ext cx="196876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1462278" y="6533684"/>
            <a:ext cx="1072337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3175" y="6533684"/>
            <a:ext cx="635877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0FD72A4A-C6B4-3046-98C3-8644C95AA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134" y="-1867367"/>
            <a:ext cx="10515600" cy="10389383"/>
          </a:xfrm>
        </p:spPr>
        <p:txBody>
          <a:bodyPr lIns="5760000" rIns="5760000" anchor="ctr"/>
          <a:lstStyle>
            <a:lvl1pPr>
              <a:defRPr sz="4501"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1969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text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4D30CCB-354F-CF4A-9E64-73D09D941B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88" y="359116"/>
            <a:ext cx="11997224" cy="6139768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3418" y="6452713"/>
            <a:ext cx="77798" cy="8097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716850" y="6452713"/>
            <a:ext cx="79385" cy="80972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639052" y="6452713"/>
            <a:ext cx="77798" cy="15956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796235" y="6374122"/>
            <a:ext cx="77798" cy="238153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1305095" y="6452713"/>
            <a:ext cx="77798" cy="80972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1228091" y="6452713"/>
            <a:ext cx="77004" cy="15956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1382893" y="6374122"/>
            <a:ext cx="79385" cy="238153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74033" y="6295532"/>
            <a:ext cx="79385" cy="238153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1031216" y="6533684"/>
            <a:ext cx="196876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1462278" y="6533684"/>
            <a:ext cx="1072337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3175" y="6533684"/>
            <a:ext cx="635877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CF33F160-CF38-004C-BF43-FAD5C00D2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134" y="-1867367"/>
            <a:ext cx="10515600" cy="10389383"/>
          </a:xfrm>
        </p:spPr>
        <p:txBody>
          <a:bodyPr lIns="5760000" rIns="5760000" anchor="ctr"/>
          <a:lstStyle>
            <a:lvl1pPr>
              <a:defRPr sz="4501"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2664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re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500E985-6E77-1440-98EF-C91B38871C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88" y="359116"/>
            <a:ext cx="11997224" cy="6139768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3418" y="6452713"/>
            <a:ext cx="77798" cy="8097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716850" y="6452713"/>
            <a:ext cx="79385" cy="80972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639052" y="6452713"/>
            <a:ext cx="77798" cy="15956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796235" y="6374122"/>
            <a:ext cx="77798" cy="238153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1305095" y="6452713"/>
            <a:ext cx="77798" cy="80972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1228091" y="6452713"/>
            <a:ext cx="77004" cy="15956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1382893" y="6374122"/>
            <a:ext cx="79385" cy="238153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74033" y="6295532"/>
            <a:ext cx="79385" cy="238153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1031216" y="6533684"/>
            <a:ext cx="196876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1462278" y="6533684"/>
            <a:ext cx="1072337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3175" y="6533684"/>
            <a:ext cx="635877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9" name="Tittel 1">
            <a:extLst>
              <a:ext uri="{FF2B5EF4-FFF2-40B4-BE49-F238E27FC236}">
                <a16:creationId xmlns:a16="http://schemas.microsoft.com/office/drawing/2014/main" id="{3D503D04-C70C-BC4C-9EC2-C8CFBFDC54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134" y="-1867367"/>
            <a:ext cx="10515600" cy="10389383"/>
          </a:xfrm>
        </p:spPr>
        <p:txBody>
          <a:bodyPr lIns="5760000" rIns="5760000" anchor="ctr"/>
          <a:lstStyle>
            <a:lvl1pPr>
              <a:defRPr sz="4501"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0187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rge text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999F05E-58C8-B245-A26D-C75801E445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88" y="359116"/>
            <a:ext cx="11997224" cy="6139768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3418" y="6452713"/>
            <a:ext cx="77798" cy="8097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716850" y="6452713"/>
            <a:ext cx="79385" cy="80972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639052" y="6452713"/>
            <a:ext cx="77798" cy="15956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796235" y="6374122"/>
            <a:ext cx="77798" cy="238153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1305095" y="6452713"/>
            <a:ext cx="77798" cy="80972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1228091" y="6452713"/>
            <a:ext cx="77004" cy="15956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1382893" y="6374122"/>
            <a:ext cx="79385" cy="238153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74033" y="6295532"/>
            <a:ext cx="79385" cy="238153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1031216" y="6533684"/>
            <a:ext cx="196876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1462278" y="6533684"/>
            <a:ext cx="1072337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3175" y="6533684"/>
            <a:ext cx="635877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CAE876C7-500E-9A41-BA2A-FFE7D35DA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134" y="-1867367"/>
            <a:ext cx="10515600" cy="10389383"/>
          </a:xfrm>
        </p:spPr>
        <p:txBody>
          <a:bodyPr lIns="5760000" rIns="5760000" anchor="ctr"/>
          <a:lstStyle>
            <a:lvl1pPr>
              <a:defRPr sz="4501"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259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30161" y="3191533"/>
            <a:ext cx="9167449" cy="615624"/>
          </a:xfrm>
        </p:spPr>
        <p:txBody>
          <a:bodyPr wrap="square" lIns="0" tIns="0" rIns="0" bIns="0" anchor="ctr">
            <a:spAutoFit/>
          </a:bodyPr>
          <a:lstStyle>
            <a:lvl1pPr algn="l">
              <a:defRPr sz="4001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569442" y="6261424"/>
            <a:ext cx="1993109" cy="3231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1500">
                <a:solidFill>
                  <a:schemeClr val="dk2"/>
                </a:solidFill>
              </a:defRPr>
            </a:lvl1pPr>
          </a:lstStyle>
          <a:p>
            <a:fld id="{D5906656-A9BE-4917-BFD7-16C60DDEE872}" type="datetime1">
              <a:rPr lang="nb-NO" smtClean="0"/>
              <a:t>29.03.2024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630161" y="6077398"/>
            <a:ext cx="2110306" cy="230859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0161" y="6354598"/>
            <a:ext cx="2110306" cy="230859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5100701" y="6073976"/>
            <a:ext cx="3384003" cy="230859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00702" y="6353730"/>
            <a:ext cx="3384003" cy="230859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0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13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46207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s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30161" y="2081153"/>
            <a:ext cx="9167449" cy="615624"/>
          </a:xfrm>
        </p:spPr>
        <p:txBody>
          <a:bodyPr wrap="square" lIns="0" tIns="0" rIns="0" bIns="0" anchor="ctr">
            <a:spAutoFit/>
          </a:bodyPr>
          <a:lstStyle>
            <a:lvl1pPr algn="l">
              <a:defRPr sz="4001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630319" y="2890378"/>
            <a:ext cx="9167290" cy="1077244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23" indent="0">
              <a:buNone/>
              <a:defRPr b="1">
                <a:solidFill>
                  <a:schemeClr val="bg1"/>
                </a:solidFill>
              </a:defRPr>
            </a:lvl2pPr>
            <a:lvl3pPr marL="914446" indent="0">
              <a:buNone/>
              <a:defRPr b="1">
                <a:solidFill>
                  <a:schemeClr val="bg1"/>
                </a:solidFill>
              </a:defRPr>
            </a:lvl3pPr>
            <a:lvl4pPr marL="1371669" indent="0">
              <a:buNone/>
              <a:defRPr b="1">
                <a:solidFill>
                  <a:schemeClr val="bg1"/>
                </a:solidFill>
              </a:defRPr>
            </a:lvl4pPr>
            <a:lvl5pPr marL="182889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376F560-06C4-A94C-9C1C-E8A2CD9957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161" y="412500"/>
            <a:ext cx="1700379" cy="69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50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30161" y="3191533"/>
            <a:ext cx="9167449" cy="615624"/>
          </a:xfrm>
        </p:spPr>
        <p:txBody>
          <a:bodyPr wrap="square" lIns="0" tIns="0" rIns="0" bIns="0" anchor="ctr">
            <a:spAutoFit/>
          </a:bodyPr>
          <a:lstStyle>
            <a:lvl1pPr algn="l">
              <a:defRPr sz="4001"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569442" y="6261424"/>
            <a:ext cx="1993109" cy="3231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1500">
                <a:solidFill>
                  <a:schemeClr val="dk2"/>
                </a:solidFill>
              </a:defRPr>
            </a:lvl1pPr>
          </a:lstStyle>
          <a:p>
            <a:fld id="{D5906656-A9BE-4917-BFD7-16C60DDEE872}" type="datetime1">
              <a:rPr lang="nb-NO" smtClean="0"/>
              <a:t>29.03.2024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630161" y="6077398"/>
            <a:ext cx="2110306" cy="230859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0161" y="6354598"/>
            <a:ext cx="2110306" cy="230859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5100701" y="6073976"/>
            <a:ext cx="3384003" cy="230859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00702" y="6353730"/>
            <a:ext cx="3384003" cy="230859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11" name="Bil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1" y="342502"/>
            <a:ext cx="1193652" cy="83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6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30275" y="1545950"/>
            <a:ext cx="10932276" cy="4594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629862" y="1315554"/>
            <a:ext cx="10932275" cy="230859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8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30275" y="1545950"/>
            <a:ext cx="10932276" cy="4594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629862" y="1315554"/>
            <a:ext cx="10932275" cy="230859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86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7345875" y="0"/>
            <a:ext cx="48461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7345875" y="0"/>
            <a:ext cx="4846125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30276" y="548761"/>
            <a:ext cx="6139452" cy="5386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30276" y="1545950"/>
            <a:ext cx="6139452" cy="4594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629862" y="1315554"/>
            <a:ext cx="6139452" cy="230859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3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7345875" y="0"/>
            <a:ext cx="48461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7345875" y="0"/>
            <a:ext cx="4846125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30276" y="548761"/>
            <a:ext cx="6139452" cy="5386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30276" y="1545950"/>
            <a:ext cx="6139452" cy="4594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629862" y="1315554"/>
            <a:ext cx="6139452" cy="230859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36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871733" y="0"/>
            <a:ext cx="93202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2871733" y="0"/>
            <a:ext cx="9320267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630275" y="814665"/>
            <a:ext cx="2005598" cy="53258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862" y="584268"/>
            <a:ext cx="2005598" cy="230859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84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871733" y="0"/>
            <a:ext cx="93202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2871733" y="0"/>
            <a:ext cx="9320267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630275" y="814665"/>
            <a:ext cx="2005598" cy="5325810"/>
          </a:xfrm>
        </p:spPr>
        <p:txBody>
          <a:bodyPr/>
          <a:lstStyle/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862" y="584268"/>
            <a:ext cx="2005598" cy="230859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81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2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30275" y="548761"/>
            <a:ext cx="10932276" cy="53867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275" y="1324128"/>
            <a:ext cx="10932276" cy="48163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953418" y="6452713"/>
            <a:ext cx="77798" cy="80972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30" name="Freeform 6"/>
          <p:cNvSpPr>
            <a:spLocks/>
          </p:cNvSpPr>
          <p:nvPr userDrawn="1"/>
        </p:nvSpPr>
        <p:spPr bwMode="auto">
          <a:xfrm>
            <a:off x="716850" y="6452713"/>
            <a:ext cx="79385" cy="80972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31" name="Rectangle 7"/>
          <p:cNvSpPr>
            <a:spLocks noChangeArrowheads="1"/>
          </p:cNvSpPr>
          <p:nvPr userDrawn="1"/>
        </p:nvSpPr>
        <p:spPr bwMode="auto">
          <a:xfrm>
            <a:off x="639052" y="6452713"/>
            <a:ext cx="77798" cy="159562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32" name="Freeform 8"/>
          <p:cNvSpPr>
            <a:spLocks/>
          </p:cNvSpPr>
          <p:nvPr userDrawn="1"/>
        </p:nvSpPr>
        <p:spPr bwMode="auto">
          <a:xfrm>
            <a:off x="796235" y="6374122"/>
            <a:ext cx="77798" cy="238153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33" name="Freeform 9"/>
          <p:cNvSpPr>
            <a:spLocks/>
          </p:cNvSpPr>
          <p:nvPr userDrawn="1"/>
        </p:nvSpPr>
        <p:spPr bwMode="auto">
          <a:xfrm>
            <a:off x="1305095" y="6452713"/>
            <a:ext cx="77798" cy="80972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34" name="Rectangle 10"/>
          <p:cNvSpPr>
            <a:spLocks noChangeArrowheads="1"/>
          </p:cNvSpPr>
          <p:nvPr userDrawn="1"/>
        </p:nvSpPr>
        <p:spPr bwMode="auto">
          <a:xfrm>
            <a:off x="1228091" y="6452713"/>
            <a:ext cx="77004" cy="159562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35" name="Freeform 11"/>
          <p:cNvSpPr>
            <a:spLocks/>
          </p:cNvSpPr>
          <p:nvPr userDrawn="1"/>
        </p:nvSpPr>
        <p:spPr bwMode="auto">
          <a:xfrm>
            <a:off x="1382893" y="6374122"/>
            <a:ext cx="79385" cy="238153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36" name="Rectangle 12"/>
          <p:cNvSpPr>
            <a:spLocks noChangeArrowheads="1"/>
          </p:cNvSpPr>
          <p:nvPr userDrawn="1"/>
        </p:nvSpPr>
        <p:spPr bwMode="auto">
          <a:xfrm>
            <a:off x="874033" y="6295532"/>
            <a:ext cx="79385" cy="238153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37" name="Line 13"/>
          <p:cNvSpPr>
            <a:spLocks noChangeShapeType="1"/>
          </p:cNvSpPr>
          <p:nvPr userDrawn="1"/>
        </p:nvSpPr>
        <p:spPr bwMode="auto">
          <a:xfrm>
            <a:off x="1031216" y="6533684"/>
            <a:ext cx="196876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38" name="Line 14"/>
          <p:cNvSpPr>
            <a:spLocks noChangeShapeType="1"/>
          </p:cNvSpPr>
          <p:nvPr userDrawn="1"/>
        </p:nvSpPr>
        <p:spPr bwMode="auto">
          <a:xfrm>
            <a:off x="1462278" y="6533684"/>
            <a:ext cx="10723371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 dirty="0"/>
          </a:p>
        </p:txBody>
      </p:sp>
      <p:sp>
        <p:nvSpPr>
          <p:cNvPr id="39" name="Line 15"/>
          <p:cNvSpPr>
            <a:spLocks noChangeShapeType="1"/>
          </p:cNvSpPr>
          <p:nvPr userDrawn="1"/>
        </p:nvSpPr>
        <p:spPr bwMode="auto">
          <a:xfrm>
            <a:off x="3175" y="6533684"/>
            <a:ext cx="635877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11884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hf sldNum="0" hdr="0" ftr="0"/>
  <p:txStyles>
    <p:titleStyle>
      <a:lvl1pPr algn="l" defTabSz="914446" rtl="0" eaLnBrk="1" latinLnBrk="0" hangingPunct="1">
        <a:lnSpc>
          <a:spcPct val="100000"/>
        </a:lnSpc>
        <a:spcBef>
          <a:spcPct val="0"/>
        </a:spcBef>
        <a:buNone/>
        <a:defRPr sz="3501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dk2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 baseline="0">
          <a:solidFill>
            <a:schemeClr val="dk2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 baseline="0">
          <a:solidFill>
            <a:schemeClr val="dk2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dk2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ateriq-eeagrants.gr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630161" y="2883664"/>
            <a:ext cx="10697202" cy="1231363"/>
          </a:xfrm>
        </p:spPr>
        <p:txBody>
          <a:bodyPr/>
          <a:lstStyle/>
          <a:p>
            <a:r>
              <a:rPr lang="el-GR" dirty="0"/>
              <a:t>ΣΥΜΠΕΡΑΣΜΑΤΑ &amp; ΠΡΟΤΑΣΕΙΣ ΓΙΑ ΤΗΝ ΑΝΤΙΜΕΤΩΠΙΣΗ ΤΗΣ ΥΦΑΛΜΥΡΙΝΣΗΣ</a:t>
            </a:r>
            <a:endParaRPr lang="en-GB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/>
              <a:t>Νικόλαος Δεπούντης</a:t>
            </a:r>
            <a:endParaRPr lang="en-GB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l-GR" dirty="0"/>
              <a:t>Αν. Καθηγητής ΠΠ</a:t>
            </a:r>
            <a:endParaRPr lang="en-GB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l-GR" dirty="0"/>
              <a:t>Εργαστήριο Τεχνικής Γεωλογίας</a:t>
            </a:r>
            <a:endParaRPr lang="en-GB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6"/>
          </p:nvPr>
        </p:nvSpPr>
        <p:spPr>
          <a:xfrm>
            <a:off x="5100702" y="6353757"/>
            <a:ext cx="3384003" cy="230832"/>
          </a:xfrm>
        </p:spPr>
        <p:txBody>
          <a:bodyPr/>
          <a:lstStyle/>
          <a:p>
            <a:r>
              <a:rPr lang="el-GR" dirty="0"/>
              <a:t>Τμήμα Γεωλογίας Παν/</a:t>
            </a:r>
            <a:r>
              <a:rPr lang="el-GR" dirty="0" err="1"/>
              <a:t>μίου</a:t>
            </a:r>
            <a:r>
              <a:rPr lang="el-GR" dirty="0"/>
              <a:t> Πατρών</a:t>
            </a:r>
            <a:endParaRPr lang="en-GB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3E04-3803-4746-93FE-59C9F8586737}" type="datetime1">
              <a:rPr lang="nb-NO" smtClean="0"/>
              <a:t>29.03.2024</a:t>
            </a:fld>
            <a:endParaRPr lang="nb-NO" dirty="0"/>
          </a:p>
        </p:txBody>
      </p:sp>
      <p:pic>
        <p:nvPicPr>
          <p:cNvPr id="2" name="Εικόνα 1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85A134FC-B75C-1EDB-787C-921BDAE64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40" y="445042"/>
            <a:ext cx="1404722" cy="759390"/>
          </a:xfrm>
          <a:prstGeom prst="rect">
            <a:avLst/>
          </a:prstGeom>
        </p:spPr>
      </p:pic>
      <p:pic>
        <p:nvPicPr>
          <p:cNvPr id="3" name="Εικόνα 2" descr="Εικόνα που περιέχει γραμματοσειρά, στιγμιότυπο οθόνης, γραφικά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00122428-7220-7D84-FE5D-9FE2182BA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86" y="549743"/>
            <a:ext cx="1613340" cy="666847"/>
          </a:xfrm>
          <a:prstGeom prst="rect">
            <a:avLst/>
          </a:prstGeom>
        </p:spPr>
      </p:pic>
      <p:pic>
        <p:nvPicPr>
          <p:cNvPr id="11" name="Εικόνα 10" descr="Εικόνα που περιέχει κείμενο, λογότυπο, κύκλος, σύμβολο&#10;&#10;Περιγραφή που δημιουργήθηκε αυτόματα">
            <a:extLst>
              <a:ext uri="{FF2B5EF4-FFF2-40B4-BE49-F238E27FC236}">
                <a16:creationId xmlns:a16="http://schemas.microsoft.com/office/drawing/2014/main" id="{D52D8AAA-A656-8D8E-4C5A-4E6241C47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02" y="5864817"/>
            <a:ext cx="814469" cy="79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5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1798" y="327961"/>
            <a:ext cx="10538984" cy="553998"/>
          </a:xfrm>
        </p:spPr>
        <p:txBody>
          <a:bodyPr/>
          <a:lstStyle/>
          <a:p>
            <a:r>
              <a:rPr lang="en-GB" sz="3600" u="sng" dirty="0"/>
              <a:t>WATER IQ: </a:t>
            </a:r>
            <a:r>
              <a:rPr lang="el-GR" sz="3600" u="sng" dirty="0"/>
              <a:t>ΣΥΜΠΕΡΑΣΜΑΤΑ</a:t>
            </a:r>
            <a:endParaRPr lang="en-GB" sz="3600" u="sng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69967" y="1254013"/>
            <a:ext cx="11052065" cy="4493815"/>
          </a:xfrm>
        </p:spPr>
        <p:txBody>
          <a:bodyPr>
            <a:noAutofit/>
          </a:bodyPr>
          <a:lstStyle/>
          <a:p>
            <a:pPr marL="228611" marR="0" lvl="0" indent="-228611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Το κλιματικό μοντέλο δείχνει ότι η περιοχή του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Λαρισσού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αναμένεται στο μέλλον να γίνει πιο θερμή και ξηρή, με αυξητικές τάσεις σε θερμοκρασία και ακτινοβολία, σταθερότητα στον άνεμο και μειωμένη αθροιστική βροχόπτωση και απορροή.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Η ποσότητα της αθροιστικής </a:t>
            </a:r>
            <a:r>
              <a:rPr lang="el-G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βροχόπτωσης </a:t>
            </a:r>
            <a:r>
              <a:rPr lang="el-G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αναμένεται σταδιακά να μειωθεί για όλα τα σενάρια κυρίως στον  μακροπρόθεσμο χρονικό ορίζοντα (2050-2060), οπότε σταδιακά θα μειωθεί και η επιφανειακή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απορροή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στην περιοχή, με αποτέλεσμα την περαιτέρω υποβάθμιση των ποιοτικών και ποσοτικών χαρακτηριστικών του του ΥΥΣ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Λαρισσού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el-G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1798" y="327961"/>
            <a:ext cx="10538984" cy="553998"/>
          </a:xfrm>
        </p:spPr>
        <p:txBody>
          <a:bodyPr/>
          <a:lstStyle/>
          <a:p>
            <a:r>
              <a:rPr lang="en-GB" sz="3600" u="sng" dirty="0"/>
              <a:t>WATER IQ: </a:t>
            </a:r>
            <a:r>
              <a:rPr lang="el-GR" sz="3600" u="sng" dirty="0"/>
              <a:t>ΣΥΜΠΕΡΑΣΜΑΤΑ</a:t>
            </a:r>
            <a:endParaRPr lang="en-GB" sz="3600" u="sng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69967" y="1254013"/>
            <a:ext cx="11052065" cy="4493815"/>
          </a:xfrm>
        </p:spPr>
        <p:txBody>
          <a:bodyPr>
            <a:noAutofit/>
          </a:bodyPr>
          <a:lstStyle/>
          <a:p>
            <a:pPr marR="0" lvl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Κατά τη διάρκεια υλοποίησης του έργου πραγματοποιήθηκαν συνολικά 90 χημικές αναλύσεις σε δείγματα υπόγειου νερού, σε τρεις διαφορετικές χρονικές περιόδους, Μάιος 2023, Σεπτέμβριος 2023 και Μάρτιος 2024</a:t>
            </a:r>
          </a:p>
          <a:p>
            <a:pPr marR="0" lvl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 βάση τα μέχρι σήμερα αποτελέσματα προκύπτει ότι υπάρχουν δύο ενεργά μέτωπα θαλάσσιας διείσδυσης από Δυτικά και </a:t>
            </a:r>
            <a:r>
              <a:rPr lang="el-GR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ΒόρειοΔυτικά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Στην ξηρή περίοδο το μέτωπο </a:t>
            </a:r>
            <a:r>
              <a:rPr lang="el-GR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υφαλμύρινσης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επεκτείνεται και από τα Βόρεια.</a:t>
            </a:r>
          </a:p>
          <a:p>
            <a:pPr marR="0" lvl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Κατά την ξηρή περίοδο 14 θέσεις υδροληψίας (από τις 30 που περιλαμβάνει το δίκτυο του έργου) ξεπερνούν την τιμές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&gt;1500 μ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S/cm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 σχέση με την υγρή περίοδο που οι θέσεις αυτές ανέρχονται σε 8.</a:t>
            </a: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1798" y="327961"/>
            <a:ext cx="10538984" cy="553998"/>
          </a:xfrm>
        </p:spPr>
        <p:txBody>
          <a:bodyPr/>
          <a:lstStyle/>
          <a:p>
            <a:r>
              <a:rPr lang="en-GB" sz="3600" u="sng" dirty="0"/>
              <a:t>WATER IQ: </a:t>
            </a:r>
            <a:r>
              <a:rPr lang="el-GR" sz="3600" u="sng" dirty="0"/>
              <a:t>ΣΥΜΠΕΡΑΣΜΑΤΑ</a:t>
            </a:r>
            <a:endParaRPr lang="en-GB" sz="3600" u="sng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5281" y="1188698"/>
            <a:ext cx="11052065" cy="4894860"/>
          </a:xfrm>
        </p:spPr>
        <p:txBody>
          <a:bodyPr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Τα υδροφόρα στρώματα του ΥΥΣ </a:t>
            </a:r>
            <a:r>
              <a:rPr lang="el-GR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Λαρισσού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έχουν μεγάλη ανομοιομορφία τόσο στην οριζόντια εξάπλωση όσο και στο πάχος από θέση σε θέση.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Σύμφωνα με τον δείκτη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Revelle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στην περιοχή δυτικά του αερολιμένα Αράξου το νερό χαρακτηρίζεται επικίνδυνα ρυπασμένο λόγω θαλάσσιας διείσδυσης ενώ στην περιοχή πέριξ του αερολιμένα καθώς επίσης και στην παράκτια περιοχή της </a:t>
            </a:r>
            <a:r>
              <a:rPr lang="el-GR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Λακκόπετρας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χαρακτηρίζεται ως μέτρια ρυπασμένο.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Αρνητική πιεζομετρία παρατηρείται κυρίως κατά την ξηρά περίοδο στην περιοχή του αερολιμένα Αράξου, σε μεγάλο τμήμα της παράκτιας ζώνης καθώς επίσης και ανατολικά του </a:t>
            </a:r>
            <a:r>
              <a:rPr lang="el-GR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Λιμνοχωρίου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Σύμφωνα με τον δείκτη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GALDIT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περιοχή που περικλείεται μεταξύ της θάλασσας, του κρατικού αερολιμένα Αράξου,  της </a:t>
            </a:r>
            <a:r>
              <a:rPr lang="el-GR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Λακκόπετρας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του </a:t>
            </a:r>
            <a:r>
              <a:rPr lang="el-GR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Λιμνοχωρίου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βόρεια των </a:t>
            </a:r>
            <a:r>
              <a:rPr lang="el-GR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Καραιίκων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και του οικισμού </a:t>
            </a:r>
            <a:r>
              <a:rPr lang="el-GR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Νιφοραίικα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χαρακτηρίζεται από υψηλή έως πολύ υψηλή τρωτότητα.</a:t>
            </a: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38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1798" y="327961"/>
            <a:ext cx="10538984" cy="553998"/>
          </a:xfrm>
        </p:spPr>
        <p:txBody>
          <a:bodyPr/>
          <a:lstStyle/>
          <a:p>
            <a:r>
              <a:rPr lang="en-GB" sz="3600" u="sng" dirty="0"/>
              <a:t>WATER IQ: </a:t>
            </a:r>
            <a:r>
              <a:rPr lang="el-GR" sz="3600" u="sng" dirty="0"/>
              <a:t>ΤΡΩΤΟΤΗΤΑ ΥΥΣ ΛΑΡΙΣΣΟΥ</a:t>
            </a:r>
            <a:endParaRPr lang="en-GB" sz="3600" u="sng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EDAC992-B74C-0A5C-88C4-2ECF1783D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98" y="986702"/>
            <a:ext cx="7532045" cy="53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8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1798" y="327961"/>
            <a:ext cx="10538984" cy="553998"/>
          </a:xfrm>
        </p:spPr>
        <p:txBody>
          <a:bodyPr/>
          <a:lstStyle/>
          <a:p>
            <a:r>
              <a:rPr lang="en-GB" sz="3600" u="sng" dirty="0"/>
              <a:t>WATER IQ: </a:t>
            </a:r>
            <a:r>
              <a:rPr lang="el-GR" sz="3600" u="sng" dirty="0"/>
              <a:t>ΣΥΜΠΕΡΑΣΜΑΤΑ</a:t>
            </a:r>
            <a:endParaRPr lang="en-GB" sz="3600" u="sng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69967" y="1254013"/>
            <a:ext cx="11052065" cy="4493815"/>
          </a:xfrm>
        </p:spPr>
        <p:txBody>
          <a:bodyPr>
            <a:noAutofit/>
          </a:bodyPr>
          <a:lstStyle/>
          <a:p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Η υλοποίηση της δράσης του τεχνητού εμπλουτισμού στην περιοχή των </a:t>
            </a:r>
            <a:r>
              <a:rPr lang="el-G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Νιφορείκων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Ανατολικά της περιοχής μελέτης δείχνει σαφή βελτίωση των ποιοτικών χαρακτηριστικών των υπόγειων υδάτων (δραματική μείωση της </a:t>
            </a:r>
            <a:r>
              <a:rPr lang="el-G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υφαλμύρινσης</a:t>
            </a:r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και δυνατότητες του </a:t>
            </a:r>
            <a:r>
              <a:rPr lang="el-G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υδροφορέα</a:t>
            </a:r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να αποθηκεύει νερό με μια μέση παροχή </a:t>
            </a:r>
            <a:r>
              <a:rPr lang="el-G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εισπίεσης</a:t>
            </a:r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15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hrs</a:t>
            </a:r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 Ο ρυθμός επαναφοράς της αγωγιμότητας (δείκτης </a:t>
            </a:r>
            <a:r>
              <a:rPr lang="el-G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υφαλμύρινσης</a:t>
            </a:r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) και η διακύμανση-πτώση της στάθμης των υδάτων στην πρότερη 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χειρότερη κατάσταση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ελέγχεται διαρκώς με τα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όργανα παρακολούθησης.  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Ο </a:t>
            </a:r>
            <a:r>
              <a:rPr lang="el-G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Λαρισσός</a:t>
            </a:r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λειτουργεί ως επιφανειακή υδροληψία για την άρδευση των καλλιεργειών, με αντλήσεις του νερού του και ως αποστραγγιστική τάφρος των νερών άρδευσης. Αυτό έχει ως αποτέλεσμα </a:t>
            </a:r>
            <a:r>
              <a:rPr lang="el-GR" sz="24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όταν δεν δέχεται φρέσκες ποσότητες νερού</a:t>
            </a:r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είτε λόγω ανομβρίας, είτε λόγω διακοπής των περισσευμάτων νερού από τη ΒΚΔ να εμφανίζει υψηλότερα ποσοστά νιτρικών από τα αναμενόμενα.</a:t>
            </a:r>
            <a:endParaRPr lang="en-GB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1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1798" y="327961"/>
            <a:ext cx="10538984" cy="553998"/>
          </a:xfrm>
        </p:spPr>
        <p:txBody>
          <a:bodyPr/>
          <a:lstStyle/>
          <a:p>
            <a:r>
              <a:rPr lang="en-GB" sz="3600" u="sng" dirty="0"/>
              <a:t>WATER IQ: </a:t>
            </a:r>
            <a:r>
              <a:rPr lang="el-GR" sz="3600" u="sng" dirty="0"/>
              <a:t>ΠΡΟΤΑΣΕΙΣ</a:t>
            </a:r>
            <a:endParaRPr lang="en-GB" sz="3600" u="sng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10613" y="1182092"/>
            <a:ext cx="11052065" cy="4493815"/>
          </a:xfrm>
        </p:spPr>
        <p:txBody>
          <a:bodyPr>
            <a:noAutofit/>
          </a:bodyPr>
          <a:lstStyle/>
          <a:p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Διαρκή παρακολούθηση των ποιοτικών και ποσοτικών παραμέτρων του ΥΥΣ </a:t>
            </a:r>
            <a:r>
              <a:rPr lang="el-G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Λαρισσού</a:t>
            </a:r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Περαιτέρω διερεύνηση της </a:t>
            </a:r>
            <a:r>
              <a:rPr lang="el-G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νιτρορύπανσης</a:t>
            </a:r>
            <a:endParaRPr lang="el-G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Εφαρμογή του τεχνητού εμπλουτισμού στην περιοχή του Αράξου-Δυτικά της περιοχής μελέτης, που εμφανίζει το μεγαλύτερο πρόβλημα </a:t>
            </a:r>
            <a:r>
              <a:rPr lang="el-G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υφαλμύρινσης</a:t>
            </a:r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όταν επαναλειτουργήσει η ΒΚΔ διώρυγα άρδευσης και υποδεχτεί φρέσκο νερό ο </a:t>
            </a:r>
            <a:r>
              <a:rPr lang="el-G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Λαρισσός</a:t>
            </a:r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καθότι με τις υπάρχουσες μετρήσεις η κατάσταση των υδάτων του </a:t>
            </a:r>
            <a:r>
              <a:rPr lang="el-G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Λαρισσού</a:t>
            </a:r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δεν είναι κατάλληλη (λόγω αυξημένων νιτρικών) για εμπλουτισμό.</a:t>
            </a:r>
          </a:p>
          <a:p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Διερεύνηση της εφαρμογής του τεχνητού εμπλουτισμού σε όλη την περιοχή μελέτης που παρουσιάζει προβλήματα </a:t>
            </a:r>
            <a:r>
              <a:rPr lang="el-G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υφαλμύρινσης</a:t>
            </a:r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  ΒΑΣΙΚΗ ΠΡΟΫΠΟΘΕΣΗ ΝΑ ΥΠΑΡΧΟΥΝ ΟΙ ΚΑΤΑΛΛΗΛΕΣ ΠΟΣΟΤΗΤΕΣ ΕΠΙΦΑΝΕΙΑΚΟΥ ΝΕΡΟΎ ΚΑΙ ΝΑ ΟΔΗΓΗΘΟΥΝ ΜΕ ΤΟΝ ΚΑΤΑΛΛΗΛΟ ΣΧΕΔΙΑΣΜΟ ΣΤΙΣ ΕΠΙΛΕΓΕΙΣΕΣ ΓΙ΄ΑΥΤΌ ΤΟΝ ΣΚΟΠΟ ΥΔΡΟΛΗΨΙΕΣ</a:t>
            </a:r>
          </a:p>
        </p:txBody>
      </p:sp>
    </p:spTree>
    <p:extLst>
      <p:ext uri="{BB962C8B-B14F-4D97-AF65-F5344CB8AC3E}">
        <p14:creationId xmlns:p14="http://schemas.microsoft.com/office/powerpoint/2010/main" val="133927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1798" y="327961"/>
            <a:ext cx="10538984" cy="553998"/>
          </a:xfrm>
        </p:spPr>
        <p:txBody>
          <a:bodyPr/>
          <a:lstStyle/>
          <a:p>
            <a:r>
              <a:rPr lang="en-GB" sz="3600" u="sng" dirty="0"/>
              <a:t>WATER IQ: </a:t>
            </a:r>
            <a:r>
              <a:rPr lang="el-GR" sz="3600" u="sng" dirty="0"/>
              <a:t>ΑΜΕΣΕΣ ΕΝΕΡΓΕΙΕΣ</a:t>
            </a:r>
            <a:endParaRPr lang="en-GB" sz="3600" u="sng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85258" y="1272674"/>
            <a:ext cx="11052065" cy="4493815"/>
          </a:xfrm>
        </p:spPr>
        <p:txBody>
          <a:bodyPr>
            <a:noAutofit/>
          </a:bodyPr>
          <a:lstStyle/>
          <a:p>
            <a:pPr marR="0" lvl="0" algn="just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Λειτουργία και συνεχής ενημέρωση της </a:t>
            </a:r>
            <a:r>
              <a:rPr lang="el-G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γεωπύλης</a:t>
            </a:r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του έργου για τα επόμενα πέντε (5) χρόνια, για τη διαρκή ενημέρωση των αρμόδιων φορέων και του κοινού σχετικά με τη διακύμανση της στάθμης του </a:t>
            </a:r>
            <a:r>
              <a:rPr lang="el-G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υδροφορέα</a:t>
            </a:r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και τη χημική κατάσταση των υπόγειων υδάτων του ΥΥΣ </a:t>
            </a:r>
            <a:r>
              <a:rPr lang="el-G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Λαρισσού</a:t>
            </a:r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δίνοντας έμφαση στην </a:t>
            </a:r>
            <a:r>
              <a:rPr lang="el-G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υφαλμύρινση</a:t>
            </a:r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l-GR" sz="24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Προϋπόθεση η εξεύρεση πόρων για την εκτέλεση προγράμματος χημικών αναλύσεων και μετρήσεων της στάθμης των υπόγειων υδάτων </a:t>
            </a:r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ts val="1200"/>
              </a:spcBef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Οριοθέτηση της υφάλμυρης ζώνης του ΥΥΣ </a:t>
            </a:r>
            <a:r>
              <a:rPr lang="el-G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Λαρισσού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καθορισμός ζωνών προστασίας, με βάση τα αποτελέσματα της τρωτότητας.</a:t>
            </a:r>
          </a:p>
          <a:p>
            <a:pPr algn="just">
              <a:spcBef>
                <a:spcPts val="1200"/>
              </a:spcBef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Εφαρμογή των τριών κλιματικών σεναρίων για την εκτίμηση του </a:t>
            </a:r>
            <a:r>
              <a:rPr lang="el-G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υδρολοπγικού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ισοζυγίου στο ΥΥΣ </a:t>
            </a:r>
            <a:r>
              <a:rPr lang="el-G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Λαρισσού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Σχεδιασμός δράσης τεχνητού εμπλουτισμού σε όλη την έκταση του ΥΥΣ</a:t>
            </a:r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1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1620761" y="2385324"/>
            <a:ext cx="9167449" cy="1847044"/>
          </a:xfrm>
        </p:spPr>
        <p:txBody>
          <a:bodyPr/>
          <a:lstStyle/>
          <a:p>
            <a:pPr algn="ctr"/>
            <a:r>
              <a:rPr lang="el-GR" b="0" dirty="0"/>
              <a:t>Ευχαριστούμε</a:t>
            </a:r>
            <a:br>
              <a:rPr lang="el-GR" b="0" dirty="0"/>
            </a:br>
            <a:r>
              <a:rPr lang="en-US" b="0" dirty="0"/>
              <a:t>H </a:t>
            </a:r>
            <a:r>
              <a:rPr lang="el-GR" b="0" dirty="0"/>
              <a:t>ομάδα του έργου </a:t>
            </a:r>
            <a:r>
              <a:rPr lang="en-US" dirty="0" err="1"/>
              <a:t>WaterIQ</a:t>
            </a:r>
            <a:br>
              <a:rPr lang="el-GR" b="0" dirty="0"/>
            </a:br>
            <a:r>
              <a:rPr lang="en-GB" b="0" dirty="0">
                <a:hlinkClick r:id="rId3"/>
              </a:rPr>
              <a:t>https://wateriq-eeagrants.gr/</a:t>
            </a:r>
            <a:r>
              <a:rPr lang="el-GR" b="0" dirty="0"/>
              <a:t> </a:t>
            </a:r>
            <a:endParaRPr lang="en-GB" b="0" dirty="0"/>
          </a:p>
        </p:txBody>
      </p:sp>
      <p:pic>
        <p:nvPicPr>
          <p:cNvPr id="2" name="Εικόνα 1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85A134FC-B75C-1EDB-787C-921BDAE64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40" y="445042"/>
            <a:ext cx="1404722" cy="759390"/>
          </a:xfrm>
          <a:prstGeom prst="rect">
            <a:avLst/>
          </a:prstGeom>
        </p:spPr>
      </p:pic>
      <p:pic>
        <p:nvPicPr>
          <p:cNvPr id="3" name="Εικόνα 2" descr="Εικόνα που περιέχει γραμματοσειρά, στιγμιότυπο οθόνης, γραφικά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00122428-7220-7D84-FE5D-9FE2182BA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86" y="549743"/>
            <a:ext cx="1613340" cy="66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3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e">
  <a:themeElements>
    <a:clrScheme name="Civil Society Campaign">
      <a:dk1>
        <a:srgbClr val="000000"/>
      </a:dk1>
      <a:lt1>
        <a:srgbClr val="FFFFFF"/>
      </a:lt1>
      <a:dk2>
        <a:srgbClr val="1E1E1C"/>
      </a:dk2>
      <a:lt2>
        <a:srgbClr val="FFD200"/>
      </a:lt2>
      <a:accent1>
        <a:srgbClr val="507CFF"/>
      </a:accent1>
      <a:accent2>
        <a:srgbClr val="00DBFF"/>
      </a:accent2>
      <a:accent3>
        <a:srgbClr val="FFD200"/>
      </a:accent3>
      <a:accent4>
        <a:srgbClr val="00E19B"/>
      </a:accent4>
      <a:accent5>
        <a:srgbClr val="FF7800"/>
      </a:accent5>
      <a:accent6>
        <a:srgbClr val="FF1D50"/>
      </a:accent6>
      <a:hlink>
        <a:srgbClr val="FF1D50"/>
      </a:hlink>
      <a:folHlink>
        <a:srgbClr val="507CFF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A+and+Norway+Grants_presentation_TEMPLATE" id="{DD4D4D7D-A6EF-4094-B8B3-61C30F6DDC6E}" vid="{469A546E-F6AA-43B8-BD97-DE1D3E2A0646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738</Words>
  <Application>Microsoft Office PowerPoint</Application>
  <PresentationFormat>Ευρεία οθόνη</PresentationFormat>
  <Paragraphs>33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Office-theme</vt:lpstr>
      <vt:lpstr>ΣΥΜΠΕΡΑΣΜΑΤΑ &amp; ΠΡΟΤΑΣΕΙΣ ΓΙΑ ΤΗΝ ΑΝΤΙΜΕΤΩΠΙΣΗ ΤΗΣ ΥΦΑΛΜΥΡΙΝΣΗΣ</vt:lpstr>
      <vt:lpstr>WATER IQ: ΣΥΜΠΕΡΑΣΜΑΤΑ</vt:lpstr>
      <vt:lpstr>WATER IQ: ΣΥΜΠΕΡΑΣΜΑΤΑ</vt:lpstr>
      <vt:lpstr>WATER IQ: ΣΥΜΠΕΡΑΣΜΑΤΑ</vt:lpstr>
      <vt:lpstr>WATER IQ: ΤΡΩΤΟΤΗΤΑ ΥΥΣ ΛΑΡΙΣΣΟΥ</vt:lpstr>
      <vt:lpstr>WATER IQ: ΣΥΜΠΕΡΑΣΜΑΤΑ</vt:lpstr>
      <vt:lpstr>WATER IQ: ΠΡΟΤΑΣΕΙΣ</vt:lpstr>
      <vt:lpstr>WATER IQ: ΑΜΕΣΕΣ ΕΝΕΡΓΕΙΕΣ</vt:lpstr>
      <vt:lpstr>Ευχαριστούμε H ομάδα του έργου WaterIQ https://wateriq-eeagrants.gr/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ΚΟΥΡΤΕΛΗ ΧΡΥΣΟΥΛΑ (Kourteli Xrysoula)</dc:creator>
  <cp:lastModifiedBy>Depountis Nikolaos</cp:lastModifiedBy>
  <cp:revision>23</cp:revision>
  <dcterms:created xsi:type="dcterms:W3CDTF">2022-08-22T11:41:56Z</dcterms:created>
  <dcterms:modified xsi:type="dcterms:W3CDTF">2024-03-29T07:07:25Z</dcterms:modified>
</cp:coreProperties>
</file>