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6" r:id="rId2"/>
    <p:sldId id="263" r:id="rId3"/>
    <p:sldId id="258" r:id="rId4"/>
    <p:sldId id="260" r:id="rId5"/>
    <p:sldId id="261" r:id="rId6"/>
    <p:sldId id="262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DEAF-6E76-41E2-BD72-389D076DEB35}" type="datetimeFigureOut">
              <a:rPr lang="el-GR" smtClean="0"/>
              <a:t>29/3/2024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1D952-C530-4E8C-810E-8FBD2127C8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70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hoto background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3191533"/>
            <a:ext cx="9167449" cy="615624"/>
          </a:xfrm>
        </p:spPr>
        <p:txBody>
          <a:bodyPr wrap="square" lIns="0" tIns="0" rIns="0" bIns="0" anchor="ctr">
            <a:spAutoFit/>
          </a:bodyPr>
          <a:lstStyle>
            <a:lvl1pPr algn="l">
              <a:defRPr sz="400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30160" y="3873831"/>
            <a:ext cx="1993109" cy="3231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29.03.2024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0161" y="2580814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0161" y="2858015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7F03F9B-E35C-7041-857E-44FBD9466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161" y="412500"/>
            <a:ext cx="1700379" cy="6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3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2871733" y="584268"/>
            <a:ext cx="8688726" cy="5556207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60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2871733" y="584268"/>
            <a:ext cx="8688726" cy="5556207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65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2871733" y="584268"/>
            <a:ext cx="8688727" cy="5556207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052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2871733" y="584268"/>
            <a:ext cx="8688727" cy="5556207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48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84728-000A-D34C-B47E-645001042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874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blu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1DAE700-C8B0-964A-8B1F-971F047FC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10F3F316-C0F7-4F46-880B-459C25BE9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023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1DD7D9-7549-B140-AA0D-3E3EE59ED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0FD72A4A-C6B4-3046-98C3-8644C95AA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196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tex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4D30CCB-354F-CF4A-9E64-73D09D941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CF33F160-CF38-004C-BF43-FAD5C00D2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266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00E985-6E77-1440-98EF-C91B38871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3D503D04-C70C-BC4C-9EC2-C8CFBFDC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0187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rge tex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999F05E-58C8-B245-A26D-C75801E44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88" y="359116"/>
            <a:ext cx="11997224" cy="613976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CAE876C7-500E-9A41-BA2A-FFE7D35DA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34" y="-1867367"/>
            <a:ext cx="10515600" cy="10389383"/>
          </a:xfrm>
        </p:spPr>
        <p:txBody>
          <a:bodyPr lIns="5760000" rIns="5760000" anchor="ctr"/>
          <a:lstStyle>
            <a:lvl1pPr>
              <a:defRPr sz="4501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259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3191533"/>
            <a:ext cx="9167449" cy="615624"/>
          </a:xfrm>
        </p:spPr>
        <p:txBody>
          <a:bodyPr wrap="square" lIns="0" tIns="0" rIns="0" bIns="0" anchor="ctr">
            <a:spAutoFit/>
          </a:bodyPr>
          <a:lstStyle>
            <a:lvl1pPr algn="l">
              <a:defRPr sz="4001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569442" y="6261424"/>
            <a:ext cx="1993109" cy="3231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15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29.03.2024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0161" y="60773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0161" y="63545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00701" y="6073976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00702" y="6353730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1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620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2081153"/>
            <a:ext cx="9167449" cy="615624"/>
          </a:xfrm>
        </p:spPr>
        <p:txBody>
          <a:bodyPr wrap="square" lIns="0" tIns="0" rIns="0" bIns="0" anchor="ctr">
            <a:spAutoFit/>
          </a:bodyPr>
          <a:lstStyle>
            <a:lvl1pPr algn="l">
              <a:defRPr sz="4001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630319" y="2890378"/>
            <a:ext cx="9167290" cy="1077244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23" indent="0">
              <a:buNone/>
              <a:defRPr b="1">
                <a:solidFill>
                  <a:schemeClr val="bg1"/>
                </a:solidFill>
              </a:defRPr>
            </a:lvl2pPr>
            <a:lvl3pPr marL="914446" indent="0">
              <a:buNone/>
              <a:defRPr b="1">
                <a:solidFill>
                  <a:schemeClr val="bg1"/>
                </a:solidFill>
              </a:defRPr>
            </a:lvl3pPr>
            <a:lvl4pPr marL="1371669" indent="0">
              <a:buNone/>
              <a:defRPr b="1">
                <a:solidFill>
                  <a:schemeClr val="bg1"/>
                </a:solidFill>
              </a:defRPr>
            </a:lvl4pPr>
            <a:lvl5pPr marL="182889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376F560-06C4-A94C-9C1C-E8A2CD9957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161" y="412500"/>
            <a:ext cx="1700379" cy="6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0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3191533"/>
            <a:ext cx="9167449" cy="615624"/>
          </a:xfrm>
        </p:spPr>
        <p:txBody>
          <a:bodyPr wrap="square" lIns="0" tIns="0" rIns="0" bIns="0" anchor="ctr">
            <a:spAutoFit/>
          </a:bodyPr>
          <a:lstStyle>
            <a:lvl1pPr algn="l">
              <a:defRPr sz="4001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569442" y="6261424"/>
            <a:ext cx="1993109" cy="3231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15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29.03.2024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0161" y="60773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0161" y="6354598"/>
            <a:ext cx="2110306" cy="230859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00701" y="6073976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00702" y="6353730"/>
            <a:ext cx="3384003" cy="230859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1" y="342502"/>
            <a:ext cx="1193652" cy="8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5" y="1545950"/>
            <a:ext cx="10932276" cy="4594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29862" y="1315554"/>
            <a:ext cx="10932275" cy="230859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08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5" y="1545950"/>
            <a:ext cx="10932276" cy="4594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29862" y="1315554"/>
            <a:ext cx="10932275" cy="230859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8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5" y="1545950"/>
            <a:ext cx="10932276" cy="4594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29862" y="1315554"/>
            <a:ext cx="10932275" cy="230859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86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345875" y="0"/>
            <a:ext cx="48461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7345875" y="0"/>
            <a:ext cx="4846125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276" y="548761"/>
            <a:ext cx="6139452" cy="5386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6" y="1545950"/>
            <a:ext cx="6139452" cy="4594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9862" y="1315554"/>
            <a:ext cx="6139452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3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345875" y="0"/>
            <a:ext cx="48461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7345875" y="0"/>
            <a:ext cx="4846125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30276" y="548761"/>
            <a:ext cx="6139452" cy="5386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6" y="1545950"/>
            <a:ext cx="6139452" cy="4594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9862" y="1315554"/>
            <a:ext cx="6139452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36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1733" y="0"/>
            <a:ext cx="93202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2871733" y="0"/>
            <a:ext cx="9320267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84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1733" y="0"/>
            <a:ext cx="93202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2871733" y="0"/>
            <a:ext cx="9320267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30275" y="814665"/>
            <a:ext cx="2005598" cy="5325810"/>
          </a:xfrm>
        </p:spPr>
        <p:txBody>
          <a:bodyPr/>
          <a:lstStyle/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862" y="584268"/>
            <a:ext cx="2005598" cy="230859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81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2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0275" y="548761"/>
            <a:ext cx="10932276" cy="5386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75" y="1324128"/>
            <a:ext cx="10932276" cy="4816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953418" y="6452713"/>
            <a:ext cx="77798" cy="80972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716850" y="6452713"/>
            <a:ext cx="79385" cy="80972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639052" y="6452713"/>
            <a:ext cx="77798" cy="159562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796235" y="6374122"/>
            <a:ext cx="77798" cy="238153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3" name="Freeform 9"/>
          <p:cNvSpPr>
            <a:spLocks/>
          </p:cNvSpPr>
          <p:nvPr userDrawn="1"/>
        </p:nvSpPr>
        <p:spPr bwMode="auto">
          <a:xfrm>
            <a:off x="1305095" y="6452713"/>
            <a:ext cx="77798" cy="80972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1228091" y="6452713"/>
            <a:ext cx="77004" cy="159562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1382893" y="6374122"/>
            <a:ext cx="79385" cy="238153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874033" y="6295532"/>
            <a:ext cx="79385" cy="238153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7" name="Line 13"/>
          <p:cNvSpPr>
            <a:spLocks noChangeShapeType="1"/>
          </p:cNvSpPr>
          <p:nvPr userDrawn="1"/>
        </p:nvSpPr>
        <p:spPr bwMode="auto">
          <a:xfrm>
            <a:off x="1031216" y="6533684"/>
            <a:ext cx="196876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1462278" y="6533684"/>
            <a:ext cx="10723371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3175" y="6533684"/>
            <a:ext cx="635877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5" tIns="22863" rIns="45725" bIns="22863" numCol="1" anchor="t" anchorCtr="0" compatLnSpc="1">
            <a:prstTxWarp prst="textNoShape">
              <a:avLst/>
            </a:prstTxWarp>
          </a:bodyPr>
          <a:lstStyle/>
          <a:p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11884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hf sldNum="0" hdr="0" ftr="0"/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501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ateriq-eeagrants.gr/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iq-eeagrants.g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patrasuni.maps.arcgis.com/apps/webappviewer/index.html?id=ed252804333f425481b2abe7dd01c07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Relationship Id="rId4" Type="http://schemas.openxmlformats.org/officeDocument/2006/relationships/hyperlink" Target="https://patrasuni.maps.arcgis.com/apps/webappviewer/index.html?id=ed252804333f425481b2abe7dd01c07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iq-eeagrants.g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30161" y="2575824"/>
            <a:ext cx="10932390" cy="1847044"/>
          </a:xfrm>
        </p:spPr>
        <p:txBody>
          <a:bodyPr/>
          <a:lstStyle/>
          <a:p>
            <a:r>
              <a:rPr lang="el-GR" dirty="0"/>
              <a:t>ΠΑΡΑΚΟΛΟΥΘΗΣΗ ΤΩΝ ΑΠΟΤΕΛΕΣΜΑΤΩΝ ΤΟΥ ΕΡΓΟΥ </a:t>
            </a:r>
            <a:r>
              <a:rPr lang="en-US" dirty="0"/>
              <a:t>WATER IQ</a:t>
            </a:r>
            <a:r>
              <a:rPr lang="el-GR" dirty="0"/>
              <a:t> ΣΕ ΓΣΠ</a:t>
            </a:r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29449" y="5997509"/>
            <a:ext cx="2110306" cy="230832"/>
          </a:xfrm>
        </p:spPr>
        <p:txBody>
          <a:bodyPr/>
          <a:lstStyle/>
          <a:p>
            <a:r>
              <a:rPr lang="el-GR" dirty="0"/>
              <a:t>Ζωή </a:t>
            </a:r>
            <a:r>
              <a:rPr lang="el-GR" dirty="0" err="1"/>
              <a:t>Μισύρη</a:t>
            </a:r>
            <a:endParaRPr lang="en-GB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>
          <a:xfrm>
            <a:off x="629449" y="6304835"/>
            <a:ext cx="3777702" cy="230833"/>
          </a:xfrm>
        </p:spPr>
        <p:txBody>
          <a:bodyPr/>
          <a:lstStyle/>
          <a:p>
            <a:r>
              <a:rPr lang="en-US" dirty="0"/>
              <a:t>MSc </a:t>
            </a:r>
            <a:r>
              <a:rPr lang="el-GR" dirty="0"/>
              <a:t>Γεωλόγος</a:t>
            </a:r>
            <a:r>
              <a:rPr lang="en-US" dirty="0"/>
              <a:t>, </a:t>
            </a:r>
            <a:r>
              <a:rPr lang="el-GR" dirty="0"/>
              <a:t>Υποψήφια Διδάκτωρ  ΠΠ</a:t>
            </a:r>
            <a:endParaRPr lang="en-GB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l-GR" dirty="0"/>
              <a:t>Εργαστήριο Τεχνικής Γεωλογίας</a:t>
            </a:r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5100702" y="6353757"/>
            <a:ext cx="3384003" cy="230832"/>
          </a:xfrm>
        </p:spPr>
        <p:txBody>
          <a:bodyPr/>
          <a:lstStyle/>
          <a:p>
            <a:r>
              <a:rPr lang="el-GR" dirty="0"/>
              <a:t>Τμήμα Γεωλογίας Παν/</a:t>
            </a:r>
            <a:r>
              <a:rPr lang="el-GR" dirty="0" err="1"/>
              <a:t>μίου</a:t>
            </a:r>
            <a:r>
              <a:rPr lang="el-GR" dirty="0"/>
              <a:t> Πατρών</a:t>
            </a:r>
            <a:endParaRPr lang="en-GB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E04-3803-4746-93FE-59C9F8586737}" type="datetime1">
              <a:rPr lang="nb-NO" smtClean="0"/>
              <a:t>29.03.2024</a:t>
            </a:fld>
            <a:endParaRPr lang="nb-NO" dirty="0"/>
          </a:p>
        </p:txBody>
      </p:sp>
      <p:pic>
        <p:nvPicPr>
          <p:cNvPr id="2" name="Εικόνα 1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85A134FC-B75C-1EDB-787C-921BDAE64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40" y="445042"/>
            <a:ext cx="1404722" cy="759390"/>
          </a:xfrm>
          <a:prstGeom prst="rect">
            <a:avLst/>
          </a:prstGeom>
        </p:spPr>
      </p:pic>
      <p:pic>
        <p:nvPicPr>
          <p:cNvPr id="3" name="Εικόνα 2" descr="Εικόνα που περιέχει γραμματοσειρά, στιγμιότυπο οθόνης, γραφικ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00122428-7220-7D84-FE5D-9FE2182BA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86" y="549743"/>
            <a:ext cx="1613340" cy="666847"/>
          </a:xfrm>
          <a:prstGeom prst="rect">
            <a:avLst/>
          </a:prstGeom>
        </p:spPr>
      </p:pic>
      <p:pic>
        <p:nvPicPr>
          <p:cNvPr id="11" name="Εικόνα 10" descr="Εικόνα που περιέχει κείμενο, λογότυπο, κύκλος, σύμβολο&#10;&#10;Περιγραφή που δημιουργήθηκε αυτόματα">
            <a:extLst>
              <a:ext uri="{FF2B5EF4-FFF2-40B4-BE49-F238E27FC236}">
                <a16:creationId xmlns:a16="http://schemas.microsoft.com/office/drawing/2014/main" id="{D52D8AAA-A656-8D8E-4C5A-4E6241C47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2" y="5864817"/>
            <a:ext cx="814469" cy="7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7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WATERIQ: </a:t>
            </a:r>
            <a:r>
              <a:rPr lang="el-GR" dirty="0"/>
              <a:t>ΔΗΜΙΟΥΡΓΙΑ ΙΣΤΟΧΩΡΟΥ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74" y="1610448"/>
            <a:ext cx="9568413" cy="4821917"/>
          </a:xfrm>
        </p:spPr>
      </p:pic>
      <p:sp>
        <p:nvSpPr>
          <p:cNvPr id="6" name="TextBox 5"/>
          <p:cNvSpPr txBox="1"/>
          <p:nvPr/>
        </p:nvSpPr>
        <p:spPr>
          <a:xfrm>
            <a:off x="707571" y="1189312"/>
            <a:ext cx="704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https://wateriq-eeagrants.gr</a:t>
            </a:r>
            <a:endParaRPr lang="el-GR" dirty="0"/>
          </a:p>
          <a:p>
            <a:r>
              <a:rPr lang="el-GR" dirty="0"/>
              <a:t>  </a:t>
            </a:r>
          </a:p>
        </p:txBody>
      </p:sp>
      <p:sp>
        <p:nvSpPr>
          <p:cNvPr id="7" name="Έλλειψη 6"/>
          <p:cNvSpPr/>
          <p:nvPr/>
        </p:nvSpPr>
        <p:spPr>
          <a:xfrm>
            <a:off x="7753350" y="1835643"/>
            <a:ext cx="704850" cy="60275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WATERIQ: </a:t>
            </a:r>
            <a:r>
              <a:rPr lang="el-GR" dirty="0"/>
              <a:t>ΔΗΜΙΟΥΡΓΙΑ ΓΕΩΠΥΛΗΣ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9862" y="1519573"/>
            <a:ext cx="10932276" cy="45945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Σκοπός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0" indent="0" algn="just">
              <a:buNone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    Η  ανάρτηση των ποιοτικών και ποσοτικών παραμέτρων των υπόγειων υδάτων του ΥΥΣ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Λαρισσού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σε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κατάλληλο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χαρτογραφικό υπόβαθρο για την εύκολη και γρήγορη ενημέρωση των τελικών χρηστών και του κοινού.</a:t>
            </a:r>
          </a:p>
          <a:p>
            <a:pPr marL="0" indent="0" algn="just">
              <a:buNone/>
            </a:pPr>
            <a:endParaRPr lang="el-GR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Φιλοξενία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0" indent="0" algn="just">
              <a:buNone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   Η πλατφόρμα φιλοξενείται στην ιστοσελίδα του έργου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WATERIQ</a:t>
            </a:r>
            <a:r>
              <a:rPr lang="el-GR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https://wateriq-eeagrants.gr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μέσω του</a:t>
            </a:r>
          </a:p>
          <a:p>
            <a:pPr marL="0" indent="0" algn="just">
              <a:buNone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   συνδέσμου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https://patrasuni.maps.arcgis.com/apps/webappviewer/index.html?id=ed252804333f425481b2abe7dd01c078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Αποτέλεσμα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0" indent="0" algn="just">
              <a:buNone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   Ο εκάστοτε ενδιαφερόμενος έχει τη δυνατότητα θέασης των αναρτημένων θεματικών επιπέδων (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) πληροφορίας που</a:t>
            </a:r>
          </a:p>
          <a:p>
            <a:pPr marL="0" indent="0" algn="just">
              <a:buNone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   έχουν δημιουργηθεί στο πλαίσιο του έργου.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48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31D4AF-2BB1-455D-4C13-035897EA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WATERIQ: </a:t>
            </a:r>
            <a:r>
              <a:rPr lang="el-GR" dirty="0"/>
              <a:t>ΕΠΕΞΕΡΓΑΣΙΑ ΓΕΩΠΥΛΗΣ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FF4EEC-292A-5419-8109-470329EF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75" y="1545950"/>
            <a:ext cx="4179117" cy="4594525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Δημιουργία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Γεωπύλης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σε περιβάλλον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ArcGis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Σχεδιασμός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Δημιουργία θεματικών επιπέδων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layers)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Εισαγωγή και επεξεργασία δεδομένων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0012C55-16D6-3251-60CF-DF584B68A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4" y="1315554"/>
            <a:ext cx="6901802" cy="4707329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69308C5-1AC2-D4BB-7A57-E3907CBF9595}"/>
              </a:ext>
            </a:extLst>
          </p:cNvPr>
          <p:cNvSpPr/>
          <p:nvPr/>
        </p:nvSpPr>
        <p:spPr>
          <a:xfrm>
            <a:off x="5152213" y="6070839"/>
            <a:ext cx="6066692" cy="360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Απεικόνιση περιβάλλοντος επεξεργασίας </a:t>
            </a:r>
          </a:p>
        </p:txBody>
      </p:sp>
    </p:spTree>
    <p:extLst>
      <p:ext uri="{BB962C8B-B14F-4D97-AF65-F5344CB8AC3E}">
        <p14:creationId xmlns:p14="http://schemas.microsoft.com/office/powerpoint/2010/main" val="101558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1522CB-4B6B-C9D3-935A-1CBF4CF5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WATERIQ: </a:t>
            </a:r>
            <a:r>
              <a:rPr lang="el-GR" dirty="0"/>
              <a:t>ΠΕΡΙΓΡΑΦΗ ΓΕΩΠΥΛΗΣ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59BE26-A3FD-2132-B73B-117A55149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75" y="1545950"/>
            <a:ext cx="3528487" cy="4594525"/>
          </a:xfrm>
        </p:spPr>
        <p:txBody>
          <a:bodyPr/>
          <a:lstStyle/>
          <a:p>
            <a:pPr marL="0" indent="0">
              <a:buNone/>
            </a:pPr>
            <a:r>
              <a:rPr lang="el-GR" sz="1800" b="1" dirty="0"/>
              <a:t>Θεματικά επίπεδα: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Σημεία Μέτρησης Στάθμης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Σημεία Δειγματοληψίας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Θέσεις Εμπλουτισμού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Συμβολή ΒΚΔ Πηνειού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Θέσεις Μετεωρολογικών Σταθμών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Ποταμός </a:t>
            </a:r>
            <a:r>
              <a:rPr lang="el-GR" sz="1600" dirty="0" err="1"/>
              <a:t>Λαρισσός</a:t>
            </a:r>
            <a:endParaRPr lang="el-GR" sz="1600" dirty="0"/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Υπόγεια Υδατικά Συστήματα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Υπόβαθρο (Δορυφορικές εικόνες)</a:t>
            </a:r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EF18721-C3D8-83FB-D8A8-0632A1A6C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60" y="1469487"/>
            <a:ext cx="2697186" cy="4565732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77ECBFB-4F01-25B9-33BA-A220D79D97D2}"/>
              </a:ext>
            </a:extLst>
          </p:cNvPr>
          <p:cNvSpPr/>
          <p:nvPr/>
        </p:nvSpPr>
        <p:spPr>
          <a:xfrm>
            <a:off x="8080131" y="3165231"/>
            <a:ext cx="3182815" cy="659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Προβολή θεματικών επιπέδων</a:t>
            </a:r>
          </a:p>
        </p:txBody>
      </p:sp>
    </p:spTree>
    <p:extLst>
      <p:ext uri="{BB962C8B-B14F-4D97-AF65-F5344CB8AC3E}">
        <p14:creationId xmlns:p14="http://schemas.microsoft.com/office/powerpoint/2010/main" val="371793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AF76F1-4298-E446-7D7D-EDCCCDCF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WATERIQ: </a:t>
            </a:r>
            <a:r>
              <a:rPr lang="el-GR" dirty="0"/>
              <a:t>ΟΠΤΙΚΟΠΟΙΗΣΗ ΔΕΔΟΜΕΝΩΝ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5BEADC-1994-B348-9435-1111248E8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22" y="1370103"/>
            <a:ext cx="3502109" cy="45945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Δημιουργία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Web app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Εφαρμογής μέσω του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ArcGis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Online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Εισαγωγή θεματικών επιπέδων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Εισαγωγή εργαλείων διαχείρισης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Διαχείριση θεματικών επιπέδων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μφάνιση πίνακα περιγραφικών χαρακτηριστικών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D63D9C6-597E-253E-ABB1-4A2E56019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57" y="1370103"/>
            <a:ext cx="8460677" cy="4117794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511D764-5D09-DFC1-FF69-D0CCD6D925E2}"/>
              </a:ext>
            </a:extLst>
          </p:cNvPr>
          <p:cNvSpPr/>
          <p:nvPr/>
        </p:nvSpPr>
        <p:spPr>
          <a:xfrm>
            <a:off x="5794130" y="5583115"/>
            <a:ext cx="4624754" cy="509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Απεικόνιση περιβάλλοντος θέασης δεδομένων</a:t>
            </a:r>
          </a:p>
        </p:txBody>
      </p:sp>
    </p:spTree>
    <p:extLst>
      <p:ext uri="{BB962C8B-B14F-4D97-AF65-F5344CB8AC3E}">
        <p14:creationId xmlns:p14="http://schemas.microsoft.com/office/powerpoint/2010/main" val="2452702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dirty="0"/>
              <a:t>ΣΤΟΧΟΣ ΛΕΙΤΟΥΡΓΙΑΣ ΤΗΣ ΓΕΩΠΥΛΗΣ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/>
              <a:t> Λειτουργία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ιστοχώρου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και της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γεωπύλης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για τα επόμενα πέντε (5) χρόνια.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Συνεχής ενημέρωση της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γεωπύλης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με δεδομένα προερχόμενα από το μόνιμο εξοπλισμό και τις μετρήσεις, δειγματοληψίες του υπόγειου νερού.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Πληροφόρηση του κοινού σχετικά με τη διακύμανση της στάθμης του υδροφόρου ορίζοντα κατά την Ξηρή και την Υγρή περίοδο.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Πληροφόρηση του κοινού σχετικά με τη χημική κατάσταση των υπόγειων υδάτων,  δίνοντας </a:t>
            </a:r>
            <a:r>
              <a:rPr lang="el-GR" sz="2400">
                <a:latin typeface="Calibri" panose="020F0502020204030204" pitchFamily="34" charset="0"/>
                <a:cs typeface="Calibri" panose="020F0502020204030204" pitchFamily="34" charset="0"/>
              </a:rPr>
              <a:t>έμφαση στην υφαλμύρινση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367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WATERIQ: </a:t>
            </a:r>
            <a:r>
              <a:rPr lang="el-GR" dirty="0"/>
              <a:t>ΘΕΑΣΗ ΓΕΩΠΥΛΗΣ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 algn="ctr">
              <a:buNone/>
            </a:pPr>
            <a:r>
              <a:rPr lang="el-GR" dirty="0"/>
              <a:t>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Σύνδεσμος: 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https://patrasuni.maps.arcgis.com/apps/webappviewer/index.html?id=ed252804333f425481b2abe7dd01c078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057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620761" y="2385324"/>
            <a:ext cx="9167449" cy="1847044"/>
          </a:xfrm>
        </p:spPr>
        <p:txBody>
          <a:bodyPr/>
          <a:lstStyle/>
          <a:p>
            <a:pPr algn="ctr"/>
            <a:r>
              <a:rPr lang="el-GR" b="0" dirty="0"/>
              <a:t>Ευχαριστούμε</a:t>
            </a:r>
            <a:br>
              <a:rPr lang="el-GR" b="0" dirty="0"/>
            </a:br>
            <a:r>
              <a:rPr lang="en-US" b="0" dirty="0"/>
              <a:t>H </a:t>
            </a:r>
            <a:r>
              <a:rPr lang="el-GR" b="0" dirty="0"/>
              <a:t>ομάδα του έργου </a:t>
            </a:r>
            <a:r>
              <a:rPr lang="en-US" dirty="0" err="1"/>
              <a:t>WaterIQ</a:t>
            </a:r>
            <a:br>
              <a:rPr lang="el-GR" b="0" dirty="0"/>
            </a:br>
            <a:r>
              <a:rPr lang="en-GB" b="0" dirty="0">
                <a:hlinkClick r:id="rId3"/>
              </a:rPr>
              <a:t>https://wateriq-eeagrants.gr/</a:t>
            </a:r>
            <a:r>
              <a:rPr lang="el-GR" b="0" dirty="0"/>
              <a:t> </a:t>
            </a:r>
            <a:endParaRPr lang="en-GB" b="0" dirty="0"/>
          </a:p>
        </p:txBody>
      </p:sp>
      <p:pic>
        <p:nvPicPr>
          <p:cNvPr id="2" name="Εικόνα 1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85A134FC-B75C-1EDB-787C-921BDAE64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40" y="445042"/>
            <a:ext cx="1404722" cy="759390"/>
          </a:xfrm>
          <a:prstGeom prst="rect">
            <a:avLst/>
          </a:prstGeom>
        </p:spPr>
      </p:pic>
      <p:pic>
        <p:nvPicPr>
          <p:cNvPr id="3" name="Εικόνα 2" descr="Εικόνα που περιέχει γραμματοσειρά, στιγμιότυπο οθόνης, γραφικ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00122428-7220-7D84-FE5D-9FE2182BA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86" y="549743"/>
            <a:ext cx="1613340" cy="6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e">
  <a:themeElements>
    <a:clrScheme name="Civil Society Campaign">
      <a:dk1>
        <a:srgbClr val="000000"/>
      </a:dk1>
      <a:lt1>
        <a:srgbClr val="FFFFFF"/>
      </a:lt1>
      <a:dk2>
        <a:srgbClr val="1E1E1C"/>
      </a:dk2>
      <a:lt2>
        <a:srgbClr val="FFD200"/>
      </a:lt2>
      <a:accent1>
        <a:srgbClr val="507CFF"/>
      </a:accent1>
      <a:accent2>
        <a:srgbClr val="00DBFF"/>
      </a:accent2>
      <a:accent3>
        <a:srgbClr val="FFD200"/>
      </a:accent3>
      <a:accent4>
        <a:srgbClr val="00E19B"/>
      </a:accent4>
      <a:accent5>
        <a:srgbClr val="FF7800"/>
      </a:accent5>
      <a:accent6>
        <a:srgbClr val="FF1D50"/>
      </a:accent6>
      <a:hlink>
        <a:srgbClr val="FF1D50"/>
      </a:hlink>
      <a:folHlink>
        <a:srgbClr val="507CFF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+and+Norway+Grants_presentation_TEMPLATE" id="{DD4D4D7D-A6EF-4094-B8B3-61C30F6DDC6E}" vid="{469A546E-F6AA-43B8-BD97-DE1D3E2A0646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vil Society Campaign">
    <a:dk1>
      <a:srgbClr val="000000"/>
    </a:dk1>
    <a:lt1>
      <a:srgbClr val="FFFFFF"/>
    </a:lt1>
    <a:dk2>
      <a:srgbClr val="1E1E1C"/>
    </a:dk2>
    <a:lt2>
      <a:srgbClr val="FFD200"/>
    </a:lt2>
    <a:accent1>
      <a:srgbClr val="507CFF"/>
    </a:accent1>
    <a:accent2>
      <a:srgbClr val="00DBFF"/>
    </a:accent2>
    <a:accent3>
      <a:srgbClr val="FFD200"/>
    </a:accent3>
    <a:accent4>
      <a:srgbClr val="00E19B"/>
    </a:accent4>
    <a:accent5>
      <a:srgbClr val="FF7800"/>
    </a:accent5>
    <a:accent6>
      <a:srgbClr val="FF1D50"/>
    </a:accent6>
    <a:hlink>
      <a:srgbClr val="FF1D50"/>
    </a:hlink>
    <a:folHlink>
      <a:srgbClr val="507CFF"/>
    </a:folHlink>
  </a:clrScheme>
</a:themeOverride>
</file>

<file path=ppt/theme/themeOverride2.xml><?xml version="1.0" encoding="utf-8"?>
<a:themeOverride xmlns:a="http://schemas.openxmlformats.org/drawingml/2006/main">
  <a:clrScheme name="Civil Society Campaign">
    <a:dk1>
      <a:srgbClr val="000000"/>
    </a:dk1>
    <a:lt1>
      <a:srgbClr val="FFFFFF"/>
    </a:lt1>
    <a:dk2>
      <a:srgbClr val="1E1E1C"/>
    </a:dk2>
    <a:lt2>
      <a:srgbClr val="FFD200"/>
    </a:lt2>
    <a:accent1>
      <a:srgbClr val="507CFF"/>
    </a:accent1>
    <a:accent2>
      <a:srgbClr val="00DBFF"/>
    </a:accent2>
    <a:accent3>
      <a:srgbClr val="FFD200"/>
    </a:accent3>
    <a:accent4>
      <a:srgbClr val="00E19B"/>
    </a:accent4>
    <a:accent5>
      <a:srgbClr val="FF7800"/>
    </a:accent5>
    <a:accent6>
      <a:srgbClr val="FF1D50"/>
    </a:accent6>
    <a:hlink>
      <a:srgbClr val="FF1D50"/>
    </a:hlink>
    <a:folHlink>
      <a:srgbClr val="507CFF"/>
    </a:folHlink>
  </a:clrScheme>
</a:themeOverride>
</file>

<file path=ppt/theme/themeOverride3.xml><?xml version="1.0" encoding="utf-8"?>
<a:themeOverride xmlns:a="http://schemas.openxmlformats.org/drawingml/2006/main">
  <a:clrScheme name="Civil Society Campaign">
    <a:dk1>
      <a:srgbClr val="000000"/>
    </a:dk1>
    <a:lt1>
      <a:srgbClr val="FFFFFF"/>
    </a:lt1>
    <a:dk2>
      <a:srgbClr val="1E1E1C"/>
    </a:dk2>
    <a:lt2>
      <a:srgbClr val="FFD200"/>
    </a:lt2>
    <a:accent1>
      <a:srgbClr val="507CFF"/>
    </a:accent1>
    <a:accent2>
      <a:srgbClr val="00DBFF"/>
    </a:accent2>
    <a:accent3>
      <a:srgbClr val="FFD200"/>
    </a:accent3>
    <a:accent4>
      <a:srgbClr val="00E19B"/>
    </a:accent4>
    <a:accent5>
      <a:srgbClr val="FF7800"/>
    </a:accent5>
    <a:accent6>
      <a:srgbClr val="FF1D50"/>
    </a:accent6>
    <a:hlink>
      <a:srgbClr val="FF1D50"/>
    </a:hlink>
    <a:folHlink>
      <a:srgbClr val="507CFF"/>
    </a:folHlink>
  </a:clrScheme>
</a:themeOverride>
</file>

<file path=ppt/theme/themeOverride4.xml><?xml version="1.0" encoding="utf-8"?>
<a:themeOverride xmlns:a="http://schemas.openxmlformats.org/drawingml/2006/main">
  <a:clrScheme name="Civil Society Campaign">
    <a:dk1>
      <a:srgbClr val="000000"/>
    </a:dk1>
    <a:lt1>
      <a:srgbClr val="FFFFFF"/>
    </a:lt1>
    <a:dk2>
      <a:srgbClr val="1E1E1C"/>
    </a:dk2>
    <a:lt2>
      <a:srgbClr val="FFD200"/>
    </a:lt2>
    <a:accent1>
      <a:srgbClr val="507CFF"/>
    </a:accent1>
    <a:accent2>
      <a:srgbClr val="00DBFF"/>
    </a:accent2>
    <a:accent3>
      <a:srgbClr val="FFD200"/>
    </a:accent3>
    <a:accent4>
      <a:srgbClr val="00E19B"/>
    </a:accent4>
    <a:accent5>
      <a:srgbClr val="FF7800"/>
    </a:accent5>
    <a:accent6>
      <a:srgbClr val="FF1D50"/>
    </a:accent6>
    <a:hlink>
      <a:srgbClr val="FF1D50"/>
    </a:hlink>
    <a:folHlink>
      <a:srgbClr val="507CFF"/>
    </a:folHlink>
  </a:clrScheme>
</a:themeOverride>
</file>

<file path=ppt/theme/themeOverride5.xml><?xml version="1.0" encoding="utf-8"?>
<a:themeOverride xmlns:a="http://schemas.openxmlformats.org/drawingml/2006/main">
  <a:clrScheme name="Civil Society Campaign">
    <a:dk1>
      <a:srgbClr val="000000"/>
    </a:dk1>
    <a:lt1>
      <a:srgbClr val="FFFFFF"/>
    </a:lt1>
    <a:dk2>
      <a:srgbClr val="1E1E1C"/>
    </a:dk2>
    <a:lt2>
      <a:srgbClr val="FFD200"/>
    </a:lt2>
    <a:accent1>
      <a:srgbClr val="507CFF"/>
    </a:accent1>
    <a:accent2>
      <a:srgbClr val="00DBFF"/>
    </a:accent2>
    <a:accent3>
      <a:srgbClr val="FFD200"/>
    </a:accent3>
    <a:accent4>
      <a:srgbClr val="00E19B"/>
    </a:accent4>
    <a:accent5>
      <a:srgbClr val="FF7800"/>
    </a:accent5>
    <a:accent6>
      <a:srgbClr val="FF1D50"/>
    </a:accent6>
    <a:hlink>
      <a:srgbClr val="FF1D50"/>
    </a:hlink>
    <a:folHlink>
      <a:srgbClr val="507CFF"/>
    </a:folHlink>
  </a:clrScheme>
</a:themeOverride>
</file>

<file path=ppt/theme/themeOverride6.xml><?xml version="1.0" encoding="utf-8"?>
<a:themeOverride xmlns:a="http://schemas.openxmlformats.org/drawingml/2006/main">
  <a:clrScheme name="Civil Society Campaign">
    <a:dk1>
      <a:srgbClr val="000000"/>
    </a:dk1>
    <a:lt1>
      <a:srgbClr val="FFFFFF"/>
    </a:lt1>
    <a:dk2>
      <a:srgbClr val="1E1E1C"/>
    </a:dk2>
    <a:lt2>
      <a:srgbClr val="FFD200"/>
    </a:lt2>
    <a:accent1>
      <a:srgbClr val="507CFF"/>
    </a:accent1>
    <a:accent2>
      <a:srgbClr val="00DBFF"/>
    </a:accent2>
    <a:accent3>
      <a:srgbClr val="FFD200"/>
    </a:accent3>
    <a:accent4>
      <a:srgbClr val="00E19B"/>
    </a:accent4>
    <a:accent5>
      <a:srgbClr val="FF7800"/>
    </a:accent5>
    <a:accent6>
      <a:srgbClr val="FF1D50"/>
    </a:accent6>
    <a:hlink>
      <a:srgbClr val="FF1D50"/>
    </a:hlink>
    <a:folHlink>
      <a:srgbClr val="507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353</Words>
  <Application>Microsoft Office PowerPoint</Application>
  <PresentationFormat>Ευρεία οθόνη</PresentationFormat>
  <Paragraphs>58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Office-theme</vt:lpstr>
      <vt:lpstr>ΠΑΡΑΚΟΛΟΥΘΗΣΗ ΤΩΝ ΑΠΟΤΕΛΕΣΜΑΤΩΝ ΤΟΥ ΕΡΓΟΥ WATER IQ ΣΕ ΓΣΠ</vt:lpstr>
      <vt:lpstr>WATERIQ: ΔΗΜΙΟΥΡΓΙΑ ΙΣΤΟΧΩΡΟΥ</vt:lpstr>
      <vt:lpstr>WATERIQ: ΔΗΜΙΟΥΡΓΙΑ ΓΕΩΠΥΛΗΣ</vt:lpstr>
      <vt:lpstr>WATERIQ: ΕΠΕΞΕΡΓΑΣΙΑ ΓΕΩΠΥΛΗΣ</vt:lpstr>
      <vt:lpstr>WATERIQ: ΠΕΡΙΓΡΑΦΗ ΓΕΩΠΥΛΗΣ</vt:lpstr>
      <vt:lpstr>WATERIQ: ΟΠΤΙΚΟΠΟΙΗΣΗ ΔΕΔΟΜΕΝΩΝ</vt:lpstr>
      <vt:lpstr>ΣΤΟΧΟΣ ΛΕΙΤΟΥΡΓΙΑΣ ΤΗΣ ΓΕΩΠΥΛΗΣ</vt:lpstr>
      <vt:lpstr>WATERIQ: ΘΕΑΣΗ ΓΕΩΠΥΛΗΣ</vt:lpstr>
      <vt:lpstr>Ευχαριστούμε H ομάδα του έργου WaterIQ https://wateriq-eeagrants.gr/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ΚΟΥΡΤΕΛΗ ΧΡΥΣΟΥΛΑ (Kourteli Xrysoula)</dc:creator>
  <cp:lastModifiedBy>Evangelos Batalis</cp:lastModifiedBy>
  <cp:revision>19</cp:revision>
  <dcterms:created xsi:type="dcterms:W3CDTF">2022-08-22T11:41:56Z</dcterms:created>
  <dcterms:modified xsi:type="dcterms:W3CDTF">2024-03-29T07:55:01Z</dcterms:modified>
</cp:coreProperties>
</file>