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29"/>
  </p:notesMasterIdLst>
  <p:sldIdLst>
    <p:sldId id="308" r:id="rId3"/>
    <p:sldId id="264" r:id="rId4"/>
    <p:sldId id="320" r:id="rId5"/>
    <p:sldId id="322" r:id="rId6"/>
    <p:sldId id="263" r:id="rId7"/>
    <p:sldId id="266" r:id="rId8"/>
    <p:sldId id="270" r:id="rId9"/>
    <p:sldId id="289" r:id="rId10"/>
    <p:sldId id="287" r:id="rId11"/>
    <p:sldId id="269" r:id="rId12"/>
    <p:sldId id="280" r:id="rId13"/>
    <p:sldId id="299" r:id="rId14"/>
    <p:sldId id="288" r:id="rId15"/>
    <p:sldId id="284" r:id="rId16"/>
    <p:sldId id="296" r:id="rId17"/>
    <p:sldId id="297" r:id="rId18"/>
    <p:sldId id="285" r:id="rId19"/>
    <p:sldId id="286" r:id="rId20"/>
    <p:sldId id="314" r:id="rId21"/>
    <p:sldId id="315" r:id="rId22"/>
    <p:sldId id="277" r:id="rId23"/>
    <p:sldId id="276" r:id="rId24"/>
    <p:sldId id="275" r:id="rId25"/>
    <p:sldId id="273" r:id="rId26"/>
    <p:sldId id="311" r:id="rId27"/>
    <p:sldId id="312"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139"/>
    <a:srgbClr val="00684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A5A77-658D-4BB0-876C-7B9F3A5C1539}" v="39" dt="2024-03-28T16:29:51.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7" autoAdjust="0"/>
    <p:restoredTop sz="95033" autoAdjust="0"/>
  </p:normalViewPr>
  <p:slideViewPr>
    <p:cSldViewPr snapToGrid="0">
      <p:cViewPr varScale="1">
        <p:scale>
          <a:sx n="82" d="100"/>
          <a:sy n="82" d="100"/>
        </p:scale>
        <p:origin x="763"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29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ΠΠΑ ΑΡΕΤΗ" userId="801f74b4-0901-4977-b7d8-3f8af0d3d70f" providerId="ADAL" clId="{2636F03A-DDD7-4544-BD6B-6D297AA2B2FE}"/>
    <pc:docChg chg="modSld">
      <pc:chgData name="ΠΑΠΠΑ ΑΡΕΤΗ" userId="801f74b4-0901-4977-b7d8-3f8af0d3d70f" providerId="ADAL" clId="{2636F03A-DDD7-4544-BD6B-6D297AA2B2FE}" dt="2024-03-28T10:30:47.367" v="3" actId="14100"/>
      <pc:docMkLst>
        <pc:docMk/>
      </pc:docMkLst>
      <pc:sldChg chg="modSp mod">
        <pc:chgData name="ΠΑΠΠΑ ΑΡΕΤΗ" userId="801f74b4-0901-4977-b7d8-3f8af0d3d70f" providerId="ADAL" clId="{2636F03A-DDD7-4544-BD6B-6D297AA2B2FE}" dt="2024-03-28T10:30:41.670" v="2" actId="1076"/>
        <pc:sldMkLst>
          <pc:docMk/>
          <pc:sldMk cId="3624159994" sldId="308"/>
        </pc:sldMkLst>
        <pc:spChg chg="mod">
          <ac:chgData name="ΠΑΠΠΑ ΑΡΕΤΗ" userId="801f74b4-0901-4977-b7d8-3f8af0d3d70f" providerId="ADAL" clId="{2636F03A-DDD7-4544-BD6B-6D297AA2B2FE}" dt="2024-03-28T10:30:41.670" v="2" actId="1076"/>
          <ac:spMkLst>
            <pc:docMk/>
            <pc:sldMk cId="3624159994" sldId="308"/>
            <ac:spMk id="4" creationId="{00000000-0000-0000-0000-000000000000}"/>
          </ac:spMkLst>
        </pc:spChg>
      </pc:sldChg>
      <pc:sldChg chg="modSp mod">
        <pc:chgData name="ΠΑΠΠΑ ΑΡΕΤΗ" userId="801f74b4-0901-4977-b7d8-3f8af0d3d70f" providerId="ADAL" clId="{2636F03A-DDD7-4544-BD6B-6D297AA2B2FE}" dt="2024-03-28T10:30:47.367" v="3" actId="14100"/>
        <pc:sldMkLst>
          <pc:docMk/>
          <pc:sldMk cId="3614663557" sldId="318"/>
        </pc:sldMkLst>
        <pc:spChg chg="mod">
          <ac:chgData name="ΠΑΠΠΑ ΑΡΕΤΗ" userId="801f74b4-0901-4977-b7d8-3f8af0d3d70f" providerId="ADAL" clId="{2636F03A-DDD7-4544-BD6B-6D297AA2B2FE}" dt="2024-03-28T10:30:36.481" v="1" actId="113"/>
          <ac:spMkLst>
            <pc:docMk/>
            <pc:sldMk cId="3614663557" sldId="318"/>
            <ac:spMk id="2" creationId="{00000000-0000-0000-0000-000000000000}"/>
          </ac:spMkLst>
        </pc:spChg>
        <pc:picChg chg="mod">
          <ac:chgData name="ΠΑΠΠΑ ΑΡΕΤΗ" userId="801f74b4-0901-4977-b7d8-3f8af0d3d70f" providerId="ADAL" clId="{2636F03A-DDD7-4544-BD6B-6D297AA2B2FE}" dt="2024-03-28T10:30:47.367" v="3" actId="14100"/>
          <ac:picMkLst>
            <pc:docMk/>
            <pc:sldMk cId="3614663557" sldId="318"/>
            <ac:picMk id="4" creationId="{94E73FE5-5E9E-AF4F-ECED-15DAC141A0E2}"/>
          </ac:picMkLst>
        </pc:picChg>
      </pc:sldChg>
    </pc:docChg>
  </pc:docChgLst>
  <pc:docChgLst>
    <pc:chgData name="ΠΑΠΠΑ ΑΡΕΤΗ" userId="801f74b4-0901-4977-b7d8-3f8af0d3d70f" providerId="ADAL" clId="{553A5A77-658D-4BB0-876C-7B9F3A5C1539}"/>
    <pc:docChg chg="undo custSel addSld delSld modSld sldOrd">
      <pc:chgData name="ΠΑΠΠΑ ΑΡΕΤΗ" userId="801f74b4-0901-4977-b7d8-3f8af0d3d70f" providerId="ADAL" clId="{553A5A77-658D-4BB0-876C-7B9F3A5C1539}" dt="2024-03-28T16:30:34.708" v="302" actId="255"/>
      <pc:docMkLst>
        <pc:docMk/>
      </pc:docMkLst>
      <pc:sldChg chg="addSp delSp modSp add del mod ord modAnim">
        <pc:chgData name="ΠΑΠΠΑ ΑΡΕΤΗ" userId="801f74b4-0901-4977-b7d8-3f8af0d3d70f" providerId="ADAL" clId="{553A5A77-658D-4BB0-876C-7B9F3A5C1539}" dt="2024-03-28T16:27:01.331" v="234" actId="20578"/>
        <pc:sldMkLst>
          <pc:docMk/>
          <pc:sldMk cId="2138803856" sldId="264"/>
        </pc:sldMkLst>
        <pc:spChg chg="mod">
          <ac:chgData name="ΠΑΠΠΑ ΑΡΕΤΗ" userId="801f74b4-0901-4977-b7d8-3f8af0d3d70f" providerId="ADAL" clId="{553A5A77-658D-4BB0-876C-7B9F3A5C1539}" dt="2024-03-28T16:26:59.552" v="229"/>
          <ac:spMkLst>
            <pc:docMk/>
            <pc:sldMk cId="2138803856" sldId="264"/>
            <ac:spMk id="2" creationId="{00000000-0000-0000-0000-000000000000}"/>
          </ac:spMkLst>
        </pc:spChg>
        <pc:spChg chg="mod">
          <ac:chgData name="ΠΑΠΠΑ ΑΡΕΤΗ" userId="801f74b4-0901-4977-b7d8-3f8af0d3d70f" providerId="ADAL" clId="{553A5A77-658D-4BB0-876C-7B9F3A5C1539}" dt="2024-03-28T16:26:26.117" v="211"/>
          <ac:spMkLst>
            <pc:docMk/>
            <pc:sldMk cId="2138803856" sldId="264"/>
            <ac:spMk id="3" creationId="{00000000-0000-0000-0000-000000000000}"/>
          </ac:spMkLst>
        </pc:spChg>
        <pc:picChg chg="add del">
          <ac:chgData name="ΠΑΠΠΑ ΑΡΕΤΗ" userId="801f74b4-0901-4977-b7d8-3f8af0d3d70f" providerId="ADAL" clId="{553A5A77-658D-4BB0-876C-7B9F3A5C1539}" dt="2024-03-28T16:26:58.031" v="226" actId="478"/>
          <ac:picMkLst>
            <pc:docMk/>
            <pc:sldMk cId="2138803856" sldId="264"/>
            <ac:picMk id="49" creationId="{D6F047B4-3A01-4A5E-55D7-06AB0E35A402}"/>
          </ac:picMkLst>
        </pc:picChg>
      </pc:sldChg>
      <pc:sldChg chg="modNotesTx">
        <pc:chgData name="ΠΑΠΠΑ ΑΡΕΤΗ" userId="801f74b4-0901-4977-b7d8-3f8af0d3d70f" providerId="ADAL" clId="{553A5A77-658D-4BB0-876C-7B9F3A5C1539}" dt="2024-03-28T16:04:47.784" v="46" actId="20577"/>
        <pc:sldMkLst>
          <pc:docMk/>
          <pc:sldMk cId="1901122073" sldId="284"/>
        </pc:sldMkLst>
      </pc:sldChg>
      <pc:sldChg chg="addSp modSp mod">
        <pc:chgData name="ΠΑΠΠΑ ΑΡΕΤΗ" userId="801f74b4-0901-4977-b7d8-3f8af0d3d70f" providerId="ADAL" clId="{553A5A77-658D-4BB0-876C-7B9F3A5C1539}" dt="2024-03-28T16:21:00.980" v="135" actId="1076"/>
        <pc:sldMkLst>
          <pc:docMk/>
          <pc:sldMk cId="853924933" sldId="287"/>
        </pc:sldMkLst>
        <pc:spChg chg="mod">
          <ac:chgData name="ΠΑΠΠΑ ΑΡΕΤΗ" userId="801f74b4-0901-4977-b7d8-3f8af0d3d70f" providerId="ADAL" clId="{553A5A77-658D-4BB0-876C-7B9F3A5C1539}" dt="2024-03-28T16:20:17.861" v="130" actId="113"/>
          <ac:spMkLst>
            <pc:docMk/>
            <pc:sldMk cId="853924933" sldId="287"/>
            <ac:spMk id="3" creationId="{00000000-0000-0000-0000-000000000000}"/>
          </ac:spMkLst>
        </pc:spChg>
        <pc:picChg chg="mod">
          <ac:chgData name="ΠΑΠΠΑ ΑΡΕΤΗ" userId="801f74b4-0901-4977-b7d8-3f8af0d3d70f" providerId="ADAL" clId="{553A5A77-658D-4BB0-876C-7B9F3A5C1539}" dt="2024-03-28T16:20:26.172" v="131" actId="1076"/>
          <ac:picMkLst>
            <pc:docMk/>
            <pc:sldMk cId="853924933" sldId="287"/>
            <ac:picMk id="4" creationId="{D44C5A83-0213-6824-C930-8397CF2DFD18}"/>
          </ac:picMkLst>
        </pc:picChg>
        <pc:picChg chg="add mod">
          <ac:chgData name="ΠΑΠΠΑ ΑΡΕΤΗ" userId="801f74b4-0901-4977-b7d8-3f8af0d3d70f" providerId="ADAL" clId="{553A5A77-658D-4BB0-876C-7B9F3A5C1539}" dt="2024-03-28T16:21:00.980" v="135" actId="1076"/>
          <ac:picMkLst>
            <pc:docMk/>
            <pc:sldMk cId="853924933" sldId="287"/>
            <ac:picMk id="6" creationId="{54E384B8-CF19-B07F-ADEA-C5B3B38948C6}"/>
          </ac:picMkLst>
        </pc:picChg>
      </pc:sldChg>
      <pc:sldChg chg="addSp delSp modSp add del mod modNotesTx">
        <pc:chgData name="ΠΑΠΠΑ ΑΡΕΤΗ" userId="801f74b4-0901-4977-b7d8-3f8af0d3d70f" providerId="ADAL" clId="{553A5A77-658D-4BB0-876C-7B9F3A5C1539}" dt="2024-03-28T16:29:59.172" v="294" actId="2696"/>
        <pc:sldMkLst>
          <pc:docMk/>
          <pc:sldMk cId="3614663557" sldId="318"/>
        </pc:sldMkLst>
        <pc:picChg chg="del mod">
          <ac:chgData name="ΠΑΠΠΑ ΑΡΕΤΗ" userId="801f74b4-0901-4977-b7d8-3f8af0d3d70f" providerId="ADAL" clId="{553A5A77-658D-4BB0-876C-7B9F3A5C1539}" dt="2024-03-28T16:12:04.895" v="65" actId="478"/>
          <ac:picMkLst>
            <pc:docMk/>
            <pc:sldMk cId="3614663557" sldId="318"/>
            <ac:picMk id="4" creationId="{94E73FE5-5E9E-AF4F-ECED-15DAC141A0E2}"/>
          </ac:picMkLst>
        </pc:picChg>
        <pc:picChg chg="add del mod">
          <ac:chgData name="ΠΑΠΠΑ ΑΡΕΤΗ" userId="801f74b4-0901-4977-b7d8-3f8af0d3d70f" providerId="ADAL" clId="{553A5A77-658D-4BB0-876C-7B9F3A5C1539}" dt="2024-03-28T16:10:44.512" v="52" actId="478"/>
          <ac:picMkLst>
            <pc:docMk/>
            <pc:sldMk cId="3614663557" sldId="318"/>
            <ac:picMk id="8" creationId="{7B705CB4-D10B-EEF8-5469-B7AC64B3BF76}"/>
          </ac:picMkLst>
        </pc:picChg>
        <pc:picChg chg="add mod modCrop">
          <ac:chgData name="ΠΑΠΠΑ ΑΡΕΤΗ" userId="801f74b4-0901-4977-b7d8-3f8af0d3d70f" providerId="ADAL" clId="{553A5A77-658D-4BB0-876C-7B9F3A5C1539}" dt="2024-03-28T16:12:26.256" v="69" actId="1076"/>
          <ac:picMkLst>
            <pc:docMk/>
            <pc:sldMk cId="3614663557" sldId="318"/>
            <ac:picMk id="10" creationId="{0F7D1212-2F44-3E84-6789-EFE00F76D105}"/>
          </ac:picMkLst>
        </pc:picChg>
      </pc:sldChg>
      <pc:sldChg chg="new del">
        <pc:chgData name="ΠΑΠΠΑ ΑΡΕΤΗ" userId="801f74b4-0901-4977-b7d8-3f8af0d3d70f" providerId="ADAL" clId="{553A5A77-658D-4BB0-876C-7B9F3A5C1539}" dt="2024-03-28T16:21:07.521" v="136" actId="2696"/>
        <pc:sldMkLst>
          <pc:docMk/>
          <pc:sldMk cId="3180748977" sldId="319"/>
        </pc:sldMkLst>
      </pc:sldChg>
      <pc:sldChg chg="addSp delSp modSp add mod">
        <pc:chgData name="ΠΑΠΠΑ ΑΡΕΤΗ" userId="801f74b4-0901-4977-b7d8-3f8af0d3d70f" providerId="ADAL" clId="{553A5A77-658D-4BB0-876C-7B9F3A5C1539}" dt="2024-03-28T16:30:19.090" v="301" actId="1076"/>
        <pc:sldMkLst>
          <pc:docMk/>
          <pc:sldMk cId="1228388997" sldId="320"/>
        </pc:sldMkLst>
        <pc:spChg chg="add del mod">
          <ac:chgData name="ΠΑΠΠΑ ΑΡΕΤΗ" userId="801f74b4-0901-4977-b7d8-3f8af0d3d70f" providerId="ADAL" clId="{553A5A77-658D-4BB0-876C-7B9F3A5C1539}" dt="2024-03-28T16:30:06.517" v="295" actId="21"/>
          <ac:spMkLst>
            <pc:docMk/>
            <pc:sldMk cId="1228388997" sldId="320"/>
            <ac:spMk id="7" creationId="{D64130CC-13B6-194C-78B4-EE8A0C9007B6}"/>
          </ac:spMkLst>
        </pc:spChg>
        <pc:picChg chg="add del mod modCrop">
          <ac:chgData name="ΠΑΠΠΑ ΑΡΕΤΗ" userId="801f74b4-0901-4977-b7d8-3f8af0d3d70f" providerId="ADAL" clId="{553A5A77-658D-4BB0-876C-7B9F3A5C1539}" dt="2024-03-28T16:18:46.115" v="123" actId="478"/>
          <ac:picMkLst>
            <pc:docMk/>
            <pc:sldMk cId="1228388997" sldId="320"/>
            <ac:picMk id="6" creationId="{E97B02E4-DC1D-8DCC-ED3C-BBD992AD6BE4}"/>
          </ac:picMkLst>
        </pc:picChg>
        <pc:picChg chg="add mod">
          <ac:chgData name="ΠΑΠΠΑ ΑΡΕΤΗ" userId="801f74b4-0901-4977-b7d8-3f8af0d3d70f" providerId="ADAL" clId="{553A5A77-658D-4BB0-876C-7B9F3A5C1539}" dt="2024-03-28T16:30:17.012" v="300" actId="1076"/>
          <ac:picMkLst>
            <pc:docMk/>
            <pc:sldMk cId="1228388997" sldId="320"/>
            <ac:picMk id="8" creationId="{E8116E78-4A89-D422-8A94-FA86F31CB932}"/>
          </ac:picMkLst>
        </pc:picChg>
        <pc:picChg chg="add mod">
          <ac:chgData name="ΠΑΠΠΑ ΑΡΕΤΗ" userId="801f74b4-0901-4977-b7d8-3f8af0d3d70f" providerId="ADAL" clId="{553A5A77-658D-4BB0-876C-7B9F3A5C1539}" dt="2024-03-28T16:30:19.090" v="301" actId="1076"/>
          <ac:picMkLst>
            <pc:docMk/>
            <pc:sldMk cId="1228388997" sldId="320"/>
            <ac:picMk id="9" creationId="{4CB9AEEA-BEBD-26F2-806B-C50AC0F261BD}"/>
          </ac:picMkLst>
        </pc:picChg>
        <pc:picChg chg="del">
          <ac:chgData name="ΠΑΠΠΑ ΑΡΕΤΗ" userId="801f74b4-0901-4977-b7d8-3f8af0d3d70f" providerId="ADAL" clId="{553A5A77-658D-4BB0-876C-7B9F3A5C1539}" dt="2024-03-28T16:14:34.174" v="72" actId="478"/>
          <ac:picMkLst>
            <pc:docMk/>
            <pc:sldMk cId="1228388997" sldId="320"/>
            <ac:picMk id="10" creationId="{0F7D1212-2F44-3E84-6789-EFE00F76D105}"/>
          </ac:picMkLst>
        </pc:picChg>
      </pc:sldChg>
      <pc:sldChg chg="addSp delSp modSp add del mod">
        <pc:chgData name="ΠΑΠΠΑ ΑΡΕΤΗ" userId="801f74b4-0901-4977-b7d8-3f8af0d3d70f" providerId="ADAL" clId="{553A5A77-658D-4BB0-876C-7B9F3A5C1539}" dt="2024-03-28T16:19:08.935" v="127" actId="2696"/>
        <pc:sldMkLst>
          <pc:docMk/>
          <pc:sldMk cId="2058220321" sldId="321"/>
        </pc:sldMkLst>
        <pc:picChg chg="add del mod modCrop">
          <ac:chgData name="ΠΑΠΠΑ ΑΡΕΤΗ" userId="801f74b4-0901-4977-b7d8-3f8af0d3d70f" providerId="ADAL" clId="{553A5A77-658D-4BB0-876C-7B9F3A5C1539}" dt="2024-03-28T16:17:39.258" v="104" actId="478"/>
          <ac:picMkLst>
            <pc:docMk/>
            <pc:sldMk cId="2058220321" sldId="321"/>
            <ac:picMk id="6" creationId="{63D6276E-D567-633B-700F-E3877C1F4C85}"/>
          </ac:picMkLst>
        </pc:picChg>
        <pc:picChg chg="add mod">
          <ac:chgData name="ΠΑΠΠΑ ΑΡΕΤΗ" userId="801f74b4-0901-4977-b7d8-3f8af0d3d70f" providerId="ADAL" clId="{553A5A77-658D-4BB0-876C-7B9F3A5C1539}" dt="2024-03-28T16:17:48.205" v="108" actId="1076"/>
          <ac:picMkLst>
            <pc:docMk/>
            <pc:sldMk cId="2058220321" sldId="321"/>
            <ac:picMk id="9" creationId="{0F7B8958-EE93-B5CF-D7FC-91C136555CCC}"/>
          </ac:picMkLst>
        </pc:picChg>
        <pc:picChg chg="del">
          <ac:chgData name="ΠΑΠΠΑ ΑΡΕΤΗ" userId="801f74b4-0901-4977-b7d8-3f8af0d3d70f" providerId="ADAL" clId="{553A5A77-658D-4BB0-876C-7B9F3A5C1539}" dt="2024-03-28T16:16:03.279" v="84" actId="478"/>
          <ac:picMkLst>
            <pc:docMk/>
            <pc:sldMk cId="2058220321" sldId="321"/>
            <ac:picMk id="10" creationId="{0F7D1212-2F44-3E84-6789-EFE00F76D105}"/>
          </ac:picMkLst>
        </pc:picChg>
      </pc:sldChg>
      <pc:sldChg chg="addSp delSp modSp add del mod">
        <pc:chgData name="ΠΑΠΠΑ ΑΡΕΤΗ" userId="801f74b4-0901-4977-b7d8-3f8af0d3d70f" providerId="ADAL" clId="{553A5A77-658D-4BB0-876C-7B9F3A5C1539}" dt="2024-03-28T16:27:05.299" v="240" actId="2890"/>
        <pc:sldMkLst>
          <pc:docMk/>
          <pc:sldMk cId="2710136857" sldId="321"/>
        </pc:sldMkLst>
        <pc:spChg chg="add del mod">
          <ac:chgData name="ΠΑΠΠΑ ΑΡΕΤΗ" userId="801f74b4-0901-4977-b7d8-3f8af0d3d70f" providerId="ADAL" clId="{553A5A77-658D-4BB0-876C-7B9F3A5C1539}" dt="2024-03-28T16:27:03.769" v="237" actId="22"/>
          <ac:spMkLst>
            <pc:docMk/>
            <pc:sldMk cId="2710136857" sldId="321"/>
            <ac:spMk id="6" creationId="{62F7E70C-7D16-3E5F-D299-66298379910A}"/>
          </ac:spMkLst>
        </pc:spChg>
        <pc:picChg chg="add del">
          <ac:chgData name="ΠΑΠΠΑ ΑΡΕΤΗ" userId="801f74b4-0901-4977-b7d8-3f8af0d3d70f" providerId="ADAL" clId="{553A5A77-658D-4BB0-876C-7B9F3A5C1539}" dt="2024-03-28T16:27:04.487" v="238" actId="478"/>
          <ac:picMkLst>
            <pc:docMk/>
            <pc:sldMk cId="2710136857" sldId="321"/>
            <ac:picMk id="8" creationId="{E8116E78-4A89-D422-8A94-FA86F31CB932}"/>
          </ac:picMkLst>
        </pc:picChg>
        <pc:picChg chg="add del">
          <ac:chgData name="ΠΑΠΠΑ ΑΡΕΤΗ" userId="801f74b4-0901-4977-b7d8-3f8af0d3d70f" providerId="ADAL" clId="{553A5A77-658D-4BB0-876C-7B9F3A5C1539}" dt="2024-03-28T16:27:04.988" v="239" actId="478"/>
          <ac:picMkLst>
            <pc:docMk/>
            <pc:sldMk cId="2710136857" sldId="321"/>
            <ac:picMk id="9" creationId="{4CB9AEEA-BEBD-26F2-806B-C50AC0F261BD}"/>
          </ac:picMkLst>
        </pc:picChg>
      </pc:sldChg>
      <pc:sldChg chg="modSp add del mod ord setBg">
        <pc:chgData name="ΠΑΠΠΑ ΑΡΕΤΗ" userId="801f74b4-0901-4977-b7d8-3f8af0d3d70f" providerId="ADAL" clId="{553A5A77-658D-4BB0-876C-7B9F3A5C1539}" dt="2024-03-28T16:28:05.466" v="265" actId="2696"/>
        <pc:sldMkLst>
          <pc:docMk/>
          <pc:sldMk cId="3289193334" sldId="321"/>
        </pc:sldMkLst>
        <pc:spChg chg="mod">
          <ac:chgData name="ΠΑΠΠΑ ΑΡΕΤΗ" userId="801f74b4-0901-4977-b7d8-3f8af0d3d70f" providerId="ADAL" clId="{553A5A77-658D-4BB0-876C-7B9F3A5C1539}" dt="2024-03-28T16:27:53.568" v="260" actId="21"/>
          <ac:spMkLst>
            <pc:docMk/>
            <pc:sldMk cId="3289193334" sldId="321"/>
            <ac:spMk id="3" creationId="{00000000-0000-0000-0000-000000000000}"/>
          </ac:spMkLst>
        </pc:spChg>
      </pc:sldChg>
      <pc:sldChg chg="delSp modSp add mod ord modAnim">
        <pc:chgData name="ΠΑΠΠΑ ΑΡΕΤΗ" userId="801f74b4-0901-4977-b7d8-3f8af0d3d70f" providerId="ADAL" clId="{553A5A77-658D-4BB0-876C-7B9F3A5C1539}" dt="2024-03-28T16:30:34.708" v="302" actId="255"/>
        <pc:sldMkLst>
          <pc:docMk/>
          <pc:sldMk cId="1496046234" sldId="322"/>
        </pc:sldMkLst>
        <pc:spChg chg="mod">
          <ac:chgData name="ΠΑΠΠΑ ΑΡΕΤΗ" userId="801f74b4-0901-4977-b7d8-3f8af0d3d70f" providerId="ADAL" clId="{553A5A77-658D-4BB0-876C-7B9F3A5C1539}" dt="2024-03-28T16:30:34.708" v="302" actId="255"/>
          <ac:spMkLst>
            <pc:docMk/>
            <pc:sldMk cId="1496046234" sldId="322"/>
            <ac:spMk id="2" creationId="{00000000-0000-0000-0000-000000000000}"/>
          </ac:spMkLst>
        </pc:spChg>
        <pc:spChg chg="mod">
          <ac:chgData name="ΠΑΠΠΑ ΑΡΕΤΗ" userId="801f74b4-0901-4977-b7d8-3f8af0d3d70f" providerId="ADAL" clId="{553A5A77-658D-4BB0-876C-7B9F3A5C1539}" dt="2024-03-28T16:29:51.096" v="293" actId="255"/>
          <ac:spMkLst>
            <pc:docMk/>
            <pc:sldMk cId="1496046234" sldId="322"/>
            <ac:spMk id="3" creationId="{00000000-0000-0000-0000-000000000000}"/>
          </ac:spMkLst>
        </pc:spChg>
        <pc:picChg chg="del">
          <ac:chgData name="ΠΑΠΠΑ ΑΡΕΤΗ" userId="801f74b4-0901-4977-b7d8-3f8af0d3d70f" providerId="ADAL" clId="{553A5A77-658D-4BB0-876C-7B9F3A5C1539}" dt="2024-03-28T16:28:02.591" v="264" actId="478"/>
          <ac:picMkLst>
            <pc:docMk/>
            <pc:sldMk cId="1496046234" sldId="322"/>
            <ac:picMk id="49" creationId="{D6F047B4-3A01-4A5E-55D7-06AB0E35A402}"/>
          </ac:picMkLst>
        </pc:picChg>
      </pc:sldChg>
      <pc:sldChg chg="add del">
        <pc:chgData name="ΠΑΠΠΑ ΑΡΕΤΗ" userId="801f74b4-0901-4977-b7d8-3f8af0d3d70f" providerId="ADAL" clId="{553A5A77-658D-4BB0-876C-7B9F3A5C1539}" dt="2024-03-28T16:27:02.090" v="235" actId="2890"/>
        <pc:sldMkLst>
          <pc:docMk/>
          <pc:sldMk cId="1553807711"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4DEAF-6E76-41E2-BD72-389D076DEB35}" type="datetimeFigureOut">
              <a:rPr lang="el-GR" smtClean="0"/>
              <a:t>28/3/2024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1D952-C530-4E8C-810E-8FBD2127C890}" type="slidenum">
              <a:rPr lang="el-GR" smtClean="0"/>
              <a:t>‹#›</a:t>
            </a:fld>
            <a:endParaRPr lang="el-GR"/>
          </a:p>
        </p:txBody>
      </p:sp>
    </p:spTree>
    <p:extLst>
      <p:ext uri="{BB962C8B-B14F-4D97-AF65-F5344CB8AC3E}">
        <p14:creationId xmlns:p14="http://schemas.microsoft.com/office/powerpoint/2010/main" val="299070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tabLst>
                <a:tab pos="457200" algn="l"/>
              </a:tabLst>
            </a:pP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Διακυβερνητική Ομάδα για την </a:t>
            </a:r>
            <a:r>
              <a:rPr lang="en-US"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λιματική </a:t>
            </a:r>
            <a:r>
              <a:rPr lang="en-US"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λλαγή</a:t>
            </a:r>
            <a:r>
              <a:rPr lang="el-G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επιβεβαιώνει τις αρνητικές επιπτώσεις της αλλαγής του κλίματος</a:t>
            </a:r>
            <a:r>
              <a:rPr lang="el-GR" sz="1800" kern="100" dirty="0">
                <a:effectLst/>
                <a:latin typeface="Calibri" panose="020F0502020204030204" pitchFamily="34" charset="0"/>
                <a:ea typeface="Calibri" panose="020F0502020204030204" pitchFamily="34" charset="0"/>
                <a:cs typeface="Arial" panose="020B0604020202020204" pitchFamily="34" charset="0"/>
              </a:rPr>
              <a:t> κ </a:t>
            </a:r>
            <a:r>
              <a:rPr lang="el-GR" sz="1800" kern="0" dirty="0">
                <a:effectLst/>
                <a:latin typeface="Times New Roman" panose="02020603050405020304" pitchFamily="18" charset="0"/>
                <a:ea typeface="Times New Roman" panose="02020603050405020304" pitchFamily="18" charset="0"/>
                <a:cs typeface="Arial" panose="020B0604020202020204" pitchFamily="34" charset="0"/>
              </a:rPr>
              <a:t>επισημαίνει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l-G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Με αποτέλεσμα </a:t>
            </a:r>
            <a:r>
              <a:rPr lang="el-GR" sz="1800" kern="100" dirty="0">
                <a:effectLst/>
                <a:latin typeface="Calibri" panose="020F0502020204030204" pitchFamily="34" charset="0"/>
                <a:ea typeface="Calibri" panose="020F0502020204030204" pitchFamily="34" charset="0"/>
                <a:cs typeface="Calibri" panose="020F0502020204030204" pitchFamily="34" charset="0"/>
              </a:rPr>
              <a:t> το φαινόμενο που παγιδεύει επιπρόσθετη θερμότητα στα χαμηλότερα ατμοσφαιρικά στρώματα</a:t>
            </a:r>
            <a:r>
              <a:rPr lang="el-G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Είναι σαφές ότι σε συνθήκες κλιματικής αλλαγής, οτιδήποτε σχετίζεται με το νερό θα γνωρίσει στο μέλλον μεγάλες αλλαγές.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2</a:t>
            </a:fld>
            <a:endParaRPr lang="el-GR"/>
          </a:p>
        </p:txBody>
      </p:sp>
    </p:spTree>
    <p:extLst>
      <p:ext uri="{BB962C8B-B14F-4D97-AF65-F5344CB8AC3E}">
        <p14:creationId xmlns:p14="http://schemas.microsoft.com/office/powerpoint/2010/main" val="200073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απεικονίζονται οι χρονολογικές σειρές της μέσης ετήσιας θερμοκρασίας για την ιστορική περίοδο 2011-2021 και την μελλοντική περίοδο 2021-2060, για τα 3 κλιματικά σενάρια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2.6,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4.5 και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8.5).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θερμοκρασία στην περιοχή να αυξάνεται κατά την ιστορική περίοδο και να ακολουθεί ανοδική τάση κατά την μελλοντική περίοδο</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Για το ευνοϊκότερο σενάριο </a:t>
            </a:r>
            <a:r>
              <a:rPr lang="en-US" sz="1800" dirty="0">
                <a:solidFill>
                  <a:srgbClr val="000000"/>
                </a:solidFill>
                <a:effectLst/>
                <a:latin typeface="Calibri" panose="020F0502020204030204" pitchFamily="34" charset="0"/>
                <a:ea typeface="Calibri" panose="020F0502020204030204" pitchFamily="34" charset="0"/>
              </a:rPr>
              <a:t>RCP</a:t>
            </a:r>
            <a:r>
              <a:rPr lang="el-GR" sz="1800" dirty="0">
                <a:solidFill>
                  <a:srgbClr val="000000"/>
                </a:solidFill>
                <a:effectLst/>
                <a:latin typeface="Calibri" panose="020F0502020204030204" pitchFamily="34" charset="0"/>
                <a:ea typeface="Calibri" panose="020F0502020204030204" pitchFamily="34" charset="0"/>
              </a:rPr>
              <a:t>2.6, </a:t>
            </a:r>
            <a:r>
              <a:rPr lang="el-GR" sz="1800" dirty="0">
                <a:effectLst/>
                <a:latin typeface="Calibri" panose="020F0502020204030204" pitchFamily="34" charset="0"/>
                <a:ea typeface="Calibri" panose="020F0502020204030204" pitchFamily="34" charset="0"/>
                <a:cs typeface="Arial" panose="020B0604020202020204" pitchFamily="34" charset="0"/>
              </a:rPr>
              <a:t>η θερμοκρασία προβλέπεται να ακολουθεί αυξητική τάση μέχρι το 2040 και στη συνέχεια να σταθεροποιείται.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Στον</a:t>
            </a:r>
            <a:r>
              <a:rPr lang="el-GR" sz="1800" dirty="0">
                <a:effectLst/>
                <a:latin typeface="Calibri" panose="020F0502020204030204" pitchFamily="34" charset="0"/>
                <a:ea typeface="Calibri" panose="020F0502020204030204" pitchFamily="34" charset="0"/>
              </a:rPr>
              <a:t> Πίνακα </a:t>
            </a:r>
            <a:r>
              <a:rPr lang="el-GR" sz="1800" dirty="0">
                <a:effectLst/>
                <a:latin typeface="Calibri" panose="020F0502020204030204" pitchFamily="34" charset="0"/>
                <a:ea typeface="Calibri" panose="020F0502020204030204" pitchFamily="34" charset="0"/>
                <a:cs typeface="Arial" panose="020B0604020202020204" pitchFamily="34" charset="0"/>
              </a:rPr>
              <a:t>παρουσιάζονται οι (ποσοστιαίες) μεταβολές της θερμοκρασίας </a:t>
            </a:r>
            <a:r>
              <a:rPr lang="el-GR" sz="1800" dirty="0">
                <a:solidFill>
                  <a:srgbClr val="000009"/>
                </a:solidFill>
                <a:effectLst/>
                <a:latin typeface="Calibri" panose="020F0502020204030204" pitchFamily="34" charset="0"/>
                <a:ea typeface="Calibri" panose="020F0502020204030204" pitchFamily="34" charset="0"/>
                <a:cs typeface="Arial" panose="020B0604020202020204" pitchFamily="34" charset="0"/>
              </a:rPr>
              <a:t>σε σχέση με τις αντίστοιχες της ιστορικής περιόδου (2011-2021) </a:t>
            </a:r>
            <a:r>
              <a:rPr lang="el-GR" sz="1800" dirty="0">
                <a:effectLst/>
                <a:latin typeface="Calibri" panose="020F0502020204030204" pitchFamily="34" charset="0"/>
                <a:ea typeface="Calibri" panose="020F0502020204030204" pitchFamily="34" charset="0"/>
                <a:cs typeface="Arial" panose="020B0604020202020204" pitchFamily="34" charset="0"/>
              </a:rPr>
              <a:t>για τις τέσσερις μελλοντικές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μεγαλύτερη αύξηση της θερμοκρασίας να σημειώνεται στον μακροπρόθεσμο χρονικό ορίζοντα (2051 - 2060),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Στον παρουσιάζονται οι (ποσοστιαίες) μεταβολές της θερμοκρασίας για κάθε εποχή </a:t>
            </a:r>
            <a:r>
              <a:rPr lang="el-GR" sz="1800" dirty="0">
                <a:solidFill>
                  <a:srgbClr val="000009"/>
                </a:solidFill>
                <a:effectLst/>
                <a:latin typeface="Calibri" panose="020F0502020204030204" pitchFamily="34" charset="0"/>
                <a:ea typeface="Calibri" panose="020F0502020204030204" pitchFamily="34" charset="0"/>
                <a:cs typeface="Arial" panose="020B0604020202020204" pitchFamily="34" charset="0"/>
              </a:rPr>
              <a:t>σε σχέση με τις αντίστοιχες εποχές της ιστορικής περιόδου (2011-2021) </a:t>
            </a:r>
            <a:r>
              <a:rPr lang="el-GR" sz="1800" dirty="0">
                <a:effectLst/>
                <a:latin typeface="Calibri" panose="020F0502020204030204" pitchFamily="34" charset="0"/>
                <a:ea typeface="Calibri" panose="020F0502020204030204" pitchFamily="34" charset="0"/>
                <a:cs typeface="Arial" panose="020B0604020202020204" pitchFamily="34" charset="0"/>
              </a:rPr>
              <a:t>για τα 3 κλιματικά σενάρια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2.6,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4.5 και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8.5). </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Η μεγαλύτερη αύξηση προβλέπεται κατά τη θερινή περίοδο και θα κυμανθεί από 0.68 °</a:t>
            </a:r>
            <a:r>
              <a:rPr lang="it-IT" sz="1800" dirty="0">
                <a:effectLst/>
                <a:latin typeface="Calibri" panose="020F0502020204030204" pitchFamily="34" charset="0"/>
                <a:ea typeface="Calibri" panose="020F0502020204030204" pitchFamily="34" charset="0"/>
                <a:cs typeface="Arial" panose="020B0604020202020204" pitchFamily="34" charset="0"/>
              </a:rPr>
              <a:t>C</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2.6) μέχρι τους 1.04 °</a:t>
            </a:r>
            <a:r>
              <a:rPr lang="it-IT" sz="1800" dirty="0">
                <a:effectLst/>
                <a:latin typeface="Calibri" panose="020F0502020204030204" pitchFamily="34" charset="0"/>
                <a:ea typeface="Calibri" panose="020F0502020204030204" pitchFamily="34" charset="0"/>
                <a:cs typeface="Arial" panose="020B0604020202020204" pitchFamily="34" charset="0"/>
              </a:rPr>
              <a:t>C</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it-IT" sz="1800" dirty="0">
                <a:effectLst/>
                <a:latin typeface="Calibri" panose="020F0502020204030204" pitchFamily="34" charset="0"/>
                <a:ea typeface="Calibri" panose="020F0502020204030204" pitchFamily="34" charset="0"/>
                <a:cs typeface="Arial" panose="020B0604020202020204" pitchFamily="34" charset="0"/>
              </a:rPr>
              <a:t>RCP</a:t>
            </a:r>
            <a:r>
              <a:rPr lang="el-GR" sz="1800" dirty="0">
                <a:effectLst/>
                <a:latin typeface="Calibri" panose="020F0502020204030204" pitchFamily="34" charset="0"/>
                <a:ea typeface="Calibri" panose="020F0502020204030204" pitchFamily="34" charset="0"/>
                <a:cs typeface="Arial" panose="020B0604020202020204" pitchFamily="34" charset="0"/>
              </a:rPr>
              <a:t>8.5). </a:t>
            </a:r>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11</a:t>
            </a:fld>
            <a:endParaRPr lang="el-GR"/>
          </a:p>
        </p:txBody>
      </p:sp>
    </p:spTree>
    <p:extLst>
      <p:ext uri="{BB962C8B-B14F-4D97-AF65-F5344CB8AC3E}">
        <p14:creationId xmlns:p14="http://schemas.microsoft.com/office/powerpoint/2010/main" val="7956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Μέση εποχική θερμοκρασία κατά την ιστορική περίοδο (</a:t>
            </a:r>
            <a:r>
              <a:rPr lang="en-US"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a</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2011-2021 και κατά τις μελλοντικές περιόδους 2021-2030, 2031-2040, 2041-2050, 2051-2060, για κλιματικά σενάρια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b</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RCP</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2.6,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c</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RCP</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4.5 και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d</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a:t>
            </a:r>
            <a:r>
              <a:rPr lang="it-IT"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RCP</a:t>
            </a:r>
            <a:r>
              <a:rPr lang="el-GR" sz="1800" b="1" i="0" dirty="0">
                <a:solidFill>
                  <a:srgbClr val="44546A"/>
                </a:solidFill>
                <a:effectLst/>
                <a:latin typeface="Calibri" panose="020F0502020204030204" pitchFamily="34" charset="0"/>
                <a:ea typeface="Calibri" panose="020F0502020204030204" pitchFamily="34" charset="0"/>
                <a:cs typeface="Arial" panose="020B0604020202020204" pitchFamily="34" charset="0"/>
              </a:rPr>
              <a:t>8.5 στην πιλοτική περιοχή κατά την ανοιξιάτικη περίοδο.</a:t>
            </a:r>
            <a:endParaRPr lang="el-GR" sz="1800" i="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Στον μακροπρόθεσμο ορίζοντα αναμένονται οι μεγαλύτερες αυξήσεις της θερμοκρασίας σε όλες τις εποχές κυρίως στην περίπτωση του δυσμενούς σεναρίου.</a:t>
            </a: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12</a:t>
            </a:fld>
            <a:endParaRPr lang="el-GR"/>
          </a:p>
        </p:txBody>
      </p:sp>
    </p:spTree>
    <p:extLst>
      <p:ext uri="{BB962C8B-B14F-4D97-AF65-F5344CB8AC3E}">
        <p14:creationId xmlns:p14="http://schemas.microsoft.com/office/powerpoint/2010/main" val="279725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13</a:t>
            </a:fld>
            <a:endParaRPr lang="el-GR"/>
          </a:p>
        </p:txBody>
      </p:sp>
    </p:spTree>
    <p:extLst>
      <p:ext uri="{BB962C8B-B14F-4D97-AF65-F5344CB8AC3E}">
        <p14:creationId xmlns:p14="http://schemas.microsoft.com/office/powerpoint/2010/main" val="351523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df_accumulated</a:t>
            </a:r>
            <a:r>
              <a:rPr lang="en-US"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 </a:t>
            </a:r>
            <a:r>
              <a:rPr lang="en-US" sz="1800" kern="1200" dirty="0" err="1">
                <a:solidFill>
                  <a:srgbClr val="44546A"/>
                </a:solidFill>
                <a:effectLst/>
                <a:latin typeface="Calibri" panose="020F0502020204030204" pitchFamily="34" charset="0"/>
                <a:ea typeface="Calibri" panose="020F0502020204030204" pitchFamily="34" charset="0"/>
                <a:cs typeface="Arial" panose="020B0604020202020204" pitchFamily="34" charset="0"/>
              </a:rPr>
              <a:t>cordex</a:t>
            </a:r>
            <a:r>
              <a:rPr lang="en-US"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  * 86400  # convert kg m^-2 s^-1 to kg m^-2 for each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thresholds =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θα αλλάξει η κατανομή των βροχοπτώσεων στο χρόνο, καθώς θα έχουμε συχνότερη εμφάνιση ακραίων φαινομένων.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Ως γενικός κανόνας στη μετεωρολογία και την πρόγνωση καιρού, 1 mm βροχόπτωσης ισούται με ένα λίτρο νερού ανά 1 τετραγωνικό μέτρο </a:t>
            </a:r>
            <a:endParaRPr lang="en-US"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rgbClr val="44546A"/>
                </a:solidFill>
                <a:effectLst/>
                <a:latin typeface="Calibri" panose="020F0502020204030204" pitchFamily="34" charset="0"/>
                <a:ea typeface="Calibri" panose="020F0502020204030204" pitchFamily="34" charset="0"/>
                <a:cs typeface="Arial" panose="020B0604020202020204" pitchFamily="34" charset="0"/>
              </a:rPr>
              <a:t>επιφάνειας.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t>1</a:t>
            </a:r>
            <a:r>
              <a:rPr lang="el-GR" dirty="0"/>
              <a:t> mm βροχόπτωσης ανά 1 εκτάριο περιοχής δίνει 17034</a:t>
            </a:r>
            <a:r>
              <a:rPr lang="en-US" dirty="0"/>
              <a:t> </a:t>
            </a:r>
            <a:r>
              <a:rPr lang="el-GR" dirty="0"/>
              <a:t>(14 τόνους)λιτρα νερό κουβάδες νερό.</a:t>
            </a:r>
          </a:p>
        </p:txBody>
      </p:sp>
      <p:sp>
        <p:nvSpPr>
          <p:cNvPr id="4" name="Slide Number Placeholder 3"/>
          <p:cNvSpPr>
            <a:spLocks noGrp="1"/>
          </p:cNvSpPr>
          <p:nvPr>
            <p:ph type="sldNum" sz="quarter" idx="5"/>
          </p:nvPr>
        </p:nvSpPr>
        <p:spPr/>
        <p:txBody>
          <a:bodyPr/>
          <a:lstStyle/>
          <a:p>
            <a:fld id="{1281D952-C530-4E8C-810E-8FBD2127C890}" type="slidenum">
              <a:rPr lang="el-GR" smtClean="0"/>
              <a:t>14</a:t>
            </a:fld>
            <a:endParaRPr lang="el-GR"/>
          </a:p>
        </p:txBody>
      </p:sp>
    </p:spTree>
    <p:extLst>
      <p:ext uri="{BB962C8B-B14F-4D97-AF65-F5344CB8AC3E}">
        <p14:creationId xmlns:p14="http://schemas.microsoft.com/office/powerpoint/2010/main" val="68540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15</a:t>
            </a:fld>
            <a:endParaRPr lang="el-GR"/>
          </a:p>
        </p:txBody>
      </p:sp>
    </p:spTree>
    <p:extLst>
      <p:ext uri="{BB962C8B-B14F-4D97-AF65-F5344CB8AC3E}">
        <p14:creationId xmlns:p14="http://schemas.microsoft.com/office/powerpoint/2010/main" val="111206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16</a:t>
            </a:fld>
            <a:endParaRPr lang="el-GR"/>
          </a:p>
        </p:txBody>
      </p:sp>
    </p:spTree>
    <p:extLst>
      <p:ext uri="{BB962C8B-B14F-4D97-AF65-F5344CB8AC3E}">
        <p14:creationId xmlns:p14="http://schemas.microsoft.com/office/powerpoint/2010/main" val="234848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Arial" panose="020B0604020202020204" pitchFamily="34" charset="0"/>
              </a:rPr>
              <a:t>Η παρατηρηθεισα χρονοσειρα είναι το </a:t>
            </a:r>
            <a:r>
              <a:rPr lang="en-US" sz="1800" kern="100" dirty="0">
                <a:effectLst/>
                <a:latin typeface="Calibri" panose="020F0502020204030204" pitchFamily="34" charset="0"/>
                <a:ea typeface="Calibri" panose="020F0502020204030204" pitchFamily="34" charset="0"/>
                <a:cs typeface="Arial" panose="020B0604020202020204" pitchFamily="34" charset="0"/>
              </a:rPr>
              <a:t>target output</a:t>
            </a:r>
            <a:r>
              <a:rPr lang="el-GR" sz="1800" kern="100" dirty="0">
                <a:effectLst/>
                <a:latin typeface="Calibri" panose="020F0502020204030204" pitchFamily="34" charset="0"/>
                <a:ea typeface="Calibri" panose="020F0502020204030204" pitchFamily="34" charset="0"/>
                <a:cs typeface="Arial" panose="020B0604020202020204" pitchFamily="34" charset="0"/>
              </a:rPr>
              <a:t> της παλινδρόμησης</a:t>
            </a:r>
          </a:p>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Arial" panose="020B0604020202020204" pitchFamily="34" charset="0"/>
              </a:rPr>
              <a:t>Η μέθοδος ‘</a:t>
            </a:r>
            <a:r>
              <a:rPr lang="en-US" sz="1800" kern="100" dirty="0">
                <a:effectLst/>
                <a:latin typeface="Calibri" panose="020F0502020204030204" pitchFamily="34" charset="0"/>
                <a:ea typeface="Calibri" panose="020F0502020204030204" pitchFamily="34" charset="0"/>
                <a:cs typeface="Arial" panose="020B0604020202020204" pitchFamily="34" charset="0"/>
              </a:rPr>
              <a:t>empirical quantile mapping</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Arial" panose="020B0604020202020204" pitchFamily="34" charset="0"/>
              </a:rPr>
              <a:t>EQM</a:t>
            </a:r>
            <a:r>
              <a:rPr lang="el-GR" sz="1800" kern="100" dirty="0">
                <a:effectLst/>
                <a:latin typeface="Calibri" panose="020F0502020204030204" pitchFamily="34" charset="0"/>
                <a:ea typeface="Calibri" panose="020F0502020204030204" pitchFamily="34" charset="0"/>
                <a:cs typeface="Arial" panose="020B0604020202020204" pitchFamily="34" charset="0"/>
              </a:rPr>
              <a:t>)’ εστιάζει σε ολόκληρη την </a:t>
            </a:r>
            <a:r>
              <a:rPr lang="el-GR" sz="1800" b="1" kern="100" dirty="0">
                <a:effectLst/>
                <a:latin typeface="Calibri" panose="020F0502020204030204" pitchFamily="34" charset="0"/>
                <a:ea typeface="Calibri" panose="020F0502020204030204" pitchFamily="34" charset="0"/>
                <a:cs typeface="Arial" panose="020B0604020202020204" pitchFamily="34" charset="0"/>
              </a:rPr>
              <a:t>κατανομή </a:t>
            </a:r>
            <a:r>
              <a:rPr lang="el-GR" sz="1800" kern="100" dirty="0">
                <a:effectLst/>
                <a:latin typeface="Calibri" panose="020F0502020204030204" pitchFamily="34" charset="0"/>
                <a:ea typeface="Calibri" panose="020F0502020204030204" pitchFamily="34" charset="0"/>
                <a:cs typeface="Arial" panose="020B0604020202020204" pitchFamily="34" charset="0"/>
              </a:rPr>
              <a:t>της μελετώμενης μεταβλητής και διορθωνει τη μεροληψία σε ποσοστιαία σημεία. Η μέθοδος αυτή βαθμονομεί τις προσομοιωμένες τιμές σύμφωνα με τις παρατηρούμενες, χρησιμοποιώντας την Αθροιστική συνάρτηση κατανομής.</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Πιο συγκεκριμένα, δύο χρονοσειρές από δεδομένα του μελετώμενου κλιματικού μοντέλου (ιστορική περίοδος και παρόν περίοδος) χρησιμοποιούνται για να υπολογιστούν οι διαφορές τους, οι οποίες ονομάζονται «κλιματικές ανωμαλίες». </a:t>
            </a:r>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21</a:t>
            </a:fld>
            <a:endParaRPr lang="el-GR"/>
          </a:p>
        </p:txBody>
      </p:sp>
    </p:spTree>
    <p:extLst>
      <p:ext uri="{BB962C8B-B14F-4D97-AF65-F5344CB8AC3E}">
        <p14:creationId xmlns:p14="http://schemas.microsoft.com/office/powerpoint/2010/main" val="401531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Τα αποτελέσματα των </a:t>
            </a:r>
            <a:r>
              <a:rPr lang="en-US" sz="1800" dirty="0">
                <a:effectLst/>
                <a:latin typeface="Calibri" panose="020F0502020204030204" pitchFamily="34" charset="0"/>
                <a:ea typeface="Calibri" panose="020F0502020204030204" pitchFamily="34" charset="0"/>
                <a:cs typeface="Arial" panose="020B0604020202020204" pitchFamily="34" charset="0"/>
              </a:rPr>
              <a:t>ERA</a:t>
            </a:r>
            <a:r>
              <a:rPr lang="el-GR" sz="1800" dirty="0">
                <a:effectLst/>
                <a:latin typeface="Calibri" panose="020F0502020204030204" pitchFamily="34" charset="0"/>
                <a:ea typeface="Calibri" panose="020F0502020204030204" pitchFamily="34" charset="0"/>
                <a:cs typeface="Arial" panose="020B0604020202020204" pitchFamily="34" charset="0"/>
              </a:rPr>
              <a:t>5 και </a:t>
            </a:r>
            <a:r>
              <a:rPr lang="it-IT" sz="1800" dirty="0">
                <a:effectLst/>
                <a:latin typeface="Calibri" panose="020F0502020204030204" pitchFamily="34" charset="0"/>
                <a:ea typeface="Calibri" panose="020F0502020204030204" pitchFamily="34" charset="0"/>
              </a:rPr>
              <a:t>CORDEX</a:t>
            </a:r>
            <a:r>
              <a:rPr lang="el-GR" sz="1800" dirty="0">
                <a:effectLst/>
                <a:latin typeface="Calibri" panose="020F0502020204030204" pitchFamily="34" charset="0"/>
                <a:ea typeface="Calibri" panose="020F0502020204030204" pitchFamily="34" charset="0"/>
                <a:cs typeface="Arial" panose="020B0604020202020204" pitchFamily="34" charset="0"/>
              </a:rPr>
              <a:t> μετατράπηκαν σε χρονολογικές σειρές εξάγοντας τη μέση τιμή των σημείων των προσομοιώσεών τους. Έπειτα οι χρονολογικές σειρές συγκρίνονται μέσω τεσσάρων στατιστικών δεικτών: </a:t>
            </a:r>
            <a:endParaRPr lang="el-GR" sz="18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Σύγκριση ετήσιων χρονοσειρών των κλιματικών μεταβλητών κατά την ιστορική περίοδο (1981-2005) όπως αυτές προκύπτουν από το </a:t>
            </a:r>
            <a:r>
              <a:rPr lang="en-US" sz="18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ERA</a:t>
            </a:r>
            <a:r>
              <a:rPr lang="el-GR" sz="18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Reanalysis και από το Cordex. </a:t>
            </a:r>
            <a:r>
              <a:rPr lang="el-GR" sz="1800" dirty="0">
                <a:effectLst/>
                <a:latin typeface="Times New Roman" panose="02020603050405020304" pitchFamily="18" charset="0"/>
                <a:ea typeface="Times New Roman" panose="02020603050405020304" pitchFamily="18" charset="0"/>
              </a:rPr>
              <a:t>Το μέσο σφάλμα μεροληψίας της θερμοκρασίας είναι -0.7 για την περιοχή και βρίσκεται σε συμφωνία με βιβλιογραφικές αναφορές στα πλαίσια του </a:t>
            </a:r>
            <a:r>
              <a:rPr lang="en-US" sz="1800" dirty="0" err="1">
                <a:effectLst/>
                <a:latin typeface="Times New Roman" panose="02020603050405020304" pitchFamily="18" charset="0"/>
                <a:ea typeface="Times New Roman" panose="02020603050405020304" pitchFamily="18" charset="0"/>
              </a:rPr>
              <a:t>Cordex</a:t>
            </a:r>
            <a:endParaRPr lang="el-GR" sz="1800" dirty="0">
              <a:effectLst/>
              <a:latin typeface="Times New Roman" panose="02020603050405020304" pitchFamily="18" charset="0"/>
              <a:ea typeface="Times New Roman" panose="02020603050405020304" pitchFamily="18" charset="0"/>
            </a:endParaRPr>
          </a:p>
          <a:p>
            <a:r>
              <a:rPr lang="el-GR" dirty="0"/>
              <a:t>Ετησιες διακυμάνσεις</a:t>
            </a:r>
          </a:p>
        </p:txBody>
      </p:sp>
      <p:sp>
        <p:nvSpPr>
          <p:cNvPr id="4" name="Slide Number Placeholder 3"/>
          <p:cNvSpPr>
            <a:spLocks noGrp="1"/>
          </p:cNvSpPr>
          <p:nvPr>
            <p:ph type="sldNum" sz="quarter" idx="5"/>
          </p:nvPr>
        </p:nvSpPr>
        <p:spPr/>
        <p:txBody>
          <a:bodyPr/>
          <a:lstStyle/>
          <a:p>
            <a:fld id="{1281D952-C530-4E8C-810E-8FBD2127C890}" type="slidenum">
              <a:rPr lang="el-GR" smtClean="0"/>
              <a:t>22</a:t>
            </a:fld>
            <a:endParaRPr lang="el-GR"/>
          </a:p>
        </p:txBody>
      </p:sp>
    </p:spTree>
    <p:extLst>
      <p:ext uri="{BB962C8B-B14F-4D97-AF65-F5344CB8AC3E}">
        <p14:creationId xmlns:p14="http://schemas.microsoft.com/office/powerpoint/2010/main" val="160222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1"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Μηνιαία προφίλ των κλιματικών μεταβλητών Reanalysis και Cordex κατά την ιστορική περίοδο (1981 - 2005).</a:t>
            </a:r>
          </a:p>
          <a:p>
            <a:r>
              <a:rPr lang="el-GR" sz="1800" dirty="0">
                <a:effectLst/>
                <a:latin typeface="Calibri" panose="020F0502020204030204" pitchFamily="34" charset="0"/>
                <a:ea typeface="Calibri" panose="020F0502020204030204" pitchFamily="34" charset="0"/>
                <a:cs typeface="Arial" panose="020B0604020202020204" pitchFamily="34" charset="0"/>
              </a:rPr>
              <a:t>και μια μικρή ψυχρή προκατάληψη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Τα μεγαλύτερα σφάλματα παρατηρούνται κατά τους θερινούς μήνες.</a:t>
            </a:r>
          </a:p>
          <a:p>
            <a:r>
              <a:rPr lang="el-GR" dirty="0"/>
              <a:t>Υγρο κατα τους θερινους μήνες</a:t>
            </a: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24</a:t>
            </a:fld>
            <a:endParaRPr lang="el-GR"/>
          </a:p>
        </p:txBody>
      </p:sp>
    </p:spTree>
    <p:extLst>
      <p:ext uri="{BB962C8B-B14F-4D97-AF65-F5344CB8AC3E}">
        <p14:creationId xmlns:p14="http://schemas.microsoft.com/office/powerpoint/2010/main" val="325605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3</a:t>
            </a:fld>
            <a:endParaRPr lang="el-GR"/>
          </a:p>
        </p:txBody>
      </p:sp>
    </p:spTree>
    <p:extLst>
      <p:ext uri="{BB962C8B-B14F-4D97-AF65-F5344CB8AC3E}">
        <p14:creationId xmlns:p14="http://schemas.microsoft.com/office/powerpoint/2010/main" val="345939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tabLst>
                <a:tab pos="457200" algn="l"/>
              </a:tabLst>
            </a:pP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Διακυβερνητική Ομάδα για την </a:t>
            </a:r>
            <a:r>
              <a:rPr lang="en-US"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λιματική </a:t>
            </a:r>
            <a:r>
              <a:rPr lang="en-US"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l-GR" sz="1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λλαγή</a:t>
            </a:r>
            <a:r>
              <a:rPr lang="el-GR"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επιβεβαιώνει τις αρνητικές επιπτώσεις της αλλαγής του κλίματος</a:t>
            </a:r>
            <a:r>
              <a:rPr lang="el-GR" sz="1800" kern="100" dirty="0">
                <a:effectLst/>
                <a:latin typeface="Calibri" panose="020F0502020204030204" pitchFamily="34" charset="0"/>
                <a:ea typeface="Calibri" panose="020F0502020204030204" pitchFamily="34" charset="0"/>
                <a:cs typeface="Arial" panose="020B0604020202020204" pitchFamily="34" charset="0"/>
              </a:rPr>
              <a:t> κ </a:t>
            </a:r>
            <a:r>
              <a:rPr lang="el-GR" sz="1800" kern="0" dirty="0">
                <a:effectLst/>
                <a:latin typeface="Times New Roman" panose="02020603050405020304" pitchFamily="18" charset="0"/>
                <a:ea typeface="Times New Roman" panose="02020603050405020304" pitchFamily="18" charset="0"/>
                <a:cs typeface="Arial" panose="020B0604020202020204" pitchFamily="34" charset="0"/>
              </a:rPr>
              <a:t>επισημαίνει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l-G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Με αποτέλεσμα </a:t>
            </a:r>
            <a:r>
              <a:rPr lang="el-GR" sz="1800" kern="100" dirty="0">
                <a:effectLst/>
                <a:latin typeface="Calibri" panose="020F0502020204030204" pitchFamily="34" charset="0"/>
                <a:ea typeface="Calibri" panose="020F0502020204030204" pitchFamily="34" charset="0"/>
                <a:cs typeface="Calibri" panose="020F0502020204030204" pitchFamily="34" charset="0"/>
              </a:rPr>
              <a:t> το φαινόμενο που παγιδεύει επιπρόσθετη θερμότητα στα χαμηλότερα ατμοσφαιρικά στρώματα</a:t>
            </a:r>
            <a:r>
              <a:rPr lang="el-GR" sz="1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l-GR" sz="1800" b="1" kern="100" dirty="0">
                <a:effectLst/>
                <a:latin typeface="Calibri" panose="020F0502020204030204" pitchFamily="34" charset="0"/>
                <a:ea typeface="Calibri" panose="020F0502020204030204" pitchFamily="34" charset="0"/>
                <a:cs typeface="Arial" panose="020B0604020202020204" pitchFamily="34" charset="0"/>
              </a:rPr>
              <a:t>Είναι σαφές ότι σε συνθήκες κλιματικής αλλαγής, οτιδήποτε σχετίζεται με το νερό θα γνωρίσει στο μέλλον μεγάλες αλλαγές. </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4</a:t>
            </a:fld>
            <a:endParaRPr lang="el-GR"/>
          </a:p>
        </p:txBody>
      </p:sp>
    </p:spTree>
    <p:extLst>
      <p:ext uri="{BB962C8B-B14F-4D97-AF65-F5344CB8AC3E}">
        <p14:creationId xmlns:p14="http://schemas.microsoft.com/office/powerpoint/2010/main" val="99081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Τα αποτελέσματα της Έκθεσης βασίζονται στα κλιματικά μοντέλα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 Για την προσομοίωση των βασικών φυσικών διεργασιών, που είναι σημαντικές για την προσομοίωση των μελλοντικών κλιματικών αλλαγών χρησιμοποιούνται</a:t>
            </a:r>
          </a:p>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 Τα </a:t>
            </a:r>
            <a:r>
              <a:rPr lang="en-US" sz="1800" dirty="0">
                <a:effectLst/>
                <a:latin typeface="Calibri" panose="020F0502020204030204" pitchFamily="34" charset="0"/>
                <a:ea typeface="Calibri" panose="020F0502020204030204" pitchFamily="34" charset="0"/>
                <a:cs typeface="Arial" panose="020B0604020202020204" pitchFamily="34" charset="0"/>
              </a:rPr>
              <a:t>GCMs </a:t>
            </a:r>
            <a:r>
              <a:rPr lang="el-GR" sz="1800" b="1" dirty="0">
                <a:effectLst/>
                <a:latin typeface="Calibri" panose="020F0502020204030204" pitchFamily="34" charset="0"/>
                <a:ea typeface="Calibri" panose="020F0502020204030204" pitchFamily="34" charset="0"/>
                <a:cs typeface="Arial" panose="020B0604020202020204" pitchFamily="34" charset="0"/>
              </a:rPr>
              <a:t>προσομοιώνουν τις φυσικές διεργασίες του κλιματικού συστήματος με χρήση τρισδιάστατου πλέγματος για όλο τον κόσμο </a:t>
            </a:r>
            <a:r>
              <a:rPr lang="el-GR" sz="1800" dirty="0">
                <a:effectLst/>
                <a:latin typeface="Calibri" panose="020F0502020204030204" pitchFamily="34" charset="0"/>
                <a:ea typeface="Calibri" panose="020F0502020204030204" pitchFamily="34" charset="0"/>
                <a:cs typeface="Arial" panose="020B0604020202020204" pitchFamily="34" charset="0"/>
              </a:rPr>
              <a:t>με οριζόντια ανάλυση που προσεγγίζει τα  100-300 </a:t>
            </a:r>
            <a:r>
              <a:rPr lang="en-US" sz="1800" dirty="0">
                <a:effectLst/>
                <a:latin typeface="Calibri" panose="020F0502020204030204" pitchFamily="34" charset="0"/>
                <a:ea typeface="Calibri" panose="020F0502020204030204" pitchFamily="34" charset="0"/>
                <a:cs typeface="Arial" panose="020B0604020202020204" pitchFamily="34" charset="0"/>
              </a:rPr>
              <a:t>km</a:t>
            </a:r>
            <a:r>
              <a:rPr lang="el-GR" sz="1800" dirty="0">
                <a:effectLst/>
                <a:latin typeface="Calibri" panose="020F0502020204030204" pitchFamily="34" charset="0"/>
                <a:ea typeface="Calibri" panose="020F0502020204030204" pitchFamily="34" charset="0"/>
                <a:cs typeface="Arial" panose="020B0604020202020204" pitchFamily="34" charset="0"/>
              </a:rPr>
              <a:t>. Η οριζόντια ανάλυση περιορίζει τη δυνατότητα μελέτης μικρότερης κλίμακας.</a:t>
            </a:r>
          </a:p>
          <a:p>
            <a:pPr marL="285750" marR="0" indent="-285750" algn="just">
              <a:lnSpc>
                <a:spcPct val="107000"/>
              </a:lnSpc>
              <a:spcBef>
                <a:spcPts val="0"/>
              </a:spcBef>
              <a:spcAft>
                <a:spcPts val="800"/>
              </a:spcAft>
              <a:buFont typeface="Arial" panose="020B0604020202020204" pitchFamily="34" charset="0"/>
              <a:buChar char="•"/>
            </a:pPr>
            <a:r>
              <a:rPr lang="el-GR" sz="1800" kern="100" dirty="0">
                <a:effectLst/>
                <a:latin typeface="Calibri" panose="020F0502020204030204" pitchFamily="34" charset="0"/>
                <a:ea typeface="Calibri" panose="020F0502020204030204" pitchFamily="34" charset="0"/>
                <a:cs typeface="Arial" panose="020B0604020202020204" pitchFamily="34" charset="0"/>
              </a:rPr>
              <a:t>που εφαρμόζονται με υψηλότερη χωρική ανάλυση και επιτυγχάνουν υποκλιμάκωση της πληροφορίας από τα αποτελέσματα των </a:t>
            </a:r>
            <a:r>
              <a:rPr lang="en-US" sz="1800" kern="100" dirty="0">
                <a:effectLst/>
                <a:latin typeface="Calibri" panose="020F0502020204030204" pitchFamily="34" charset="0"/>
                <a:ea typeface="Calibri" panose="020F0502020204030204" pitchFamily="34" charset="0"/>
                <a:cs typeface="Arial" panose="020B0604020202020204" pitchFamily="34" charset="0"/>
              </a:rPr>
              <a:t>GCMs</a:t>
            </a:r>
            <a:r>
              <a:rPr lang="el-GR" sz="1800" kern="100" dirty="0">
                <a:effectLst/>
                <a:latin typeface="Calibri" panose="020F0502020204030204" pitchFamily="34" charset="0"/>
                <a:ea typeface="Calibri" panose="020F0502020204030204" pitchFamily="34" charset="0"/>
                <a:cs typeface="Arial" panose="020B0604020202020204" pitchFamily="34" charset="0"/>
              </a:rPr>
              <a:t>. Ο κυριότερος ρόλος που κατέχουν αυτά τα μοντέλα είναι η προσθήκη λεπτομέρειας στην τοπογραφία, της </a:t>
            </a:r>
            <a:r>
              <a:rPr lang="el-GR" sz="1800" b="1" kern="100" dirty="0">
                <a:effectLst/>
                <a:latin typeface="Calibri" panose="020F0502020204030204" pitchFamily="34" charset="0"/>
                <a:ea typeface="Calibri" panose="020F0502020204030204" pitchFamily="34" charset="0"/>
                <a:cs typeface="Arial" panose="020B0604020202020204" pitchFamily="34" charset="0"/>
              </a:rPr>
              <a:t>δυνατότητας αναπαράστασης διεργασιών μικρότερης κλίμακας</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p>
          <a:p>
            <a:pPr marL="285750" marR="0" indent="-285750" algn="just">
              <a:lnSpc>
                <a:spcPct val="107000"/>
              </a:lnSpc>
              <a:spcBef>
                <a:spcPts val="0"/>
              </a:spcBef>
              <a:spcAft>
                <a:spcPts val="800"/>
              </a:spcAft>
              <a:buFont typeface="Arial" panose="020B0604020202020204" pitchFamily="34" charset="0"/>
              <a:buChar char="•"/>
            </a:pPr>
            <a:r>
              <a:rPr lang="el-GR" sz="1800" i="1" kern="100" dirty="0">
                <a:effectLst/>
                <a:latin typeface="Calibri" panose="020F0502020204030204" pitchFamily="34" charset="0"/>
                <a:ea typeface="Calibri" panose="020F0502020204030204" pitchFamily="34" charset="0"/>
                <a:cs typeface="Arial" panose="020B0604020202020204" pitchFamily="34" charset="0"/>
              </a:rPr>
              <a:t>Το γεγονός ότι ένα Περιοχικο Κλιματικό Μοντέλο έχει την δυνατότητα για σύζευξη ατμοσφαιρικών μοντέλων με υδρολογικά, το καθιστά.</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5</a:t>
            </a:fld>
            <a:endParaRPr lang="el-GR"/>
          </a:p>
        </p:txBody>
      </p:sp>
    </p:spTree>
    <p:extLst>
      <p:ext uri="{BB962C8B-B14F-4D97-AF65-F5344CB8AC3E}">
        <p14:creationId xmlns:p14="http://schemas.microsoft.com/office/powerpoint/2010/main" val="171412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Ένας παράγοντας που καθορίζει τη διαμόρφωση του μελλοντικού κλίματος είναι οι ανθρωπογενείς εκπομπές.</a:t>
            </a:r>
            <a:r>
              <a:rPr lang="el-GR" sz="1800" dirty="0">
                <a:effectLst/>
                <a:latin typeface="Calibri" panose="020F0502020204030204" pitchFamily="34" charset="0"/>
                <a:ea typeface="Calibri" panose="020F0502020204030204" pitchFamily="34" charset="0"/>
                <a:cs typeface="Arial" panose="020B0604020202020204" pitchFamily="34" charset="0"/>
              </a:rPr>
              <a:t> Η </a:t>
            </a:r>
            <a:r>
              <a:rPr lang="en-US" sz="1800" dirty="0">
                <a:effectLst/>
                <a:latin typeface="Calibri" panose="020F0502020204030204" pitchFamily="34" charset="0"/>
                <a:ea typeface="Calibri" panose="020F0502020204030204" pitchFamily="34" charset="0"/>
                <a:cs typeface="Arial" panose="020B0604020202020204" pitchFamily="34" charset="0"/>
              </a:rPr>
              <a:t>IPCC</a:t>
            </a:r>
            <a:r>
              <a:rPr lang="el-GR" sz="1800" dirty="0">
                <a:effectLst/>
                <a:latin typeface="Calibri" panose="020F0502020204030204" pitchFamily="34" charset="0"/>
                <a:ea typeface="Calibri" panose="020F0502020204030204" pitchFamily="34" charset="0"/>
                <a:cs typeface="Arial" panose="020B0604020202020204" pitchFamily="34" charset="0"/>
              </a:rPr>
              <a:t> στην 6η Έκθεση αξιολόγησης (Α</a:t>
            </a:r>
            <a:r>
              <a:rPr lang="en-US" sz="1800" dirty="0">
                <a:effectLst/>
                <a:latin typeface="Calibri" panose="020F0502020204030204" pitchFamily="34" charset="0"/>
                <a:ea typeface="Calibri" panose="020F0502020204030204" pitchFamily="34" charset="0"/>
                <a:cs typeface="Arial" panose="020B0604020202020204" pitchFamily="34" charset="0"/>
              </a:rPr>
              <a:t>R</a:t>
            </a:r>
            <a:r>
              <a:rPr lang="el-GR" sz="1800" dirty="0">
                <a:effectLst/>
                <a:latin typeface="Calibri" panose="020F0502020204030204" pitchFamily="34" charset="0"/>
                <a:ea typeface="Calibri" panose="020F0502020204030204" pitchFamily="34" charset="0"/>
                <a:cs typeface="Arial" panose="020B0604020202020204" pitchFamily="34" charset="0"/>
              </a:rPr>
              <a:t>5) το 2014 παρέθεσε σενάρια.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Οι αριθμητικές τιμές των RCPs (δηλαδή, 2,6,) αναφέρονται στο πιθανό εύρος τιμών που μπορεί να πάρει το </a:t>
            </a:r>
            <a:r>
              <a:rPr lang="en-US" sz="1800" kern="100" dirty="0">
                <a:effectLst/>
                <a:latin typeface="Calibri" panose="020F0502020204030204" pitchFamily="34" charset="0"/>
                <a:ea typeface="Calibri" panose="020F0502020204030204" pitchFamily="34" charset="0"/>
                <a:cs typeface="Arial" panose="020B0604020202020204" pitchFamily="34" charset="0"/>
              </a:rPr>
              <a:t>radiative forcing </a:t>
            </a:r>
            <a:r>
              <a:rPr lang="el-GR" sz="1800" kern="100" dirty="0">
                <a:effectLst/>
                <a:latin typeface="Calibri" panose="020F0502020204030204" pitchFamily="34" charset="0"/>
                <a:ea typeface="Calibri" panose="020F0502020204030204" pitchFamily="34" charset="0"/>
                <a:cs typeface="Arial" panose="020B0604020202020204" pitchFamily="34" charset="0"/>
              </a:rPr>
              <a:t>το έτος 2100. Τα RCP χρησιμοποιούνται για τη δημιουργία μελλοντικών κλιματικών σεναρίων με βάση τις εκπομπές αερίων θερμοκηπίου από ανθρώπινες δραστηριότητες, ανάλογα με τις προσπάθειες που καταβάλλονται για τον περιορισμό των εκπομπών αερίων θερμοκηπίου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n-US" sz="1800" b="1" i="1" kern="100" dirty="0">
                <a:effectLst/>
                <a:latin typeface="Calibri" panose="020F0502020204030204" pitchFamily="34" charset="0"/>
                <a:ea typeface="Calibri" panose="020F0502020204030204" pitchFamily="34" charset="0"/>
                <a:cs typeface="Arial" panose="020B0604020202020204" pitchFamily="34" charset="0"/>
              </a:rPr>
              <a:t>radiative forcing</a:t>
            </a:r>
            <a:r>
              <a:rPr lang="el-GR" sz="1800" i="1" kern="100" dirty="0">
                <a:effectLst/>
                <a:latin typeface="Calibri" panose="020F0502020204030204" pitchFamily="34" charset="0"/>
                <a:ea typeface="Calibri" panose="020F0502020204030204" pitchFamily="34" charset="0"/>
                <a:cs typeface="Arial" panose="020B0604020202020204" pitchFamily="34" charset="0"/>
              </a:rPr>
              <a:t>, χρησιμοποιείται για να εκφραστεί η διαταραχή/ επίδραση που επέρχεται στο ενεργειακό ισοζύγιο του πλανήτη απ’ τις μεταβολές παραμέτρων. Εκφράζει την μεταβολή της καθαρής ακτινοβολίας στην κορυφή της τροπόσφαιρας σε σχέση με μια τιμή αναφοράς, η οποία είναι αυτή της προ-βιομηχανικής εποχής (πριν το 1750)</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l-GR" sz="1800" kern="100" dirty="0">
                <a:effectLst/>
                <a:latin typeface="Calibri" panose="020F0502020204030204" pitchFamily="34" charset="0"/>
                <a:ea typeface="Calibri" panose="020F0502020204030204" pitchFamily="34" charset="0"/>
                <a:cs typeface="Arial" panose="020B0604020202020204" pitchFamily="34" charset="0"/>
              </a:rPr>
              <a:t>Τα </a:t>
            </a:r>
            <a:r>
              <a:rPr lang="en-US" sz="1800" kern="100" dirty="0">
                <a:effectLst/>
                <a:latin typeface="Calibri" panose="020F0502020204030204" pitchFamily="34" charset="0"/>
                <a:ea typeface="Calibri" panose="020F0502020204030204" pitchFamily="34" charset="0"/>
                <a:cs typeface="Arial" panose="020B0604020202020204" pitchFamily="34" charset="0"/>
              </a:rPr>
              <a:t>RCP</a:t>
            </a:r>
            <a:r>
              <a:rPr lang="el-GR" sz="1800" kern="100" dirty="0">
                <a:effectLst/>
                <a:latin typeface="Calibri" panose="020F0502020204030204" pitchFamily="34" charset="0"/>
                <a:ea typeface="Calibri" panose="020F0502020204030204" pitchFamily="34" charset="0"/>
                <a:cs typeface="Arial" panose="020B0604020202020204" pitchFamily="34" charset="0"/>
              </a:rPr>
              <a:t> περιλαμβάνουν ένα </a:t>
            </a:r>
            <a:r>
              <a:rPr lang="el-GR" sz="1800" b="1" kern="100" dirty="0">
                <a:effectLst/>
                <a:latin typeface="Calibri" panose="020F0502020204030204" pitchFamily="34" charset="0"/>
                <a:ea typeface="Calibri" panose="020F0502020204030204" pitchFamily="34" charset="0"/>
                <a:cs typeface="Arial" panose="020B0604020202020204" pitchFamily="34" charset="0"/>
              </a:rPr>
              <a:t>αυστηρό σενάριο μετριασμού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2.6)</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r>
              <a:rPr lang="el-GR" sz="1800" b="1" kern="100" dirty="0">
                <a:effectLst/>
                <a:latin typeface="Calibri" panose="020F0502020204030204" pitchFamily="34" charset="0"/>
                <a:ea typeface="Calibri" panose="020F0502020204030204" pitchFamily="34" charset="0"/>
                <a:cs typeface="Arial" panose="020B0604020202020204" pitchFamily="34" charset="0"/>
              </a:rPr>
              <a:t>δυο ενδιάμεσα σενάρια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4.5 και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6.0) </a:t>
            </a:r>
            <a:r>
              <a:rPr lang="el-GR" sz="1800" kern="100" dirty="0">
                <a:effectLst/>
                <a:latin typeface="Calibri" panose="020F0502020204030204" pitchFamily="34" charset="0"/>
                <a:ea typeface="Calibri" panose="020F0502020204030204" pitchFamily="34" charset="0"/>
                <a:cs typeface="Arial" panose="020B0604020202020204" pitchFamily="34" charset="0"/>
              </a:rPr>
              <a:t>και ένα </a:t>
            </a:r>
            <a:r>
              <a:rPr lang="el-GR" sz="1800" b="1" kern="100" dirty="0">
                <a:effectLst/>
                <a:latin typeface="Calibri" panose="020F0502020204030204" pitchFamily="34" charset="0"/>
                <a:ea typeface="Calibri" panose="020F0502020204030204" pitchFamily="34" charset="0"/>
                <a:cs typeface="Arial" panose="020B0604020202020204" pitchFamily="34" charset="0"/>
              </a:rPr>
              <a:t>σενάριο με πολύ υψηλές εκπομπές αερίων του θερμοκηπίου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8.5)</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u="sng" kern="100" dirty="0">
                <a:effectLst/>
                <a:latin typeface="Calibri" panose="020F0502020204030204" pitchFamily="34" charset="0"/>
                <a:ea typeface="Calibri" panose="020F0502020204030204" pitchFamily="34" charset="0"/>
                <a:cs typeface="Arial" panose="020B0604020202020204" pitchFamily="34" charset="0"/>
              </a:rPr>
              <a:t> 2.6: </a:t>
            </a:r>
            <a:r>
              <a:rPr lang="el-GR" sz="1800" kern="100" dirty="0">
                <a:effectLst/>
                <a:latin typeface="Calibri" panose="020F0502020204030204" pitchFamily="34" charset="0"/>
                <a:ea typeface="Calibri" panose="020F0502020204030204" pitchFamily="34" charset="0"/>
                <a:cs typeface="Arial" panose="020B0604020202020204" pitchFamily="34" charset="0"/>
              </a:rPr>
              <a:t>το πιο ευνοϊκό σενάριο, </a:t>
            </a:r>
            <a:r>
              <a:rPr lang="el-GR" sz="1800" b="1" kern="100" dirty="0">
                <a:effectLst/>
                <a:latin typeface="Calibri" panose="020F0502020204030204" pitchFamily="34" charset="0"/>
                <a:ea typeface="Calibri" panose="020F0502020204030204" pitchFamily="34" charset="0"/>
                <a:cs typeface="Arial" panose="020B0604020202020204" pitchFamily="34" charset="0"/>
              </a:rPr>
              <a:t>με στόχο τη σταθεροποίηση της θερμοκρασίας </a:t>
            </a:r>
            <a:r>
              <a:rPr lang="el-GR" sz="1800" kern="100" dirty="0">
                <a:effectLst/>
                <a:latin typeface="Calibri" panose="020F0502020204030204" pitchFamily="34" charset="0"/>
                <a:ea typeface="Calibri" panose="020F0502020204030204" pitchFamily="34" charset="0"/>
                <a:cs typeface="Arial" panose="020B0604020202020204" pitchFamily="34" charset="0"/>
              </a:rPr>
              <a:t>κάτω από τους 2°C. Υποθέτει ότι η ετήσια παγκόσμια εκπομπή αερίων θερμοκηπίου (σε ισοδύναμα </a:t>
            </a:r>
            <a:r>
              <a:rPr lang="en-US" sz="1800" kern="100" dirty="0">
                <a:effectLst/>
                <a:latin typeface="Calibri" panose="020F0502020204030204" pitchFamily="34" charset="0"/>
                <a:ea typeface="Calibri" panose="020F0502020204030204" pitchFamily="34" charset="0"/>
                <a:cs typeface="Arial" panose="020B0604020202020204" pitchFamily="34" charset="0"/>
              </a:rPr>
              <a:t>CO</a:t>
            </a:r>
            <a:r>
              <a:rPr lang="el-GR" sz="1800" kern="100" dirty="0">
                <a:effectLst/>
                <a:latin typeface="Calibri" panose="020F0502020204030204" pitchFamily="34" charset="0"/>
                <a:ea typeface="Calibri" panose="020F0502020204030204" pitchFamily="34" charset="0"/>
                <a:cs typeface="Arial" panose="020B0604020202020204" pitchFamily="34" charset="0"/>
              </a:rPr>
              <a:t>2) κορυφώνεται την περίοδο 2010-2020, με τις εκπομπές να μειώνονται σημαντικά συνεχώς μέχρι το 2100.</a:t>
            </a:r>
          </a:p>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u="sng" kern="100" dirty="0">
                <a:effectLst/>
                <a:latin typeface="Calibri" panose="020F0502020204030204" pitchFamily="34" charset="0"/>
                <a:ea typeface="Calibri" panose="020F0502020204030204" pitchFamily="34" charset="0"/>
                <a:cs typeface="Arial" panose="020B0604020202020204" pitchFamily="34" charset="0"/>
              </a:rPr>
              <a:t> 4.5:</a:t>
            </a:r>
            <a:r>
              <a:rPr lang="el-GR" sz="1800" kern="100" dirty="0">
                <a:effectLst/>
                <a:latin typeface="Calibri" panose="020F0502020204030204" pitchFamily="34" charset="0"/>
                <a:ea typeface="Calibri" panose="020F0502020204030204" pitchFamily="34" charset="0"/>
                <a:cs typeface="Arial" panose="020B0604020202020204" pitchFamily="34" charset="0"/>
              </a:rPr>
              <a:t> οι εκπομπές κορυφώνονται γύρω στο 2040 και στη συνέχεια σταθεροποιούνται μέχρι το 2100. </a:t>
            </a:r>
            <a:r>
              <a:rPr lang="el-GR" sz="1800" b="1" kern="100" dirty="0">
                <a:effectLst/>
                <a:latin typeface="Calibri" panose="020F0502020204030204" pitchFamily="34" charset="0"/>
                <a:ea typeface="Calibri" panose="020F0502020204030204" pitchFamily="34" charset="0"/>
                <a:cs typeface="Arial" panose="020B0604020202020204" pitchFamily="34" charset="0"/>
              </a:rPr>
              <a:t> </a:t>
            </a:r>
            <a:r>
              <a:rPr lang="el-GR" sz="1800" kern="100" dirty="0">
                <a:effectLst/>
                <a:latin typeface="Calibri" panose="020F0502020204030204" pitchFamily="34" charset="0"/>
                <a:ea typeface="Calibri" panose="020F0502020204030204" pitchFamily="34" charset="0"/>
                <a:cs typeface="Arial" panose="020B0604020202020204" pitchFamily="34" charset="0"/>
              </a:rPr>
              <a:t>υποθέτει μείωση των εκπομπών με αργό ρυθμό, προωθώντας τη χρήση ανανεώσιμων πηγών ενέργειας και της πυρηνικής ενέργειας. </a:t>
            </a:r>
          </a:p>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u="sng" kern="100" dirty="0">
                <a:effectLst/>
                <a:latin typeface="Calibri" panose="020F0502020204030204" pitchFamily="34" charset="0"/>
                <a:ea typeface="Calibri" panose="020F0502020204030204" pitchFamily="34" charset="0"/>
                <a:cs typeface="Arial" panose="020B0604020202020204" pitchFamily="34" charset="0"/>
              </a:rPr>
              <a:t> 8.5:</a:t>
            </a:r>
            <a:r>
              <a:rPr lang="el-GR" sz="1800" b="1" kern="100" dirty="0">
                <a:effectLst/>
                <a:latin typeface="Calibri" panose="020F0502020204030204" pitchFamily="34" charset="0"/>
                <a:ea typeface="Calibri" panose="020F0502020204030204" pitchFamily="34" charset="0"/>
                <a:cs typeface="Arial" panose="020B0604020202020204" pitchFamily="34" charset="0"/>
              </a:rPr>
              <a:t> </a:t>
            </a:r>
            <a:r>
              <a:rPr lang="el-GR" sz="1800" kern="100" dirty="0">
                <a:effectLst/>
                <a:latin typeface="Calibri" panose="020F0502020204030204" pitchFamily="34" charset="0"/>
                <a:ea typeface="Calibri" panose="020F0502020204030204" pitchFamily="34" charset="0"/>
                <a:cs typeface="Arial" panose="020B0604020202020204" pitchFamily="34" charset="0"/>
              </a:rPr>
              <a:t>το πιο δυσμενές σενάριο, προβλέποντας υπερθέρμανση του πλανήτη κατά 4.9°C, πάνω από την προβιομηχανική εποχή. αν δεν ληφθούν σοβαρά μέτρα. Ως το εξαιρετικά σοβαρό σενάριο και δεδομένου ότι αντιπροσωπεύει την πιο αξιόπιστη πρόβλεψη εάν δεν ληφθούν μέτρα, είναι το πιο προσομοιωμένο.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281D952-C530-4E8C-810E-8FBD2127C890}" type="slidenum">
              <a:rPr lang="el-GR" smtClean="0"/>
              <a:t>6</a:t>
            </a:fld>
            <a:endParaRPr lang="el-GR"/>
          </a:p>
        </p:txBody>
      </p:sp>
    </p:spTree>
    <p:extLst>
      <p:ext uri="{BB962C8B-B14F-4D97-AF65-F5344CB8AC3E}">
        <p14:creationId xmlns:p14="http://schemas.microsoft.com/office/powerpoint/2010/main" val="12048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Για την αποκλιμάκωση των κλιματικών δεδομένων για την περιοχή χρησιμοποιήθηκαν προσωμοιώσεις  απο </a:t>
            </a:r>
            <a:r>
              <a:rPr lang="en-US" sz="1800" dirty="0">
                <a:effectLst/>
                <a:latin typeface="Calibri" panose="020F0502020204030204" pitchFamily="34" charset="0"/>
                <a:ea typeface="Calibri" panose="020F0502020204030204" pitchFamily="34" charset="0"/>
                <a:cs typeface="Arial" panose="020B0604020202020204" pitchFamily="34" charset="0"/>
              </a:rPr>
              <a:t>CORDEX</a:t>
            </a:r>
            <a:r>
              <a:rPr lang="el-GR" sz="1800" dirty="0">
                <a:effectLst/>
                <a:latin typeface="Calibri" panose="020F0502020204030204" pitchFamily="34" charset="0"/>
                <a:ea typeface="Calibri" panose="020F0502020204030204" pitchFamily="34" charset="0"/>
                <a:cs typeface="Arial" panose="020B0604020202020204" pitchFamily="34" charset="0"/>
              </a:rPr>
              <a:t>. </a:t>
            </a:r>
          </a:p>
          <a:p>
            <a:pPr marL="285750" marR="0" indent="-285750" algn="just">
              <a:lnSpc>
                <a:spcPct val="107000"/>
              </a:lnSpc>
              <a:spcBef>
                <a:spcPts val="0"/>
              </a:spcBef>
              <a:spcAft>
                <a:spcPts val="800"/>
              </a:spcAft>
              <a:buFont typeface="Arial" panose="020B0604020202020204" pitchFamily="34" charset="0"/>
              <a:buChar char="•"/>
            </a:pPr>
            <a:r>
              <a:rPr lang="el-GR"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κοινό μεθοδολογικό πλαίσιο.</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r>
              <a:rPr lang="el-GR" sz="1800" b="1" kern="100" dirty="0">
                <a:effectLst/>
                <a:latin typeface="Calibri" panose="020F0502020204030204" pitchFamily="34" charset="0"/>
                <a:ea typeface="Calibri" panose="020F0502020204030204" pitchFamily="34" charset="0"/>
                <a:cs typeface="Arial" panose="020B0604020202020204" pitchFamily="34" charset="0"/>
              </a:rPr>
              <a:t>(κοινή χωρική ανάλυση, οριακές συνθήκες, όρια περιοχών)</a:t>
            </a:r>
            <a:endParaRPr lang="el-GR" sz="18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281D952-C530-4E8C-810E-8FBD2127C890}" type="slidenum">
              <a:rPr lang="el-GR" smtClean="0"/>
              <a:t>7</a:t>
            </a:fld>
            <a:endParaRPr lang="el-GR"/>
          </a:p>
        </p:txBody>
      </p:sp>
    </p:spTree>
    <p:extLst>
      <p:ext uri="{BB962C8B-B14F-4D97-AF65-F5344CB8AC3E}">
        <p14:creationId xmlns:p14="http://schemas.microsoft.com/office/powerpoint/2010/main" val="87394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Arial" panose="020B0604020202020204" pitchFamily="34" charset="0"/>
              </a:rPr>
              <a:t>Για να παρατηρήσουμε πιθανές αλλαγές στις κλιματικές συνθήκες μια συγκεκριμένης περιοχής</a:t>
            </a:r>
            <a:r>
              <a:rPr lang="el-GR" sz="1800" dirty="0">
                <a:effectLst/>
                <a:latin typeface="Calibri" panose="020F0502020204030204" pitchFamily="34" charset="0"/>
                <a:ea typeface="Calibri" panose="020F0502020204030204" pitchFamily="34" charset="0"/>
                <a:cs typeface="Arial" panose="020B0604020202020204" pitchFamily="34" charset="0"/>
              </a:rPr>
              <a:t> στη μελλοντική περίοδο 2021–2060 σε σύγκριση με την ιστορική περίοδο 2011–2021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Για την επιλογή του κατάλληλου περιφερειακού μοντέλου ελήφθησαν υπόψιν</a:t>
            </a:r>
            <a:r>
              <a:rPr lang="el-GR" sz="1800" b="1" kern="100" dirty="0">
                <a:effectLst/>
                <a:latin typeface="Calibri" panose="020F0502020204030204" pitchFamily="34" charset="0"/>
                <a:ea typeface="Calibri" panose="020F0502020204030204" pitchFamily="34" charset="0"/>
                <a:cs typeface="Arial" panose="020B0604020202020204" pitchFamily="34" charset="0"/>
              </a:rPr>
              <a:t>: η διαθεσιμότητα των κλιματικών μεταβλητών σε μηνιαία βάση για τρία σενάρια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2.6,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4.5 &amp; </a:t>
            </a:r>
            <a:r>
              <a:rPr lang="en-US" sz="1800" b="1" kern="100" dirty="0">
                <a:effectLst/>
                <a:latin typeface="Calibri" panose="020F0502020204030204" pitchFamily="34" charset="0"/>
                <a:ea typeface="Calibri" panose="020F0502020204030204" pitchFamily="34" charset="0"/>
                <a:cs typeface="Arial" panose="020B0604020202020204" pitchFamily="34" charset="0"/>
              </a:rPr>
              <a:t>RCP</a:t>
            </a:r>
            <a:r>
              <a:rPr lang="el-GR" sz="1800" b="1" kern="100" dirty="0">
                <a:effectLst/>
                <a:latin typeface="Calibri" panose="020F0502020204030204" pitchFamily="34" charset="0"/>
                <a:ea typeface="Calibri" panose="020F0502020204030204" pitchFamily="34" charset="0"/>
                <a:cs typeface="Arial" panose="020B0604020202020204" pitchFamily="34" charset="0"/>
              </a:rPr>
              <a:t>8.5) και η υψηλή χωρική ανάλυση (0.11°). </a:t>
            </a:r>
            <a:r>
              <a:rPr lang="el-GR" sz="1800" kern="100" dirty="0">
                <a:effectLst/>
                <a:latin typeface="Calibri" panose="020F0502020204030204" pitchFamily="34" charset="0"/>
                <a:ea typeface="Calibri" panose="020F0502020204030204" pitchFamily="34" charset="0"/>
                <a:cs typeface="Arial" panose="020B0604020202020204" pitchFamily="34" charset="0"/>
              </a:rPr>
              <a:t>Το περιφερειακό κλιματικό μοντέλο </a:t>
            </a:r>
            <a:r>
              <a:rPr lang="en-US" sz="1800" kern="100" dirty="0">
                <a:effectLst/>
                <a:latin typeface="Calibri" panose="020F0502020204030204" pitchFamily="34" charset="0"/>
                <a:ea typeface="Calibri" panose="020F0502020204030204" pitchFamily="34" charset="0"/>
                <a:cs typeface="Arial" panose="020B0604020202020204" pitchFamily="34" charset="0"/>
              </a:rPr>
              <a:t>ALADIN</a:t>
            </a:r>
            <a:r>
              <a:rPr lang="el-GR" sz="1800" kern="100" dirty="0">
                <a:effectLst/>
                <a:latin typeface="Calibri" panose="020F0502020204030204" pitchFamily="34" charset="0"/>
                <a:ea typeface="Calibri" panose="020F0502020204030204" pitchFamily="34" charset="0"/>
                <a:cs typeface="Arial" panose="020B0604020202020204" pitchFamily="34" charset="0"/>
              </a:rPr>
              <a:t>63 επιλέχθηκε για την παρούσα μελέτη με αρχικές και οριακές συνθήκες από το παγκόσμιο κλιματικό μοντέλο </a:t>
            </a:r>
            <a:r>
              <a:rPr lang="en-US" sz="1800" kern="100" dirty="0">
                <a:effectLst/>
                <a:latin typeface="Calibri" panose="020F0502020204030204" pitchFamily="34" charset="0"/>
                <a:ea typeface="Calibri" panose="020F0502020204030204" pitchFamily="34" charset="0"/>
                <a:cs typeface="Arial" panose="020B0604020202020204" pitchFamily="34" charset="0"/>
              </a:rPr>
              <a:t>CNRM</a:t>
            </a:r>
            <a:r>
              <a:rPr lang="el-GR" sz="1800" kern="100" dirty="0">
                <a:effectLst/>
                <a:latin typeface="Calibri" panose="020F0502020204030204" pitchFamily="34" charset="0"/>
                <a:ea typeface="Calibri" panose="020F0502020204030204" pitchFamily="34" charset="0"/>
                <a:cs typeface="Arial" panose="020B0604020202020204" pitchFamily="34" charset="0"/>
              </a:rPr>
              <a:t>-</a:t>
            </a:r>
            <a:r>
              <a:rPr lang="en-US" sz="1800" kern="100" dirty="0">
                <a:effectLst/>
                <a:latin typeface="Calibri" panose="020F0502020204030204" pitchFamily="34" charset="0"/>
                <a:ea typeface="Calibri" panose="020F0502020204030204" pitchFamily="34" charset="0"/>
                <a:cs typeface="Arial" panose="020B0604020202020204" pitchFamily="34" charset="0"/>
              </a:rPr>
              <a:t>CERFACS</a:t>
            </a:r>
            <a:r>
              <a:rPr lang="el-GR" sz="1800" kern="100" dirty="0">
                <a:effectLst/>
                <a:latin typeface="Calibri" panose="020F0502020204030204" pitchFamily="34" charset="0"/>
                <a:ea typeface="Calibri" panose="020F0502020204030204" pitchFamily="34" charset="0"/>
                <a:cs typeface="Arial" panose="020B0604020202020204" pitchFamily="34" charset="0"/>
              </a:rPr>
              <a:t>-</a:t>
            </a:r>
            <a:r>
              <a:rPr lang="en-US" sz="1800" kern="100" dirty="0">
                <a:effectLst/>
                <a:latin typeface="Calibri" panose="020F0502020204030204" pitchFamily="34" charset="0"/>
                <a:ea typeface="Calibri" panose="020F0502020204030204" pitchFamily="34" charset="0"/>
                <a:cs typeface="Arial" panose="020B0604020202020204" pitchFamily="34" charset="0"/>
              </a:rPr>
              <a:t>CNRM</a:t>
            </a:r>
            <a:r>
              <a:rPr lang="el-GR" sz="1800" kern="100" dirty="0">
                <a:effectLst/>
                <a:latin typeface="Calibri" panose="020F0502020204030204" pitchFamily="34" charset="0"/>
                <a:ea typeface="Calibri" panose="020F0502020204030204" pitchFamily="34" charset="0"/>
                <a:cs typeface="Arial" panose="020B0604020202020204" pitchFamily="34" charset="0"/>
              </a:rPr>
              <a:t>-</a:t>
            </a:r>
            <a:r>
              <a:rPr lang="en-US" sz="1800" kern="100" dirty="0">
                <a:effectLst/>
                <a:latin typeface="Calibri" panose="020F0502020204030204" pitchFamily="34" charset="0"/>
                <a:ea typeface="Calibri" panose="020F0502020204030204" pitchFamily="34" charset="0"/>
                <a:cs typeface="Arial" panose="020B0604020202020204" pitchFamily="34" charset="0"/>
              </a:rPr>
              <a:t>CM</a:t>
            </a:r>
            <a:r>
              <a:rPr lang="el-GR" sz="1800" kern="100" dirty="0">
                <a:effectLst/>
                <a:latin typeface="Calibri" panose="020F0502020204030204" pitchFamily="34" charset="0"/>
                <a:ea typeface="Calibri" panose="020F0502020204030204" pitchFamily="34" charset="0"/>
                <a:cs typeface="Arial" panose="020B0604020202020204" pitchFamily="34" charset="0"/>
              </a:rPr>
              <a:t>5 (</a:t>
            </a:r>
            <a:r>
              <a:rPr lang="en-US" sz="1800" kern="100" dirty="0">
                <a:effectLst/>
                <a:latin typeface="Calibri" panose="020F0502020204030204" pitchFamily="34" charset="0"/>
                <a:ea typeface="Calibri" panose="020F0502020204030204" pitchFamily="34" charset="0"/>
                <a:cs typeface="Arial" panose="020B0604020202020204" pitchFamily="34" charset="0"/>
              </a:rPr>
              <a:t>CNRM</a:t>
            </a:r>
            <a:r>
              <a:rPr lang="el-GR" sz="1800" kern="100" dirty="0">
                <a:effectLst/>
                <a:latin typeface="Calibri" panose="020F0502020204030204" pitchFamily="34" charset="0"/>
                <a:ea typeface="Calibri" panose="020F0502020204030204" pitchFamily="34" charset="0"/>
                <a:cs typeface="Arial" panose="020B0604020202020204" pitchFamily="34" charset="0"/>
              </a:rPr>
              <a:t>). </a:t>
            </a: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8</a:t>
            </a:fld>
            <a:endParaRPr lang="el-GR"/>
          </a:p>
        </p:txBody>
      </p:sp>
    </p:spTree>
    <p:extLst>
      <p:ext uri="{BB962C8B-B14F-4D97-AF65-F5344CB8AC3E}">
        <p14:creationId xmlns:p14="http://schemas.microsoft.com/office/powerpoint/2010/main" val="399390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Arial" panose="020B0604020202020204" pitchFamily="34" charset="0"/>
              </a:rPr>
              <a:t>Οι χρονικές σειρές που προκύπτουν από τα κλιματικά μοντέλα, ακόμη και αυτές από την τελευταία γενιά </a:t>
            </a:r>
            <a:r>
              <a:rPr lang="en-US" sz="1800" dirty="0">
                <a:effectLst/>
                <a:latin typeface="Calibri" panose="020F0502020204030204" pitchFamily="34" charset="0"/>
                <a:ea typeface="Calibri" panose="020F0502020204030204" pitchFamily="34" charset="0"/>
                <a:cs typeface="Arial" panose="020B0604020202020204" pitchFamily="34" charset="0"/>
              </a:rPr>
              <a:t>RCM</a:t>
            </a:r>
            <a:r>
              <a:rPr lang="el-GR" sz="1800" dirty="0">
                <a:effectLst/>
                <a:latin typeface="Calibri" panose="020F0502020204030204" pitchFamily="34" charset="0"/>
                <a:ea typeface="Calibri" panose="020F0502020204030204" pitchFamily="34" charset="0"/>
                <a:cs typeface="Arial" panose="020B0604020202020204" pitchFamily="34" charset="0"/>
              </a:rPr>
              <a:t>, συνήθως παρουσιάζουν μεροληψία όταν αξιολογούνται έναντι των παρατηρήσεων.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Ένα από τα βασικά πειράματα του </a:t>
            </a:r>
            <a:r>
              <a:rPr lang="en-US" sz="1800" kern="100" dirty="0">
                <a:effectLst/>
                <a:latin typeface="Calibri" panose="020F0502020204030204" pitchFamily="34" charset="0"/>
                <a:ea typeface="Calibri" panose="020F0502020204030204" pitchFamily="34" charset="0"/>
                <a:cs typeface="Arial" panose="020B0604020202020204" pitchFamily="34" charset="0"/>
              </a:rPr>
              <a:t>CORDEX</a:t>
            </a:r>
            <a:r>
              <a:rPr lang="el-GR" sz="1800" kern="100" dirty="0">
                <a:effectLst/>
                <a:latin typeface="Calibri" panose="020F0502020204030204" pitchFamily="34" charset="0"/>
                <a:ea typeface="Calibri" panose="020F0502020204030204" pitchFamily="34" charset="0"/>
                <a:cs typeface="Arial" panose="020B0604020202020204" pitchFamily="34" charset="0"/>
              </a:rPr>
              <a:t> είναι η εξαγωγή προσομοιώσεων μοντέλων για το παρελθόν. Για να είναι ένα μοντέλο αξιόπιστο στο μέλλον, θα πρέπει να εκτιμάει σωστά το παρόν.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kern="100" dirty="0">
                <a:effectLst/>
                <a:latin typeface="Calibri" panose="020F0502020204030204" pitchFamily="34" charset="0"/>
                <a:ea typeface="Calibri" panose="020F0502020204030204" pitchFamily="34" charset="0"/>
                <a:cs typeface="Arial" panose="020B0604020202020204" pitchFamily="34" charset="0"/>
              </a:rPr>
              <a:t>τελευταία γενιάς πλατφόρμα δεδομένων επανάλυσης, </a:t>
            </a:r>
            <a:r>
              <a:rPr lang="en-US" sz="1800" kern="100" dirty="0">
                <a:effectLst/>
                <a:latin typeface="Calibri" panose="020F0502020204030204" pitchFamily="34" charset="0"/>
                <a:ea typeface="Calibri" panose="020F0502020204030204" pitchFamily="34" charset="0"/>
                <a:cs typeface="Arial" panose="020B0604020202020204" pitchFamily="34" charset="0"/>
              </a:rPr>
              <a:t>ERA</a:t>
            </a:r>
            <a:r>
              <a:rPr lang="el-GR" sz="1800" kern="100" dirty="0">
                <a:effectLst/>
                <a:latin typeface="Calibri" panose="020F0502020204030204" pitchFamily="34" charset="0"/>
                <a:ea typeface="Calibri" panose="020F0502020204030204" pitchFamily="34" charset="0"/>
                <a:cs typeface="Arial" panose="020B0604020202020204" pitchFamily="34" charset="0"/>
              </a:rPr>
              <a:t>5 του Ευρωπαϊκού Κέντρου Μεσοπρόθεσμων Μετεωρολογικών Προγνώσεων Καιρού (</a:t>
            </a:r>
            <a:r>
              <a:rPr lang="en-US" sz="1800" kern="100" dirty="0">
                <a:effectLst/>
                <a:latin typeface="Calibri" panose="020F0502020204030204" pitchFamily="34" charset="0"/>
                <a:ea typeface="Calibri" panose="020F0502020204030204" pitchFamily="34" charset="0"/>
                <a:cs typeface="Arial" panose="020B0604020202020204" pitchFamily="34" charset="0"/>
              </a:rPr>
              <a:t>ECMWF</a:t>
            </a:r>
            <a:r>
              <a:rPr lang="el-GR" sz="1800" kern="100" dirty="0">
                <a:effectLst/>
                <a:latin typeface="Calibri" panose="020F0502020204030204" pitchFamily="34" charset="0"/>
                <a:ea typeface="Calibri" panose="020F0502020204030204" pitchFamily="34" charset="0"/>
                <a:cs typeface="Arial" panose="020B0604020202020204" pitchFamily="34" charset="0"/>
              </a:rPr>
              <a:t>), για την περιοχή μελέτης. </a:t>
            </a: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9</a:t>
            </a:fld>
            <a:endParaRPr lang="el-GR"/>
          </a:p>
        </p:txBody>
      </p:sp>
    </p:spTree>
    <p:extLst>
      <p:ext uri="{BB962C8B-B14F-4D97-AF65-F5344CB8AC3E}">
        <p14:creationId xmlns:p14="http://schemas.microsoft.com/office/powerpoint/2010/main" val="82593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Μεση ροη βροχόπτωσης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dirty="0">
                <a:solidFill>
                  <a:srgbClr val="000000"/>
                </a:solidFill>
                <a:latin typeface="Calibri" panose="020F0502020204030204" pitchFamily="34" charset="0"/>
              </a:rPr>
              <a:t>επιφανειακή απορροή &amp; υποεπιφανειακή απορροή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dirty="0">
                <a:solidFill>
                  <a:srgbClr val="000000"/>
                </a:solidFill>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dirty="0">
                <a:solidFill>
                  <a:srgbClr val="000000"/>
                </a:solidFill>
                <a:latin typeface="Calibri" panose="020F0502020204030204" pitchFamily="34" charset="0"/>
              </a:rPr>
              <a:t>	</a:t>
            </a:r>
          </a:p>
          <a:p>
            <a:endParaRPr lang="el-GR" dirty="0"/>
          </a:p>
        </p:txBody>
      </p:sp>
      <p:sp>
        <p:nvSpPr>
          <p:cNvPr id="4" name="Slide Number Placeholder 3"/>
          <p:cNvSpPr>
            <a:spLocks noGrp="1"/>
          </p:cNvSpPr>
          <p:nvPr>
            <p:ph type="sldNum" sz="quarter" idx="5"/>
          </p:nvPr>
        </p:nvSpPr>
        <p:spPr/>
        <p:txBody>
          <a:bodyPr/>
          <a:lstStyle/>
          <a:p>
            <a:fld id="{1281D952-C530-4E8C-810E-8FBD2127C890}" type="slidenum">
              <a:rPr lang="el-GR" smtClean="0"/>
              <a:t>10</a:t>
            </a:fld>
            <a:endParaRPr lang="el-GR"/>
          </a:p>
        </p:txBody>
      </p:sp>
    </p:spTree>
    <p:extLst>
      <p:ext uri="{BB962C8B-B14F-4D97-AF65-F5344CB8AC3E}">
        <p14:creationId xmlns:p14="http://schemas.microsoft.com/office/powerpoint/2010/main" val="654228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hoto backgroun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3191533"/>
            <a:ext cx="9167449" cy="615624"/>
          </a:xfrm>
        </p:spPr>
        <p:txBody>
          <a:bodyPr wrap="square" lIns="0" tIns="0" rIns="0" bIns="0" anchor="ctr">
            <a:spAutoFit/>
          </a:bodyPr>
          <a:lstStyle>
            <a:lvl1pPr algn="l">
              <a:defRPr sz="400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630160" y="3873831"/>
            <a:ext cx="1993109" cy="323165"/>
          </a:xfrm>
          <a:prstGeom prst="rect">
            <a:avLst/>
          </a:prstGeom>
        </p:spPr>
        <p:txBody>
          <a:bodyPr anchor="b">
            <a:spAutoFit/>
          </a:bodyPr>
          <a:lstStyle>
            <a:lvl1pPr>
              <a:defRPr sz="1500">
                <a:solidFill>
                  <a:schemeClr val="bg1"/>
                </a:solidFill>
              </a:defRPr>
            </a:lvl1pPr>
          </a:lstStyle>
          <a:p>
            <a:fld id="{35900153-C3D1-4B62-A437-E57CAB8AEB13}" type="datetime1">
              <a:rPr lang="nb-NO" smtClean="0"/>
              <a:t>28.03.2024</a:t>
            </a:fld>
            <a:endParaRPr lang="nb-NO" dirty="0"/>
          </a:p>
        </p:txBody>
      </p:sp>
      <p:sp>
        <p:nvSpPr>
          <p:cNvPr id="13" name="Plassholder for tekst 12"/>
          <p:cNvSpPr>
            <a:spLocks noGrp="1"/>
          </p:cNvSpPr>
          <p:nvPr>
            <p:ph type="body" sz="quarter" idx="13" hasCustomPrompt="1"/>
          </p:nvPr>
        </p:nvSpPr>
        <p:spPr>
          <a:xfrm>
            <a:off x="630161" y="2580814"/>
            <a:ext cx="2110306" cy="230859"/>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630161" y="2858015"/>
            <a:ext cx="2110306" cy="230859"/>
          </a:xfrm>
        </p:spPr>
        <p:txBody>
          <a:bodyPr anchor="b">
            <a:spAutoFit/>
          </a:bodyPr>
          <a:lstStyle>
            <a:lvl1pPr marL="0" indent="0">
              <a:buNone/>
              <a:defRPr b="1">
                <a:solidFill>
                  <a:schemeClr val="bg1"/>
                </a:solidFill>
              </a:defRPr>
            </a:lvl1pPr>
          </a:lstStyle>
          <a:p>
            <a:pPr lvl="0"/>
            <a:r>
              <a:rPr lang="nb-NO" dirty="0" err="1"/>
              <a:t>Title</a:t>
            </a:r>
            <a:endParaRPr lang="en-GB" dirty="0"/>
          </a:p>
        </p:txBody>
      </p:sp>
      <p:pic>
        <p:nvPicPr>
          <p:cNvPr id="9" name="Graphic 8">
            <a:extLst>
              <a:ext uri="{FF2B5EF4-FFF2-40B4-BE49-F238E27FC236}">
                <a16:creationId xmlns:a16="http://schemas.microsoft.com/office/drawing/2014/main" id="{67F03F9B-E35C-7041-857E-44FBD94664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161" y="412500"/>
            <a:ext cx="1700379" cy="696762"/>
          </a:xfrm>
          <a:prstGeom prst="rect">
            <a:avLst/>
          </a:prstGeom>
        </p:spPr>
      </p:pic>
    </p:spTree>
    <p:extLst>
      <p:ext uri="{BB962C8B-B14F-4D97-AF65-F5344CB8AC3E}">
        <p14:creationId xmlns:p14="http://schemas.microsoft.com/office/powerpoint/2010/main" val="243113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871733" y="584268"/>
            <a:ext cx="8688726" cy="5556207"/>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630275" y="814665"/>
            <a:ext cx="2005598" cy="5325810"/>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29960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diagram red">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2871733" y="584268"/>
            <a:ext cx="8688726" cy="5556207"/>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630275" y="814665"/>
            <a:ext cx="2005598" cy="5325810"/>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52965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871733" y="584268"/>
            <a:ext cx="8688727" cy="5556207"/>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630275" y="814665"/>
            <a:ext cx="2005598" cy="5325810"/>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25605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table red">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2871733" y="584268"/>
            <a:ext cx="8688727" cy="5556207"/>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630275" y="814665"/>
            <a:ext cx="2005598" cy="5325810"/>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43848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rge text blue">
    <p:bg>
      <p:bgPr>
        <a:solidFill>
          <a:schemeClr val="accent1"/>
        </a:solidFill>
        <a:effectLst/>
      </p:bgPr>
    </p: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pic>
        <p:nvPicPr>
          <p:cNvPr id="4" name="Picture 3">
            <a:extLst>
              <a:ext uri="{FF2B5EF4-FFF2-40B4-BE49-F238E27FC236}">
                <a16:creationId xmlns:a16="http://schemas.microsoft.com/office/drawing/2014/main" id="{DDF84728-000A-D34C-B47E-645001042413}"/>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2" name="Tittel 1"/>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59874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blue">
    <p:bg>
      <p:bgPr>
        <a:solidFill>
          <a:srgbClr val="00B0F0"/>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1DAE700-C8B0-964A-8B1F-971F047FC48A}"/>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8" name="Tittel 1">
            <a:extLst>
              <a:ext uri="{FF2B5EF4-FFF2-40B4-BE49-F238E27FC236}">
                <a16:creationId xmlns:a16="http://schemas.microsoft.com/office/drawing/2014/main" id="{10F3F316-C0F7-4F46-880B-459C25BE9586}"/>
              </a:ext>
            </a:extLst>
          </p:cNvPr>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147023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ext green">
    <p:bg>
      <p:bgPr>
        <a:solidFill>
          <a:schemeClr val="accent3"/>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F1DD7D9-7549-B140-AA0D-3E3EE59EDD91}"/>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8" name="Tittel 1">
            <a:extLst>
              <a:ext uri="{FF2B5EF4-FFF2-40B4-BE49-F238E27FC236}">
                <a16:creationId xmlns:a16="http://schemas.microsoft.com/office/drawing/2014/main" id="{0FD72A4A-C6B4-3046-98C3-8644C95AA953}"/>
              </a:ext>
            </a:extLst>
          </p:cNvPr>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424196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Large text red">
    <p:bg>
      <p:bgPr>
        <a:solidFill>
          <a:schemeClr val="accent4"/>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4D30CCB-354F-CF4A-9E64-73D09D941BE8}"/>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8" name="Tittel 1">
            <a:extLst>
              <a:ext uri="{FF2B5EF4-FFF2-40B4-BE49-F238E27FC236}">
                <a16:creationId xmlns:a16="http://schemas.microsoft.com/office/drawing/2014/main" id="{CF33F160-CF38-004C-BF43-FAD5C00D29C6}"/>
              </a:ext>
            </a:extLst>
          </p:cNvPr>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1032664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rge text red">
    <p:bg>
      <p:bgPr>
        <a:solidFill>
          <a:schemeClr val="accent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500E985-6E77-1440-98EF-C91B38871C49}"/>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9" name="Tittel 1">
            <a:extLst>
              <a:ext uri="{FF2B5EF4-FFF2-40B4-BE49-F238E27FC236}">
                <a16:creationId xmlns:a16="http://schemas.microsoft.com/office/drawing/2014/main" id="{3D503D04-C70C-BC4C-9EC2-C8CFBFDC54A2}"/>
              </a:ext>
            </a:extLst>
          </p:cNvPr>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309018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Large text red">
    <p:bg>
      <p:bgPr>
        <a:solidFill>
          <a:schemeClr val="accent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999F05E-58C8-B245-A26D-C75801E445A8}"/>
              </a:ext>
            </a:extLst>
          </p:cNvPr>
          <p:cNvPicPr>
            <a:picLocks noChangeAspect="1"/>
          </p:cNvPicPr>
          <p:nvPr userDrawn="1"/>
        </p:nvPicPr>
        <p:blipFill>
          <a:blip r:embed="rId2"/>
          <a:stretch>
            <a:fillRect/>
          </a:stretch>
        </p:blipFill>
        <p:spPr>
          <a:xfrm>
            <a:off x="97388" y="359116"/>
            <a:ext cx="11997224" cy="6139768"/>
          </a:xfrm>
          <a:prstGeom prst="rect">
            <a:avLst/>
          </a:prstGeom>
        </p:spPr>
      </p:pic>
      <p:sp>
        <p:nvSpPr>
          <p:cNvPr id="7" name="Rectangle 5"/>
          <p:cNvSpPr>
            <a:spLocks noChangeArrowheads="1"/>
          </p:cNvSpPr>
          <p:nvPr userDrawn="1"/>
        </p:nvSpPr>
        <p:spPr bwMode="auto">
          <a:xfrm>
            <a:off x="953418" y="6452713"/>
            <a:ext cx="77798" cy="8097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8"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9" name="Rectangle 7"/>
          <p:cNvSpPr>
            <a:spLocks noChangeArrowheads="1"/>
          </p:cNvSpPr>
          <p:nvPr userDrawn="1"/>
        </p:nvSpPr>
        <p:spPr bwMode="auto">
          <a:xfrm>
            <a:off x="639052" y="6452713"/>
            <a:ext cx="77798"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0"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1"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2" name="Rectangle 10"/>
          <p:cNvSpPr>
            <a:spLocks noChangeArrowheads="1"/>
          </p:cNvSpPr>
          <p:nvPr userDrawn="1"/>
        </p:nvSpPr>
        <p:spPr bwMode="auto">
          <a:xfrm>
            <a:off x="1228091" y="6452713"/>
            <a:ext cx="77004" cy="159562"/>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3"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4" name="Rectangle 12"/>
          <p:cNvSpPr>
            <a:spLocks noChangeArrowheads="1"/>
          </p:cNvSpPr>
          <p:nvPr userDrawn="1"/>
        </p:nvSpPr>
        <p:spPr bwMode="auto">
          <a:xfrm>
            <a:off x="874033" y="6295532"/>
            <a:ext cx="79385" cy="238153"/>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5" name="Line 13"/>
          <p:cNvSpPr>
            <a:spLocks noChangeShapeType="1"/>
          </p:cNvSpPr>
          <p:nvPr userDrawn="1"/>
        </p:nvSpPr>
        <p:spPr bwMode="auto">
          <a:xfrm>
            <a:off x="1031216" y="6533684"/>
            <a:ext cx="1968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6" name="Line 14"/>
          <p:cNvSpPr>
            <a:spLocks noChangeShapeType="1"/>
          </p:cNvSpPr>
          <p:nvPr userDrawn="1"/>
        </p:nvSpPr>
        <p:spPr bwMode="auto">
          <a:xfrm>
            <a:off x="1462278" y="6533684"/>
            <a:ext cx="10723371"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17" name="Line 15"/>
          <p:cNvSpPr>
            <a:spLocks noChangeShapeType="1"/>
          </p:cNvSpPr>
          <p:nvPr userDrawn="1"/>
        </p:nvSpPr>
        <p:spPr bwMode="auto">
          <a:xfrm>
            <a:off x="3175" y="6533684"/>
            <a:ext cx="635877"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18" name="Tittel 1">
            <a:extLst>
              <a:ext uri="{FF2B5EF4-FFF2-40B4-BE49-F238E27FC236}">
                <a16:creationId xmlns:a16="http://schemas.microsoft.com/office/drawing/2014/main" id="{CAE876C7-500E-9A41-BA2A-FFE7D35DA847}"/>
              </a:ext>
            </a:extLst>
          </p:cNvPr>
          <p:cNvSpPr>
            <a:spLocks noGrp="1"/>
          </p:cNvSpPr>
          <p:nvPr>
            <p:ph type="title" hasCustomPrompt="1"/>
          </p:nvPr>
        </p:nvSpPr>
        <p:spPr>
          <a:xfrm>
            <a:off x="835134" y="-1867367"/>
            <a:ext cx="10515600" cy="10389383"/>
          </a:xfrm>
        </p:spPr>
        <p:txBody>
          <a:bodyPr lIns="5760000" rIns="5760000" anchor="ctr"/>
          <a:lstStyle>
            <a:lvl1pPr>
              <a:defRPr sz="4501">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1625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background">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3191533"/>
            <a:ext cx="9167449" cy="615624"/>
          </a:xfrm>
        </p:spPr>
        <p:txBody>
          <a:bodyPr wrap="square" lIns="0" tIns="0" rIns="0" bIns="0" anchor="ctr">
            <a:spAutoFit/>
          </a:bodyPr>
          <a:lstStyle>
            <a:lvl1pPr algn="l">
              <a:defRPr sz="4001"/>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9569442" y="6261424"/>
            <a:ext cx="1993109" cy="323165"/>
          </a:xfrm>
          <a:prstGeom prst="rect">
            <a:avLst/>
          </a:prstGeom>
        </p:spPr>
        <p:txBody>
          <a:bodyPr anchor="b">
            <a:spAutoFit/>
          </a:bodyPr>
          <a:lstStyle>
            <a:lvl1pPr>
              <a:defRPr sz="1500">
                <a:solidFill>
                  <a:schemeClr val="dk2"/>
                </a:solidFill>
              </a:defRPr>
            </a:lvl1pPr>
          </a:lstStyle>
          <a:p>
            <a:fld id="{D5906656-A9BE-4917-BFD7-16C60DDEE872}" type="datetime1">
              <a:rPr lang="nb-NO" smtClean="0"/>
              <a:t>28.03.2024</a:t>
            </a:fld>
            <a:endParaRPr lang="nb-NO" dirty="0"/>
          </a:p>
        </p:txBody>
      </p:sp>
      <p:sp>
        <p:nvSpPr>
          <p:cNvPr id="13" name="Plassholder for tekst 12"/>
          <p:cNvSpPr>
            <a:spLocks noGrp="1"/>
          </p:cNvSpPr>
          <p:nvPr>
            <p:ph type="body" sz="quarter" idx="13" hasCustomPrompt="1"/>
          </p:nvPr>
        </p:nvSpPr>
        <p:spPr>
          <a:xfrm>
            <a:off x="630161" y="6077398"/>
            <a:ext cx="2110306" cy="230859"/>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630161" y="6354598"/>
            <a:ext cx="2110306" cy="230859"/>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5100701" y="6073976"/>
            <a:ext cx="3384003" cy="230859"/>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5100702" y="6353730"/>
            <a:ext cx="3384003" cy="230859"/>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20" name="Bilde 19"/>
          <p:cNvPicPr>
            <a:picLocks noChangeAspect="1"/>
          </p:cNvPicPr>
          <p:nvPr userDrawn="1"/>
        </p:nvPicPr>
        <p:blipFill>
          <a:blip r:embed="rId2"/>
          <a:stretch>
            <a:fillRect/>
          </a:stretch>
        </p:blipFill>
        <p:spPr>
          <a:xfrm>
            <a:off x="1" y="0"/>
            <a:ext cx="12192000" cy="1206991"/>
          </a:xfrm>
          <a:prstGeom prst="rect">
            <a:avLst/>
          </a:prstGeom>
        </p:spPr>
      </p:pic>
    </p:spTree>
    <p:extLst>
      <p:ext uri="{BB962C8B-B14F-4D97-AF65-F5344CB8AC3E}">
        <p14:creationId xmlns:p14="http://schemas.microsoft.com/office/powerpoint/2010/main" val="81301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94620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s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2081153"/>
            <a:ext cx="9167449" cy="615624"/>
          </a:xfrm>
        </p:spPr>
        <p:txBody>
          <a:bodyPr wrap="square" lIns="0" tIns="0" rIns="0" bIns="0" anchor="ctr">
            <a:spAutoFit/>
          </a:bodyPr>
          <a:lstStyle>
            <a:lvl1pPr algn="l">
              <a:defRPr sz="4001"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Plassholder for tekst 6"/>
          <p:cNvSpPr>
            <a:spLocks noGrp="1"/>
          </p:cNvSpPr>
          <p:nvPr>
            <p:ph type="body" sz="quarter" idx="10" hasCustomPrompt="1"/>
          </p:nvPr>
        </p:nvSpPr>
        <p:spPr>
          <a:xfrm>
            <a:off x="630319" y="2890378"/>
            <a:ext cx="9167290" cy="1077244"/>
          </a:xfrm>
        </p:spPr>
        <p:txBody>
          <a:bodyPr/>
          <a:lstStyle>
            <a:lvl1pPr marL="0" indent="0">
              <a:buNone/>
              <a:defRPr b="1">
                <a:solidFill>
                  <a:schemeClr val="bg1"/>
                </a:solidFill>
              </a:defRPr>
            </a:lvl1pPr>
            <a:lvl2pPr marL="457223" indent="0">
              <a:buNone/>
              <a:defRPr b="1">
                <a:solidFill>
                  <a:schemeClr val="bg1"/>
                </a:solidFill>
              </a:defRPr>
            </a:lvl2pPr>
            <a:lvl3pPr marL="914446" indent="0">
              <a:buNone/>
              <a:defRPr b="1">
                <a:solidFill>
                  <a:schemeClr val="bg1"/>
                </a:solidFill>
              </a:defRPr>
            </a:lvl3pPr>
            <a:lvl4pPr marL="1371669" indent="0">
              <a:buNone/>
              <a:defRPr b="1">
                <a:solidFill>
                  <a:schemeClr val="bg1"/>
                </a:solidFill>
              </a:defRPr>
            </a:lvl4pPr>
            <a:lvl5pPr marL="182889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pic>
        <p:nvPicPr>
          <p:cNvPr id="6" name="Graphic 5">
            <a:extLst>
              <a:ext uri="{FF2B5EF4-FFF2-40B4-BE49-F238E27FC236}">
                <a16:creationId xmlns:a16="http://schemas.microsoft.com/office/drawing/2014/main" id="{E376F560-06C4-A94C-9C1C-E8A2CD9957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0161" y="412500"/>
            <a:ext cx="1700379" cy="696762"/>
          </a:xfrm>
          <a:prstGeom prst="rect">
            <a:avLst/>
          </a:prstGeom>
        </p:spPr>
      </p:pic>
    </p:spTree>
    <p:extLst>
      <p:ext uri="{BB962C8B-B14F-4D97-AF65-F5344CB8AC3E}">
        <p14:creationId xmlns:p14="http://schemas.microsoft.com/office/powerpoint/2010/main" val="401155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630275" y="1545950"/>
            <a:ext cx="10932276" cy="459452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629862" y="1315554"/>
            <a:ext cx="10932275" cy="230859"/>
          </a:xfrm>
        </p:spPr>
        <p:txBody>
          <a:bodyPr>
            <a:spAutoFit/>
          </a:bodyPr>
          <a:lstStyle>
            <a:lvl1pPr marL="0" indent="0">
              <a:buNone/>
              <a:defRPr b="1">
                <a:solidFill>
                  <a:schemeClr val="bg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65084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3191533"/>
            <a:ext cx="9167449" cy="615624"/>
          </a:xfrm>
        </p:spPr>
        <p:txBody>
          <a:bodyPr wrap="square" lIns="0" tIns="0" rIns="0" bIns="0" anchor="ctr">
            <a:spAutoFit/>
          </a:bodyPr>
          <a:lstStyle>
            <a:lvl1pPr algn="l">
              <a:defRPr sz="4001">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9569442" y="6261424"/>
            <a:ext cx="1993109" cy="323165"/>
          </a:xfrm>
          <a:prstGeom prst="rect">
            <a:avLst/>
          </a:prstGeom>
        </p:spPr>
        <p:txBody>
          <a:bodyPr anchor="b">
            <a:spAutoFit/>
          </a:bodyPr>
          <a:lstStyle>
            <a:lvl1pPr>
              <a:defRPr sz="1500">
                <a:solidFill>
                  <a:schemeClr val="dk2"/>
                </a:solidFill>
              </a:defRPr>
            </a:lvl1pPr>
          </a:lstStyle>
          <a:p>
            <a:fld id="{D5906656-A9BE-4917-BFD7-16C60DDEE872}" type="datetime1">
              <a:rPr lang="nb-NO" smtClean="0"/>
              <a:t>28.03.2024</a:t>
            </a:fld>
            <a:endParaRPr lang="nb-NO" dirty="0"/>
          </a:p>
        </p:txBody>
      </p:sp>
      <p:sp>
        <p:nvSpPr>
          <p:cNvPr id="13" name="Plassholder for tekst 12"/>
          <p:cNvSpPr>
            <a:spLocks noGrp="1"/>
          </p:cNvSpPr>
          <p:nvPr>
            <p:ph type="body" sz="quarter" idx="13" hasCustomPrompt="1"/>
          </p:nvPr>
        </p:nvSpPr>
        <p:spPr>
          <a:xfrm>
            <a:off x="630161" y="6077398"/>
            <a:ext cx="2110306" cy="230859"/>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630161" y="6354598"/>
            <a:ext cx="2110306" cy="230859"/>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5100701" y="6073976"/>
            <a:ext cx="3384003" cy="230859"/>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5100702" y="6353730"/>
            <a:ext cx="3384003" cy="230859"/>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11" name="Bild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161" y="342502"/>
            <a:ext cx="1193652" cy="836971"/>
          </a:xfrm>
          <a:prstGeom prst="rect">
            <a:avLst/>
          </a:prstGeom>
        </p:spPr>
      </p:pic>
    </p:spTree>
    <p:extLst>
      <p:ext uri="{BB962C8B-B14F-4D97-AF65-F5344CB8AC3E}">
        <p14:creationId xmlns:p14="http://schemas.microsoft.com/office/powerpoint/2010/main" val="24001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630275" y="1545950"/>
            <a:ext cx="10932276" cy="459452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629862" y="1315554"/>
            <a:ext cx="10932275" cy="230859"/>
          </a:xfrm>
        </p:spPr>
        <p:txBody>
          <a:bodyPr>
            <a:spAutoFit/>
          </a:bodyPr>
          <a:lstStyle>
            <a:lvl1pPr marL="0" indent="0">
              <a:buNone/>
              <a:defRPr b="1">
                <a:solidFill>
                  <a:schemeClr val="bg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6508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re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630275" y="1545950"/>
            <a:ext cx="10932276" cy="459452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629862" y="1315554"/>
            <a:ext cx="10932275" cy="230859"/>
          </a:xfrm>
        </p:spPr>
        <p:txBody>
          <a:bodyPr>
            <a:spAutoFit/>
          </a:bodyPr>
          <a:lstStyle>
            <a:lvl1pPr marL="0" indent="0">
              <a:buNone/>
              <a:defRPr b="1">
                <a:solidFill>
                  <a:schemeClr val="bg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97486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7345875" y="0"/>
            <a:ext cx="4846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Plassholder for bilde 4"/>
          <p:cNvSpPr>
            <a:spLocks noGrp="1"/>
          </p:cNvSpPr>
          <p:nvPr>
            <p:ph type="pic" sz="quarter" idx="10" hasCustomPrompt="1"/>
          </p:nvPr>
        </p:nvSpPr>
        <p:spPr>
          <a:xfrm>
            <a:off x="7345875" y="0"/>
            <a:ext cx="4846125" cy="6858000"/>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630276" y="548761"/>
            <a:ext cx="6139452" cy="538671"/>
          </a:xfrm>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630276" y="1545950"/>
            <a:ext cx="6139452" cy="459452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629862" y="1315554"/>
            <a:ext cx="6139452" cy="230859"/>
          </a:xfrm>
        </p:spPr>
        <p:txBody>
          <a:bodyPr wrap="square">
            <a:spAutoFit/>
          </a:bodyPr>
          <a:lstStyle>
            <a:lvl1pPr marL="0" indent="0">
              <a:buNone/>
              <a:defRPr b="1">
                <a:solidFill>
                  <a:schemeClr val="bg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5243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photo red">
    <p:spTree>
      <p:nvGrpSpPr>
        <p:cNvPr id="1" name=""/>
        <p:cNvGrpSpPr/>
        <p:nvPr/>
      </p:nvGrpSpPr>
      <p:grpSpPr>
        <a:xfrm>
          <a:off x="0" y="0"/>
          <a:ext cx="0" cy="0"/>
          <a:chOff x="0" y="0"/>
          <a:chExt cx="0" cy="0"/>
        </a:xfrm>
      </p:grpSpPr>
      <p:sp>
        <p:nvSpPr>
          <p:cNvPr id="7" name="Rektangel 6"/>
          <p:cNvSpPr/>
          <p:nvPr userDrawn="1"/>
        </p:nvSpPr>
        <p:spPr>
          <a:xfrm>
            <a:off x="7345875" y="0"/>
            <a:ext cx="4846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Plassholder for bilde 4"/>
          <p:cNvSpPr>
            <a:spLocks noGrp="1"/>
          </p:cNvSpPr>
          <p:nvPr>
            <p:ph type="pic" sz="quarter" idx="10" hasCustomPrompt="1"/>
          </p:nvPr>
        </p:nvSpPr>
        <p:spPr>
          <a:xfrm>
            <a:off x="7345875" y="0"/>
            <a:ext cx="4846125" cy="6858000"/>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630276" y="548761"/>
            <a:ext cx="6139452" cy="538671"/>
          </a:xfrm>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630276" y="1545950"/>
            <a:ext cx="6139452" cy="4594525"/>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629862" y="1315554"/>
            <a:ext cx="6139452" cy="230859"/>
          </a:xfrm>
        </p:spPr>
        <p:txBody>
          <a:bodyPr wrap="square">
            <a:spAutoFit/>
          </a:bodyPr>
          <a:lstStyle>
            <a:lvl1pPr marL="0" indent="0">
              <a:buNone/>
              <a:defRPr b="1">
                <a:solidFill>
                  <a:schemeClr val="bg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82936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Rektangel 6"/>
          <p:cNvSpPr/>
          <p:nvPr userDrawn="1"/>
        </p:nvSpPr>
        <p:spPr>
          <a:xfrm>
            <a:off x="2871733" y="0"/>
            <a:ext cx="9320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Plassholder for bilde 4"/>
          <p:cNvSpPr>
            <a:spLocks noGrp="1"/>
          </p:cNvSpPr>
          <p:nvPr>
            <p:ph type="pic" sz="quarter" idx="10" hasCustomPrompt="1"/>
          </p:nvPr>
        </p:nvSpPr>
        <p:spPr>
          <a:xfrm>
            <a:off x="2871733" y="0"/>
            <a:ext cx="9320267" cy="6858000"/>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630275" y="814665"/>
            <a:ext cx="2005598" cy="5325810"/>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86484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red">
    <p:spTree>
      <p:nvGrpSpPr>
        <p:cNvPr id="1" name=""/>
        <p:cNvGrpSpPr/>
        <p:nvPr/>
      </p:nvGrpSpPr>
      <p:grpSpPr>
        <a:xfrm>
          <a:off x="0" y="0"/>
          <a:ext cx="0" cy="0"/>
          <a:chOff x="0" y="0"/>
          <a:chExt cx="0" cy="0"/>
        </a:xfrm>
      </p:grpSpPr>
      <p:sp>
        <p:nvSpPr>
          <p:cNvPr id="7" name="Rektangel 6"/>
          <p:cNvSpPr/>
          <p:nvPr userDrawn="1"/>
        </p:nvSpPr>
        <p:spPr>
          <a:xfrm>
            <a:off x="2871733" y="0"/>
            <a:ext cx="93202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5" name="Plassholder for bilde 4"/>
          <p:cNvSpPr>
            <a:spLocks noGrp="1"/>
          </p:cNvSpPr>
          <p:nvPr>
            <p:ph type="pic" sz="quarter" idx="10" hasCustomPrompt="1"/>
          </p:nvPr>
        </p:nvSpPr>
        <p:spPr>
          <a:xfrm>
            <a:off x="2871733" y="0"/>
            <a:ext cx="9320267" cy="6858000"/>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630275" y="814665"/>
            <a:ext cx="2005598" cy="5325810"/>
          </a:xfrm>
        </p:spPr>
        <p:txBody>
          <a:body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629862" y="584268"/>
            <a:ext cx="2005598" cy="230859"/>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1381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30275" y="548761"/>
            <a:ext cx="10932276" cy="538671"/>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630275" y="1324128"/>
            <a:ext cx="10932276" cy="4816347"/>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level</a:t>
            </a:r>
          </a:p>
          <a:p>
            <a:pPr lvl="2"/>
            <a:r>
              <a:rPr lang="nb-NO" dirty="0"/>
              <a:t>Third level</a:t>
            </a:r>
          </a:p>
          <a:p>
            <a:pPr lvl="3"/>
            <a:r>
              <a:rPr lang="nb-NO" dirty="0"/>
              <a:t>Fourth level</a:t>
            </a:r>
          </a:p>
          <a:p>
            <a:pPr lvl="4"/>
            <a:r>
              <a:rPr lang="nb-NO" dirty="0"/>
              <a:t>Fifth level</a:t>
            </a:r>
          </a:p>
        </p:txBody>
      </p:sp>
      <p:sp>
        <p:nvSpPr>
          <p:cNvPr id="29" name="Rectangle 5"/>
          <p:cNvSpPr>
            <a:spLocks noChangeArrowheads="1"/>
          </p:cNvSpPr>
          <p:nvPr userDrawn="1"/>
        </p:nvSpPr>
        <p:spPr bwMode="auto">
          <a:xfrm>
            <a:off x="953418" y="6452713"/>
            <a:ext cx="77798" cy="8097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0"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1" name="Rectangle 7"/>
          <p:cNvSpPr>
            <a:spLocks noChangeArrowheads="1"/>
          </p:cNvSpPr>
          <p:nvPr userDrawn="1"/>
        </p:nvSpPr>
        <p:spPr bwMode="auto">
          <a:xfrm>
            <a:off x="639052" y="6452713"/>
            <a:ext cx="77798" cy="15956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2"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3"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4" name="Rectangle 10"/>
          <p:cNvSpPr>
            <a:spLocks noChangeArrowheads="1"/>
          </p:cNvSpPr>
          <p:nvPr userDrawn="1"/>
        </p:nvSpPr>
        <p:spPr bwMode="auto">
          <a:xfrm>
            <a:off x="1228091" y="6452713"/>
            <a:ext cx="77004" cy="15956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5"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6" name="Rectangle 12"/>
          <p:cNvSpPr>
            <a:spLocks noChangeArrowheads="1"/>
          </p:cNvSpPr>
          <p:nvPr userDrawn="1"/>
        </p:nvSpPr>
        <p:spPr bwMode="auto">
          <a:xfrm>
            <a:off x="874033" y="6295532"/>
            <a:ext cx="79385" cy="238153"/>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7" name="Line 13"/>
          <p:cNvSpPr>
            <a:spLocks noChangeShapeType="1"/>
          </p:cNvSpPr>
          <p:nvPr userDrawn="1"/>
        </p:nvSpPr>
        <p:spPr bwMode="auto">
          <a:xfrm>
            <a:off x="1031216" y="6533684"/>
            <a:ext cx="196876"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8" name="Line 14"/>
          <p:cNvSpPr>
            <a:spLocks noChangeShapeType="1"/>
          </p:cNvSpPr>
          <p:nvPr userDrawn="1"/>
        </p:nvSpPr>
        <p:spPr bwMode="auto">
          <a:xfrm>
            <a:off x="1462278" y="6533684"/>
            <a:ext cx="10723371"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39" name="Line 15"/>
          <p:cNvSpPr>
            <a:spLocks noChangeShapeType="1"/>
          </p:cNvSpPr>
          <p:nvPr userDrawn="1"/>
        </p:nvSpPr>
        <p:spPr bwMode="auto">
          <a:xfrm>
            <a:off x="3175" y="6533684"/>
            <a:ext cx="635877"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Tree>
    <p:extLst>
      <p:ext uri="{BB962C8B-B14F-4D97-AF65-F5344CB8AC3E}">
        <p14:creationId xmlns:p14="http://schemas.microsoft.com/office/powerpoint/2010/main" val="31188482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sldNum="0" hdr="0" ftr="0"/>
  <p:txStyles>
    <p:titleStyle>
      <a:lvl1pPr algn="l" defTabSz="914446" rtl="0" eaLnBrk="1" latinLnBrk="0" hangingPunct="1">
        <a:lnSpc>
          <a:spcPct val="100000"/>
        </a:lnSpc>
        <a:spcBef>
          <a:spcPct val="0"/>
        </a:spcBef>
        <a:buNone/>
        <a:defRPr sz="3501" b="1" kern="1200">
          <a:solidFill>
            <a:schemeClr val="bg2"/>
          </a:solidFill>
          <a:latin typeface="+mj-lt"/>
          <a:ea typeface="+mj-ea"/>
          <a:cs typeface="+mj-cs"/>
        </a:defRPr>
      </a:lvl1pPr>
    </p:titleStyle>
    <p:bodyStyle>
      <a:lvl1pPr marL="228611" indent="-228611" algn="l" defTabSz="914446" rtl="0" eaLnBrk="1" latinLnBrk="0" hangingPunct="1">
        <a:lnSpc>
          <a:spcPct val="100000"/>
        </a:lnSpc>
        <a:spcBef>
          <a:spcPts val="1000"/>
        </a:spcBef>
        <a:buFont typeface="Arial" panose="020B0604020202020204" pitchFamily="34" charset="0"/>
        <a:buChar char="•"/>
        <a:defRPr sz="1500" kern="1200">
          <a:solidFill>
            <a:schemeClr val="dk2"/>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30275" y="548761"/>
            <a:ext cx="10932276" cy="538671"/>
          </a:xfrm>
          <a:prstGeom prst="rect">
            <a:avLst/>
          </a:prstGeom>
        </p:spPr>
        <p:txBody>
          <a:bodyPr vert="horz" wrap="square" lIns="0" tIns="0" rIns="0" bIns="0" rtlCol="0" anchor="ctr">
            <a:spAutoFit/>
          </a:bodyPr>
          <a:lstStyle/>
          <a:p>
            <a:r>
              <a:rPr lang="nb-NO" dirty="0" err="1"/>
              <a:t>Click</a:t>
            </a:r>
            <a:r>
              <a:rPr lang="nb-NO" dirty="0"/>
              <a:t> to </a:t>
            </a:r>
            <a:r>
              <a:rPr lang="nb-NO" dirty="0" err="1"/>
              <a:t>addtitle</a:t>
            </a:r>
            <a:endParaRPr lang="nb-NO" dirty="0"/>
          </a:p>
        </p:txBody>
      </p:sp>
      <p:sp>
        <p:nvSpPr>
          <p:cNvPr id="3" name="Plassholder for tekst 2"/>
          <p:cNvSpPr>
            <a:spLocks noGrp="1"/>
          </p:cNvSpPr>
          <p:nvPr>
            <p:ph type="body" idx="1"/>
          </p:nvPr>
        </p:nvSpPr>
        <p:spPr>
          <a:xfrm>
            <a:off x="630275" y="1324128"/>
            <a:ext cx="10932276" cy="4816347"/>
          </a:xfrm>
          <a:prstGeom prst="rect">
            <a:avLst/>
          </a:prstGeom>
        </p:spPr>
        <p:txBody>
          <a:bodyPr vert="horz" lIns="0" tIns="0" rIns="0" bIns="0" rtlCol="0">
            <a:normAutofit/>
          </a:bodyPr>
          <a:lstStyle/>
          <a:p>
            <a:pPr lvl="0"/>
            <a:r>
              <a:rPr lang="nb-NO" dirty="0" err="1"/>
              <a:t>Click</a:t>
            </a:r>
            <a:r>
              <a:rPr lang="nb-NO" dirty="0"/>
              <a:t> to </a:t>
            </a:r>
            <a:r>
              <a:rPr lang="nb-NO" dirty="0" err="1"/>
              <a:t>addtext</a:t>
            </a:r>
            <a:endParaRPr lang="nb-NO" dirty="0"/>
          </a:p>
          <a:p>
            <a:pPr lvl="1"/>
            <a:r>
              <a:rPr lang="nb-NO" dirty="0"/>
              <a:t>Second level</a:t>
            </a:r>
          </a:p>
          <a:p>
            <a:pPr lvl="2"/>
            <a:r>
              <a:rPr lang="nb-NO" dirty="0"/>
              <a:t>Third level</a:t>
            </a:r>
          </a:p>
          <a:p>
            <a:pPr lvl="3"/>
            <a:r>
              <a:rPr lang="nb-NO" dirty="0"/>
              <a:t>Fourth level</a:t>
            </a:r>
          </a:p>
          <a:p>
            <a:pPr lvl="4"/>
            <a:r>
              <a:rPr lang="nb-NO" dirty="0"/>
              <a:t>Fifth level</a:t>
            </a:r>
          </a:p>
        </p:txBody>
      </p:sp>
      <p:sp>
        <p:nvSpPr>
          <p:cNvPr id="29" name="Rectangle 5"/>
          <p:cNvSpPr>
            <a:spLocks noChangeArrowheads="1"/>
          </p:cNvSpPr>
          <p:nvPr userDrawn="1"/>
        </p:nvSpPr>
        <p:spPr bwMode="auto">
          <a:xfrm>
            <a:off x="953418" y="6452713"/>
            <a:ext cx="77798" cy="8097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0" name="Freeform 6"/>
          <p:cNvSpPr>
            <a:spLocks/>
          </p:cNvSpPr>
          <p:nvPr userDrawn="1"/>
        </p:nvSpPr>
        <p:spPr bwMode="auto">
          <a:xfrm>
            <a:off x="716850" y="6452713"/>
            <a:ext cx="79385" cy="80972"/>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1" name="Rectangle 7"/>
          <p:cNvSpPr>
            <a:spLocks noChangeArrowheads="1"/>
          </p:cNvSpPr>
          <p:nvPr userDrawn="1"/>
        </p:nvSpPr>
        <p:spPr bwMode="auto">
          <a:xfrm>
            <a:off x="639052" y="6452713"/>
            <a:ext cx="77798" cy="15956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2" name="Freeform 8"/>
          <p:cNvSpPr>
            <a:spLocks/>
          </p:cNvSpPr>
          <p:nvPr userDrawn="1"/>
        </p:nvSpPr>
        <p:spPr bwMode="auto">
          <a:xfrm>
            <a:off x="796235" y="6374122"/>
            <a:ext cx="77798" cy="238153"/>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3" name="Freeform 9"/>
          <p:cNvSpPr>
            <a:spLocks/>
          </p:cNvSpPr>
          <p:nvPr userDrawn="1"/>
        </p:nvSpPr>
        <p:spPr bwMode="auto">
          <a:xfrm>
            <a:off x="1305095" y="6452713"/>
            <a:ext cx="77798" cy="80972"/>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4" name="Rectangle 10"/>
          <p:cNvSpPr>
            <a:spLocks noChangeArrowheads="1"/>
          </p:cNvSpPr>
          <p:nvPr userDrawn="1"/>
        </p:nvSpPr>
        <p:spPr bwMode="auto">
          <a:xfrm>
            <a:off x="1228091" y="6452713"/>
            <a:ext cx="77004" cy="159562"/>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5" name="Freeform 11"/>
          <p:cNvSpPr>
            <a:spLocks/>
          </p:cNvSpPr>
          <p:nvPr userDrawn="1"/>
        </p:nvSpPr>
        <p:spPr bwMode="auto">
          <a:xfrm>
            <a:off x="1382893" y="6374122"/>
            <a:ext cx="79385" cy="238153"/>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6" name="Rectangle 12"/>
          <p:cNvSpPr>
            <a:spLocks noChangeArrowheads="1"/>
          </p:cNvSpPr>
          <p:nvPr userDrawn="1"/>
        </p:nvSpPr>
        <p:spPr bwMode="auto">
          <a:xfrm>
            <a:off x="874033" y="6295532"/>
            <a:ext cx="79385" cy="238153"/>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7" name="Line 13"/>
          <p:cNvSpPr>
            <a:spLocks noChangeShapeType="1"/>
          </p:cNvSpPr>
          <p:nvPr userDrawn="1"/>
        </p:nvSpPr>
        <p:spPr bwMode="auto">
          <a:xfrm>
            <a:off x="1031216" y="6533684"/>
            <a:ext cx="196876"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
        <p:nvSpPr>
          <p:cNvPr id="38" name="Line 14"/>
          <p:cNvSpPr>
            <a:spLocks noChangeShapeType="1"/>
          </p:cNvSpPr>
          <p:nvPr userDrawn="1"/>
        </p:nvSpPr>
        <p:spPr bwMode="auto">
          <a:xfrm>
            <a:off x="1462278" y="6533684"/>
            <a:ext cx="10723371"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dirty="0"/>
          </a:p>
        </p:txBody>
      </p:sp>
      <p:sp>
        <p:nvSpPr>
          <p:cNvPr id="39" name="Line 15"/>
          <p:cNvSpPr>
            <a:spLocks noChangeShapeType="1"/>
          </p:cNvSpPr>
          <p:nvPr userDrawn="1"/>
        </p:nvSpPr>
        <p:spPr bwMode="auto">
          <a:xfrm>
            <a:off x="3175" y="6533684"/>
            <a:ext cx="635877"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45725" tIns="22863" rIns="45725" bIns="22863" numCol="1" anchor="t" anchorCtr="0" compatLnSpc="1">
            <a:prstTxWarp prst="textNoShape">
              <a:avLst/>
            </a:prstTxWarp>
          </a:bodyPr>
          <a:lstStyle/>
          <a:p>
            <a:endParaRPr lang="en-GB" sz="900"/>
          </a:p>
        </p:txBody>
      </p:sp>
    </p:spTree>
    <p:extLst>
      <p:ext uri="{BB962C8B-B14F-4D97-AF65-F5344CB8AC3E}">
        <p14:creationId xmlns:p14="http://schemas.microsoft.com/office/powerpoint/2010/main" val="3118848258"/>
      </p:ext>
    </p:extLst>
  </p:cSld>
  <p:clrMap bg1="lt1" tx1="dk1" bg2="lt2" tx2="dk2" accent1="accent1" accent2="accent2" accent3="accent3" accent4="accent4" accent5="accent5" accent6="accent6" hlink="hlink" folHlink="folHlink"/>
  <p:sldLayoutIdLst>
    <p:sldLayoutId id="2147483686" r:id="rId1"/>
    <p:sldLayoutId id="2147483683" r:id="rId2"/>
  </p:sldLayoutIdLst>
  <p:hf sldNum="0" hdr="0" ftr="0"/>
  <p:txStyles>
    <p:titleStyle>
      <a:lvl1pPr algn="l" defTabSz="914446" rtl="0" eaLnBrk="1" latinLnBrk="0" hangingPunct="1">
        <a:lnSpc>
          <a:spcPct val="100000"/>
        </a:lnSpc>
        <a:spcBef>
          <a:spcPct val="0"/>
        </a:spcBef>
        <a:buNone/>
        <a:defRPr sz="3501" b="1" kern="1200">
          <a:solidFill>
            <a:schemeClr val="bg2"/>
          </a:solidFill>
          <a:latin typeface="+mj-lt"/>
          <a:ea typeface="+mj-ea"/>
          <a:cs typeface="+mj-cs"/>
        </a:defRPr>
      </a:lvl1pPr>
    </p:titleStyle>
    <p:bodyStyle>
      <a:lvl1pPr marL="228611" indent="-228611" algn="l" defTabSz="914446" rtl="0" eaLnBrk="1" latinLnBrk="0" hangingPunct="1">
        <a:lnSpc>
          <a:spcPct val="100000"/>
        </a:lnSpc>
        <a:spcBef>
          <a:spcPts val="1000"/>
        </a:spcBef>
        <a:buFont typeface="Arial" panose="020B0604020202020204" pitchFamily="34" charset="0"/>
        <a:buChar char="•"/>
        <a:defRPr sz="1500" kern="1200">
          <a:solidFill>
            <a:schemeClr val="dk2"/>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8.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ateriq-eeagrants.gr/" TargetMode="External"/><Relationship Id="rId2" Type="http://schemas.openxmlformats.org/officeDocument/2006/relationships/image" Target="../media/image8.jpe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tel 3"/>
          <p:cNvSpPr>
            <a:spLocks noGrp="1"/>
          </p:cNvSpPr>
          <p:nvPr>
            <p:ph type="ctrTitle"/>
          </p:nvPr>
        </p:nvSpPr>
        <p:spPr>
          <a:xfrm>
            <a:off x="1654289" y="2455401"/>
            <a:ext cx="9167449" cy="1969770"/>
          </a:xfrm>
        </p:spPr>
        <p:txBody>
          <a:bodyPr/>
          <a:lstStyle/>
          <a:p>
            <a:pPr algn="ctr"/>
            <a:r>
              <a:rPr lang="el-GR" sz="3200" i="0" u="sng" strike="noStrike" baseline="0" dirty="0">
                <a:solidFill>
                  <a:srgbClr val="000000"/>
                </a:solidFill>
              </a:rPr>
              <a:t>Υδρομετεωρολογικές προγνώσεις στην πιλοτική</a:t>
            </a:r>
            <a:r>
              <a:rPr lang="en-US" sz="3200" i="0" u="sng" strike="noStrike" baseline="0" dirty="0">
                <a:solidFill>
                  <a:srgbClr val="000000"/>
                </a:solidFill>
              </a:rPr>
              <a:t> </a:t>
            </a:r>
            <a:br>
              <a:rPr lang="en-US" sz="3200" i="0" u="sng" strike="noStrike" baseline="0" dirty="0">
                <a:solidFill>
                  <a:srgbClr val="000000"/>
                </a:solidFill>
              </a:rPr>
            </a:br>
            <a:r>
              <a:rPr lang="el-GR" sz="3200" i="0" u="sng" strike="noStrike" baseline="0" dirty="0">
                <a:solidFill>
                  <a:srgbClr val="000000"/>
                </a:solidFill>
              </a:rPr>
              <a:t>περιοχή του ΥΥΣ Λαρισσού για διαφορετικά </a:t>
            </a:r>
            <a:br>
              <a:rPr lang="en-US" sz="3200" i="0" u="sng" strike="noStrike" baseline="0" dirty="0">
                <a:solidFill>
                  <a:srgbClr val="000000"/>
                </a:solidFill>
              </a:rPr>
            </a:br>
            <a:r>
              <a:rPr lang="el-GR" sz="3200" i="0" u="sng" strike="noStrike" baseline="0" dirty="0">
                <a:solidFill>
                  <a:srgbClr val="000000"/>
                </a:solidFill>
              </a:rPr>
              <a:t>κλιματικά</a:t>
            </a:r>
            <a:r>
              <a:rPr lang="en-US" sz="3200" i="0" u="sng" strike="noStrike" baseline="0" dirty="0">
                <a:solidFill>
                  <a:srgbClr val="000000"/>
                </a:solidFill>
              </a:rPr>
              <a:t> </a:t>
            </a:r>
            <a:r>
              <a:rPr lang="el-GR" sz="3200" i="0" u="sng" strike="noStrike" baseline="0" dirty="0">
                <a:solidFill>
                  <a:srgbClr val="000000"/>
                </a:solidFill>
              </a:rPr>
              <a:t>σενάρια</a:t>
            </a:r>
            <a:endParaRPr lang="en-GB" sz="3200" dirty="0"/>
          </a:p>
        </p:txBody>
      </p:sp>
      <p:sp>
        <p:nvSpPr>
          <p:cNvPr id="5" name="Plassholder for tekst 4"/>
          <p:cNvSpPr>
            <a:spLocks noGrp="1"/>
          </p:cNvSpPr>
          <p:nvPr>
            <p:ph type="body" sz="quarter" idx="13"/>
          </p:nvPr>
        </p:nvSpPr>
        <p:spPr>
          <a:xfrm>
            <a:off x="546650" y="5636813"/>
            <a:ext cx="4010782" cy="553998"/>
          </a:xfrm>
        </p:spPr>
        <p:txBody>
          <a:bodyPr/>
          <a:lstStyle/>
          <a:p>
            <a:r>
              <a:rPr lang="el-GR" sz="1800" dirty="0">
                <a:solidFill>
                  <a:schemeClr val="bg1">
                    <a:lumMod val="50000"/>
                  </a:schemeClr>
                </a:solidFill>
                <a:latin typeface="Calibri" panose="020F0502020204030204" pitchFamily="34" charset="0"/>
                <a:cs typeface="Times New Roman" panose="02020603050405020304" pitchFamily="18" charset="0"/>
              </a:rPr>
              <a:t>Ιωάννης Κιουτσιούκης, Αν. Καθηγητής ΠΠ</a:t>
            </a:r>
            <a:endParaRPr lang="en-GB" sz="1800" dirty="0"/>
          </a:p>
        </p:txBody>
      </p:sp>
      <p:sp>
        <p:nvSpPr>
          <p:cNvPr id="6" name="Plassholder for tekst 5"/>
          <p:cNvSpPr>
            <a:spLocks noGrp="1"/>
          </p:cNvSpPr>
          <p:nvPr>
            <p:ph type="body" sz="quarter" idx="14"/>
          </p:nvPr>
        </p:nvSpPr>
        <p:spPr>
          <a:xfrm>
            <a:off x="546650" y="6261424"/>
            <a:ext cx="3384003" cy="276999"/>
          </a:xfrm>
        </p:spPr>
        <p:txBody>
          <a:bodyPr/>
          <a:lstStyle/>
          <a:p>
            <a:r>
              <a:rPr lang="el-GR" sz="1800" dirty="0">
                <a:solidFill>
                  <a:schemeClr val="bg1">
                    <a:lumMod val="50000"/>
                  </a:schemeClr>
                </a:solidFill>
                <a:latin typeface="Calibri" panose="020F0502020204030204" pitchFamily="34" charset="0"/>
                <a:cs typeface="Times New Roman" panose="02020603050405020304" pitchFamily="18" charset="0"/>
              </a:rPr>
              <a:t>Αρετή Παππά, Μαθηματικός</a:t>
            </a:r>
            <a:r>
              <a:rPr lang="en-US" sz="1800" dirty="0">
                <a:solidFill>
                  <a:schemeClr val="bg1">
                    <a:lumMod val="50000"/>
                  </a:schemeClr>
                </a:solidFill>
                <a:latin typeface="Calibri" panose="020F0502020204030204" pitchFamily="34" charset="0"/>
                <a:cs typeface="Times New Roman" panose="02020603050405020304" pitchFamily="18" charset="0"/>
              </a:rPr>
              <a:t> PhD</a:t>
            </a:r>
            <a:endParaRPr lang="en-GB" sz="1800" dirty="0"/>
          </a:p>
        </p:txBody>
      </p:sp>
      <p:sp>
        <p:nvSpPr>
          <p:cNvPr id="7" name="Plassholder for tekst 6"/>
          <p:cNvSpPr>
            <a:spLocks noGrp="1"/>
          </p:cNvSpPr>
          <p:nvPr>
            <p:ph type="body" sz="quarter" idx="15"/>
          </p:nvPr>
        </p:nvSpPr>
        <p:spPr>
          <a:xfrm>
            <a:off x="5653756" y="5676140"/>
            <a:ext cx="2515314" cy="618413"/>
          </a:xfrm>
        </p:spPr>
        <p:txBody>
          <a:bodyPr/>
          <a:lstStyle/>
          <a:p>
            <a:pPr algn="ctr"/>
            <a:r>
              <a:rPr lang="el-GR" sz="1800" b="1" i="0" dirty="0">
                <a:solidFill>
                  <a:schemeClr val="tx1">
                    <a:lumMod val="50000"/>
                    <a:lumOff val="50000"/>
                  </a:schemeClr>
                </a:solidFill>
                <a:effectLst/>
                <a:latin typeface="Calibri" panose="020F0502020204030204" pitchFamily="34" charset="0"/>
                <a:cs typeface="Calibri" panose="020F0502020204030204" pitchFamily="34" charset="0"/>
              </a:rPr>
              <a:t>Εργαστήριο Φυσικής της Ατμόσφαιρας</a:t>
            </a:r>
            <a:endParaRPr lang="en-GB" sz="1800" b="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Plassholder for dato 8"/>
          <p:cNvSpPr>
            <a:spLocks noGrp="1"/>
          </p:cNvSpPr>
          <p:nvPr>
            <p:ph type="dt" sz="half" idx="10"/>
          </p:nvPr>
        </p:nvSpPr>
        <p:spPr/>
        <p:txBody>
          <a:bodyPr/>
          <a:lstStyle/>
          <a:p>
            <a:fld id="{A4AD3E04-3803-4746-93FE-59C9F8586737}" type="datetime1">
              <a:rPr lang="nb-NO" smtClean="0"/>
              <a:t>28.03.2024</a:t>
            </a:fld>
            <a:endParaRPr lang="nb-NO" dirty="0"/>
          </a:p>
        </p:txBody>
      </p:sp>
      <p:pic>
        <p:nvPicPr>
          <p:cNvPr id="2" name="Εικόνα 1" descr="Εικόνα που περιέχει χάρτης&#10;&#10;Περιγραφή που δημιουργήθηκε αυτόματα">
            <a:extLst>
              <a:ext uri="{FF2B5EF4-FFF2-40B4-BE49-F238E27FC236}">
                <a16:creationId xmlns:a16="http://schemas.microsoft.com/office/drawing/2014/main" id="{85A134FC-B75C-1EDB-787C-921BDAE6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340" y="445042"/>
            <a:ext cx="1404722" cy="759390"/>
          </a:xfrm>
          <a:prstGeom prst="rect">
            <a:avLst/>
          </a:prstGeom>
        </p:spPr>
      </p:pic>
      <p:pic>
        <p:nvPicPr>
          <p:cNvPr id="3" name="Εικόνα 2" descr="Εικόνα που περιέχει γραμματοσειρά, στιγμιότυπο οθόνης, γραφικά, γραμμή&#10;&#10;Περιγραφή που δημιουργήθηκε αυτόματα">
            <a:extLst>
              <a:ext uri="{FF2B5EF4-FFF2-40B4-BE49-F238E27FC236}">
                <a16:creationId xmlns:a16="http://schemas.microsoft.com/office/drawing/2014/main" id="{00122428-7220-7D84-FE5D-9FE2182BA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586" y="549743"/>
            <a:ext cx="1613340" cy="666847"/>
          </a:xfrm>
          <a:prstGeom prst="rect">
            <a:avLst/>
          </a:prstGeom>
        </p:spPr>
      </p:pic>
      <p:pic>
        <p:nvPicPr>
          <p:cNvPr id="12" name="Picture 4" descr="C:\Users\ricch\Documents\EDUCATIONAL\Master\final_lapUp.jpg">
            <a:extLst>
              <a:ext uri="{FF2B5EF4-FFF2-40B4-BE49-F238E27FC236}">
                <a16:creationId xmlns:a16="http://schemas.microsoft.com/office/drawing/2014/main" id="{B514681D-52BB-5089-C934-332424A36E13}"/>
              </a:ext>
            </a:extLst>
          </p:cNvPr>
          <p:cNvPicPr>
            <a:picLocks noChangeAspect="1" noChangeArrowheads="1"/>
          </p:cNvPicPr>
          <p:nvPr/>
        </p:nvPicPr>
        <p:blipFill>
          <a:blip r:embed="rId5" cstate="print"/>
          <a:stretch>
            <a:fillRect/>
          </a:stretch>
        </p:blipFill>
        <p:spPr bwMode="auto">
          <a:xfrm>
            <a:off x="8332428" y="5636813"/>
            <a:ext cx="932966" cy="947776"/>
          </a:xfrm>
          <a:prstGeom prst="rect">
            <a:avLst/>
          </a:prstGeom>
          <a:noFill/>
        </p:spPr>
      </p:pic>
    </p:spTree>
    <p:extLst>
      <p:ext uri="{BB962C8B-B14F-4D97-AF65-F5344CB8AC3E}">
        <p14:creationId xmlns:p14="http://schemas.microsoft.com/office/powerpoint/2010/main" val="36241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28"/>
            <a:ext cx="7572272" cy="538737"/>
          </a:xfrm>
        </p:spPr>
        <p:txBody>
          <a:bodyPr/>
          <a:lstStyle/>
          <a:p>
            <a:pPr algn="ctr"/>
            <a:r>
              <a:rPr lang="el-GR" u="sng" dirty="0"/>
              <a:t>Μεταβλητές</a:t>
            </a:r>
            <a:endParaRPr lang="en-GB"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graphicFrame>
        <p:nvGraphicFramePr>
          <p:cNvPr id="4" name="Table 9">
            <a:extLst>
              <a:ext uri="{FF2B5EF4-FFF2-40B4-BE49-F238E27FC236}">
                <a16:creationId xmlns:a16="http://schemas.microsoft.com/office/drawing/2014/main" id="{E239D90B-6787-334D-BE49-2B283DC1D4DE}"/>
              </a:ext>
            </a:extLst>
          </p:cNvPr>
          <p:cNvGraphicFramePr>
            <a:graphicFrameLocks/>
          </p:cNvGraphicFramePr>
          <p:nvPr>
            <p:extLst>
              <p:ext uri="{D42A27DB-BD31-4B8C-83A1-F6EECF244321}">
                <p14:modId xmlns:p14="http://schemas.microsoft.com/office/powerpoint/2010/main" val="1187169621"/>
              </p:ext>
            </p:extLst>
          </p:nvPr>
        </p:nvGraphicFramePr>
        <p:xfrm>
          <a:off x="1705077" y="1295871"/>
          <a:ext cx="9661012" cy="5298944"/>
        </p:xfrm>
        <a:graphic>
          <a:graphicData uri="http://schemas.openxmlformats.org/drawingml/2006/table">
            <a:tbl>
              <a:tblPr firstRow="1" bandRow="1">
                <a:tableStyleId>{2D5ABB26-0587-4C30-8999-92F81FD0307C}</a:tableStyleId>
              </a:tblPr>
              <a:tblGrid>
                <a:gridCol w="1435562">
                  <a:extLst>
                    <a:ext uri="{9D8B030D-6E8A-4147-A177-3AD203B41FA5}">
                      <a16:colId xmlns:a16="http://schemas.microsoft.com/office/drawing/2014/main" val="1105412112"/>
                    </a:ext>
                  </a:extLst>
                </a:gridCol>
                <a:gridCol w="2340977">
                  <a:extLst>
                    <a:ext uri="{9D8B030D-6E8A-4147-A177-3AD203B41FA5}">
                      <a16:colId xmlns:a16="http://schemas.microsoft.com/office/drawing/2014/main" val="1297036466"/>
                    </a:ext>
                  </a:extLst>
                </a:gridCol>
                <a:gridCol w="1752040">
                  <a:extLst>
                    <a:ext uri="{9D8B030D-6E8A-4147-A177-3AD203B41FA5}">
                      <a16:colId xmlns:a16="http://schemas.microsoft.com/office/drawing/2014/main" val="2670260919"/>
                    </a:ext>
                  </a:extLst>
                </a:gridCol>
                <a:gridCol w="1194730">
                  <a:extLst>
                    <a:ext uri="{9D8B030D-6E8A-4147-A177-3AD203B41FA5}">
                      <a16:colId xmlns:a16="http://schemas.microsoft.com/office/drawing/2014/main" val="3227585412"/>
                    </a:ext>
                  </a:extLst>
                </a:gridCol>
                <a:gridCol w="1686459">
                  <a:extLst>
                    <a:ext uri="{9D8B030D-6E8A-4147-A177-3AD203B41FA5}">
                      <a16:colId xmlns:a16="http://schemas.microsoft.com/office/drawing/2014/main" val="1510903624"/>
                    </a:ext>
                  </a:extLst>
                </a:gridCol>
                <a:gridCol w="1251244">
                  <a:extLst>
                    <a:ext uri="{9D8B030D-6E8A-4147-A177-3AD203B41FA5}">
                      <a16:colId xmlns:a16="http://schemas.microsoft.com/office/drawing/2014/main" val="2197413417"/>
                    </a:ext>
                  </a:extLst>
                </a:gridCol>
              </a:tblGrid>
              <a:tr h="6139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COPERNICUS</a:t>
                      </a:r>
                      <a:endParaRPr lang="en-US" sz="1400" b="1" u="none" strike="noStrike" dirty="0">
                        <a:solidFill>
                          <a:srgbClr val="4472C4"/>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VARIABLES</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Units</a:t>
                      </a:r>
                      <a:endPar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Temporal coverage</a:t>
                      </a:r>
                      <a:endPar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a:effectLst/>
                          <a:latin typeface="Calibri" panose="020F0502020204030204" pitchFamily="34" charset="0"/>
                          <a:ea typeface="Calibri" panose="020F0502020204030204" pitchFamily="34" charset="0"/>
                          <a:cs typeface="Calibri" panose="020F0502020204030204" pitchFamily="34" charset="0"/>
                        </a:rPr>
                        <a:t>Horizontal resolution</a:t>
                      </a:r>
                      <a:endParaRPr lang="en-US" sz="1400" b="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Temporal resolution</a:t>
                      </a:r>
                      <a:endPar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228696"/>
                  </a:ext>
                </a:extLst>
              </a:tr>
              <a:tr h="626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tcPr>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Total run-off flux</a:t>
                      </a:r>
                    </a:p>
                  </a:txBody>
                  <a:tcPr marL="116912" marR="116912" marT="58456" marB="58456">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kg m</a:t>
                      </a:r>
                      <a:r>
                        <a:rPr lang="en-US" sz="14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s</a:t>
                      </a:r>
                      <a:r>
                        <a:rPr lang="en-US" sz="14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r>
                        <a:rPr lang="en-US" sz="14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lnT w="12700" cap="flat" cmpd="sng" algn="ctr">
                      <a:solidFill>
                        <a:schemeClr val="tx1"/>
                      </a:solidFill>
                      <a:prstDash val="solid"/>
                      <a:round/>
                      <a:headEnd type="none" w="med" len="med"/>
                      <a:tailEnd type="none" w="med" len="med"/>
                    </a:lnT>
                  </a:tcPr>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Monthly means</a:t>
                      </a:r>
                    </a:p>
                  </a:txBody>
                  <a:tcPr marL="116912" marR="116912" marT="58456" marB="58456">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800804"/>
                  </a:ext>
                </a:extLst>
              </a:tr>
              <a:tr h="462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Mean precipitation flux</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kg m</a:t>
                      </a:r>
                      <a:r>
                        <a:rPr lang="en-US" sz="14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a:t>
                      </a:r>
                      <a:r>
                        <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s</a:t>
                      </a:r>
                      <a:r>
                        <a:rPr lang="en-US" sz="140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a:t>
                      </a:r>
                      <a:endParaRPr lang="en-US" sz="14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Monthly means</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extLst>
                  <a:ext uri="{0D108BD9-81ED-4DB2-BD59-A6C34878D82A}">
                    <a16:rowId xmlns:a16="http://schemas.microsoft.com/office/drawing/2014/main" val="3735403696"/>
                  </a:ext>
                </a:extLst>
              </a:tr>
              <a:tr h="516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Mean evaporation flux</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kg m</a:t>
                      </a:r>
                      <a:r>
                        <a:rPr lang="en-US" sz="1400" b="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a:t>
                      </a:r>
                      <a:r>
                        <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s</a:t>
                      </a:r>
                      <a:r>
                        <a:rPr lang="en-US" sz="1400" b="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Monthly means</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extLst>
                  <a:ext uri="{0D108BD9-81ED-4DB2-BD59-A6C34878D82A}">
                    <a16:rowId xmlns:a16="http://schemas.microsoft.com/office/drawing/2014/main" val="3411900632"/>
                  </a:ext>
                </a:extLst>
              </a:tr>
              <a:tr h="491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2m air temperature</a:t>
                      </a:r>
                    </a:p>
                  </a:txBody>
                  <a:tcPr marL="116912" marR="116912" marT="58456" marB="58456"/>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k</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Monthly means</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extLst>
                  <a:ext uri="{0D108BD9-81ED-4DB2-BD59-A6C34878D82A}">
                    <a16:rowId xmlns:a16="http://schemas.microsoft.com/office/drawing/2014/main" val="3756921097"/>
                  </a:ext>
                </a:extLst>
              </a:tr>
              <a:tr h="491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10m wind speed</a:t>
                      </a:r>
                    </a:p>
                  </a:txBody>
                  <a:tcPr marL="116912" marR="116912" marT="58456" marB="58456"/>
                </a:tc>
                <a:tc>
                  <a:txBody>
                    <a:bodyPr/>
                    <a:lstStyle/>
                    <a:p>
                      <a:pPr algn="ctr"/>
                      <a:r>
                        <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m s</a:t>
                      </a:r>
                      <a:r>
                        <a:rPr lang="en-US" sz="1400" b="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Monthly means</a:t>
                      </a:r>
                    </a:p>
                  </a:txBody>
                  <a:tcPr marL="116912" marR="116912" marT="58456" marB="58456"/>
                </a:tc>
                <a:extLst>
                  <a:ext uri="{0D108BD9-81ED-4DB2-BD59-A6C34878D82A}">
                    <a16:rowId xmlns:a16="http://schemas.microsoft.com/office/drawing/2014/main" val="2440515060"/>
                  </a:ext>
                </a:extLst>
              </a:tr>
              <a:tr h="491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ERA5 / </a:t>
                      </a: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CORDEX</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Surface solar radiation downwards</a:t>
                      </a:r>
                    </a:p>
                  </a:txBody>
                  <a:tcPr marL="116912" marR="116912" marT="58456" marB="58456"/>
                </a:tc>
                <a:tc>
                  <a:txBody>
                    <a:bodyPr/>
                    <a:lstStyle/>
                    <a:p>
                      <a:pPr algn="ctr"/>
                      <a:r>
                        <a:rPr lang="en-US" sz="1400" b="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W m</a:t>
                      </a:r>
                      <a:r>
                        <a:rPr lang="en-US" sz="1400" b="0" kern="1200" baseline="300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202</a:t>
                      </a:r>
                      <a:r>
                        <a:rPr lang="el-GR"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US" sz="1400" b="0"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-2060</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Calibri" panose="020F0502020204030204" pitchFamily="34" charset="0"/>
                          <a:ea typeface="Calibri" panose="020F0502020204030204" pitchFamily="34" charset="0"/>
                          <a:cs typeface="Calibri" panose="020F0502020204030204" pitchFamily="34" charset="0"/>
                        </a:rPr>
                        <a:t>0.11x0.11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(RCP 2.6, 4.5, 8.5)</a:t>
                      </a:r>
                    </a:p>
                  </a:txBody>
                  <a:tcPr marL="116912" marR="116912" marT="58456" marB="5845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Monthly means</a:t>
                      </a:r>
                    </a:p>
                  </a:txBody>
                  <a:tcPr marL="116912" marR="116912" marT="58456" marB="58456"/>
                </a:tc>
                <a:extLst>
                  <a:ext uri="{0D108BD9-81ED-4DB2-BD59-A6C34878D82A}">
                    <a16:rowId xmlns:a16="http://schemas.microsoft.com/office/drawing/2014/main" val="966908987"/>
                  </a:ext>
                </a:extLst>
              </a:tr>
            </a:tbl>
          </a:graphicData>
        </a:graphic>
      </p:graphicFrame>
    </p:spTree>
    <p:extLst>
      <p:ext uri="{BB962C8B-B14F-4D97-AF65-F5344CB8AC3E}">
        <p14:creationId xmlns:p14="http://schemas.microsoft.com/office/powerpoint/2010/main" val="22101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39" y="541097"/>
            <a:ext cx="7916221" cy="553998"/>
          </a:xfrm>
        </p:spPr>
        <p:txBody>
          <a:bodyPr/>
          <a:lstStyle/>
          <a:p>
            <a:pPr algn="ctr"/>
            <a:r>
              <a:rPr lang="el-GR" sz="3500" b="1" u="sng" kern="0" dirty="0">
                <a:effectLst/>
                <a:ea typeface="SimSun" panose="02010600030101010101" pitchFamily="2" charset="-122"/>
                <a:cs typeface="Times New Roman" panose="02020603050405020304" pitchFamily="18" charset="0"/>
              </a:rPr>
              <a:t>Εκτίμηση των κλιματικών μεταβολών </a:t>
            </a:r>
            <a:endParaRPr lang="en-GB" sz="3500"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 name="Picture 3">
            <a:extLst>
              <a:ext uri="{FF2B5EF4-FFF2-40B4-BE49-F238E27FC236}">
                <a16:creationId xmlns:a16="http://schemas.microsoft.com/office/drawing/2014/main" id="{CF2F5E06-45E9-70EA-5FE8-1DBF209AB2F2}"/>
              </a:ext>
            </a:extLst>
          </p:cNvPr>
          <p:cNvPicPr>
            <a:picLocks noChangeAspect="1"/>
          </p:cNvPicPr>
          <p:nvPr/>
        </p:nvPicPr>
        <p:blipFill>
          <a:blip r:embed="rId5"/>
          <a:stretch>
            <a:fillRect/>
          </a:stretch>
        </p:blipFill>
        <p:spPr>
          <a:xfrm>
            <a:off x="3844048" y="2062891"/>
            <a:ext cx="4990465" cy="1762125"/>
          </a:xfrm>
          <a:prstGeom prst="rect">
            <a:avLst/>
          </a:prstGeom>
        </p:spPr>
      </p:pic>
      <p:graphicFrame>
        <p:nvGraphicFramePr>
          <p:cNvPr id="6" name="Table 5">
            <a:extLst>
              <a:ext uri="{FF2B5EF4-FFF2-40B4-BE49-F238E27FC236}">
                <a16:creationId xmlns:a16="http://schemas.microsoft.com/office/drawing/2014/main" id="{1A04163B-2E7B-D38C-CED0-4A87F4325CBB}"/>
              </a:ext>
            </a:extLst>
          </p:cNvPr>
          <p:cNvGraphicFramePr>
            <a:graphicFrameLocks noGrp="1"/>
          </p:cNvGraphicFramePr>
          <p:nvPr>
            <p:extLst>
              <p:ext uri="{D42A27DB-BD31-4B8C-83A1-F6EECF244321}">
                <p14:modId xmlns:p14="http://schemas.microsoft.com/office/powerpoint/2010/main" val="585071342"/>
              </p:ext>
            </p:extLst>
          </p:nvPr>
        </p:nvGraphicFramePr>
        <p:xfrm>
          <a:off x="3233591" y="4018732"/>
          <a:ext cx="6211380" cy="964684"/>
        </p:xfrm>
        <a:graphic>
          <a:graphicData uri="http://schemas.openxmlformats.org/drawingml/2006/table">
            <a:tbl>
              <a:tblPr firstRow="1" firstCol="1" bandRow="1">
                <a:tableStyleId>{5940675A-B579-460E-94D1-54222C63F5DA}</a:tableStyleId>
              </a:tblPr>
              <a:tblGrid>
                <a:gridCol w="1629060">
                  <a:extLst>
                    <a:ext uri="{9D8B030D-6E8A-4147-A177-3AD203B41FA5}">
                      <a16:colId xmlns:a16="http://schemas.microsoft.com/office/drawing/2014/main" val="907867540"/>
                    </a:ext>
                  </a:extLst>
                </a:gridCol>
                <a:gridCol w="1145580">
                  <a:extLst>
                    <a:ext uri="{9D8B030D-6E8A-4147-A177-3AD203B41FA5}">
                      <a16:colId xmlns:a16="http://schemas.microsoft.com/office/drawing/2014/main" val="370482387"/>
                    </a:ext>
                  </a:extLst>
                </a:gridCol>
                <a:gridCol w="1145580">
                  <a:extLst>
                    <a:ext uri="{9D8B030D-6E8A-4147-A177-3AD203B41FA5}">
                      <a16:colId xmlns:a16="http://schemas.microsoft.com/office/drawing/2014/main" val="3782936756"/>
                    </a:ext>
                  </a:extLst>
                </a:gridCol>
                <a:gridCol w="1145580">
                  <a:extLst>
                    <a:ext uri="{9D8B030D-6E8A-4147-A177-3AD203B41FA5}">
                      <a16:colId xmlns:a16="http://schemas.microsoft.com/office/drawing/2014/main" val="4159657293"/>
                    </a:ext>
                  </a:extLst>
                </a:gridCol>
                <a:gridCol w="1145580">
                  <a:extLst>
                    <a:ext uri="{9D8B030D-6E8A-4147-A177-3AD203B41FA5}">
                      <a16:colId xmlns:a16="http://schemas.microsoft.com/office/drawing/2014/main" val="2665813275"/>
                    </a:ext>
                  </a:extLst>
                </a:gridCol>
              </a:tblGrid>
              <a:tr h="294124">
                <a:tc gridSpan="5">
                  <a:txBody>
                    <a:bodyPr/>
                    <a:lstStyle/>
                    <a:p>
                      <a:pPr marL="0" marR="0" algn="ctr">
                        <a:spcBef>
                          <a:spcPts val="0"/>
                        </a:spcBef>
                        <a:spcAft>
                          <a:spcPts val="0"/>
                        </a:spcAft>
                      </a:pPr>
                      <a:r>
                        <a:rPr lang="el-GR" sz="1100" b="1" dirty="0">
                          <a:effectLst/>
                        </a:rPr>
                        <a:t>Μεταβολή της μέσης θερμοκρασίας (</a:t>
                      </a:r>
                      <a:r>
                        <a:rPr lang="it-IT" sz="1100" b="1" baseline="30000" dirty="0">
                          <a:effectLst/>
                        </a:rPr>
                        <a:t>O</a:t>
                      </a:r>
                      <a:r>
                        <a:rPr lang="it-IT" sz="1100" b="1" dirty="0">
                          <a:effectLst/>
                        </a:rPr>
                        <a:t>C</a:t>
                      </a:r>
                      <a:r>
                        <a:rPr lang="el-GR" sz="1100" b="1" dirty="0">
                          <a:effectLst/>
                        </a:rPr>
                        <a:t>) σε σχέση με την περίοδο αναφοράς (2011-2021)</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1983400"/>
                  </a:ext>
                </a:extLst>
              </a:tr>
              <a:tr h="147062">
                <a:tc>
                  <a:txBody>
                    <a:bodyPr/>
                    <a:lstStyle/>
                    <a:p>
                      <a:pPr marL="0" marR="0" algn="ctr">
                        <a:spcBef>
                          <a:spcPts val="0"/>
                        </a:spcBef>
                        <a:spcAft>
                          <a:spcPts val="0"/>
                        </a:spcAft>
                      </a:pPr>
                      <a:r>
                        <a:rPr lang="el-GR" sz="1100" b="1" dirty="0">
                          <a:effectLst/>
                        </a:rPr>
                        <a:t>Κλιματικό σενάριο</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100" b="1">
                          <a:effectLst/>
                        </a:rPr>
                        <a:t>2021-2030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b="1">
                          <a:effectLst/>
                        </a:rPr>
                        <a:t>2031-2040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b="1">
                          <a:effectLst/>
                        </a:rPr>
                        <a:t>2041-2050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b="1" dirty="0">
                          <a:effectLst/>
                        </a:rPr>
                        <a:t>2051-2060</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60489067"/>
                  </a:ext>
                </a:extLst>
              </a:tr>
              <a:tr h="147062">
                <a:tc>
                  <a:txBody>
                    <a:bodyPr/>
                    <a:lstStyle/>
                    <a:p>
                      <a:pPr marL="0" marR="0" algn="ctr">
                        <a:spcBef>
                          <a:spcPts val="0"/>
                        </a:spcBef>
                        <a:spcAft>
                          <a:spcPts val="0"/>
                        </a:spcAft>
                      </a:pPr>
                      <a:r>
                        <a:rPr lang="it-IT" sz="1100" b="1" dirty="0">
                          <a:effectLst/>
                        </a:rPr>
                        <a:t>RCP</a:t>
                      </a:r>
                      <a:r>
                        <a:rPr lang="el-GR" sz="1100" b="1" dirty="0">
                          <a:effectLst/>
                        </a:rPr>
                        <a:t>2.6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0.57</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extLst>
                  <a:ext uri="{0D108BD9-81ED-4DB2-BD59-A6C34878D82A}">
                    <a16:rowId xmlns:a16="http://schemas.microsoft.com/office/drawing/2014/main" val="4048589077"/>
                  </a:ext>
                </a:extLst>
              </a:tr>
              <a:tr h="147062">
                <a:tc>
                  <a:txBody>
                    <a:bodyPr/>
                    <a:lstStyle/>
                    <a:p>
                      <a:pPr marL="0" marR="0" algn="ctr">
                        <a:spcBef>
                          <a:spcPts val="0"/>
                        </a:spcBef>
                        <a:spcAft>
                          <a:spcPts val="0"/>
                        </a:spcAft>
                      </a:pPr>
                      <a:r>
                        <a:rPr lang="it-IT" sz="1100" b="1" dirty="0">
                          <a:effectLst/>
                        </a:rPr>
                        <a:t>RCP</a:t>
                      </a:r>
                      <a:r>
                        <a:rPr lang="el-GR" sz="1100" b="1" dirty="0">
                          <a:effectLst/>
                        </a:rPr>
                        <a:t>4.5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0.19</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0.39</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0.63</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extLst>
                  <a:ext uri="{0D108BD9-81ED-4DB2-BD59-A6C34878D82A}">
                    <a16:rowId xmlns:a16="http://schemas.microsoft.com/office/drawing/2014/main" val="3814797437"/>
                  </a:ext>
                </a:extLst>
              </a:tr>
              <a:tr h="147062">
                <a:tc>
                  <a:txBody>
                    <a:bodyPr/>
                    <a:lstStyle/>
                    <a:p>
                      <a:pPr marL="0" marR="0" algn="ctr">
                        <a:spcBef>
                          <a:spcPts val="0"/>
                        </a:spcBef>
                        <a:spcAft>
                          <a:spcPts val="0"/>
                        </a:spcAft>
                      </a:pPr>
                      <a:r>
                        <a:rPr lang="it-IT" sz="1100" b="1" dirty="0">
                          <a:effectLst/>
                        </a:rPr>
                        <a:t>RCP</a:t>
                      </a:r>
                      <a:r>
                        <a:rPr lang="el-GR" sz="1100" b="1" dirty="0">
                          <a:effectLst/>
                        </a:rPr>
                        <a:t>8.5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0.48</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extLst>
                  <a:ext uri="{0D108BD9-81ED-4DB2-BD59-A6C34878D82A}">
                    <a16:rowId xmlns:a16="http://schemas.microsoft.com/office/drawing/2014/main" val="2401570873"/>
                  </a:ext>
                </a:extLst>
              </a:tr>
            </a:tbl>
          </a:graphicData>
        </a:graphic>
      </p:graphicFrame>
      <p:sp>
        <p:nvSpPr>
          <p:cNvPr id="11" name="TextBox 10">
            <a:extLst>
              <a:ext uri="{FF2B5EF4-FFF2-40B4-BE49-F238E27FC236}">
                <a16:creationId xmlns:a16="http://schemas.microsoft.com/office/drawing/2014/main" id="{135F31B0-F0C6-809B-966E-ACEAA76F6AA7}"/>
              </a:ext>
            </a:extLst>
          </p:cNvPr>
          <p:cNvSpPr txBox="1"/>
          <p:nvPr/>
        </p:nvSpPr>
        <p:spPr>
          <a:xfrm>
            <a:off x="2444421" y="1288811"/>
            <a:ext cx="7916221" cy="492443"/>
          </a:xfrm>
          <a:prstGeom prst="rect">
            <a:avLst/>
          </a:prstGeom>
          <a:noFill/>
        </p:spPr>
        <p:txBody>
          <a:bodyPr wrap="square">
            <a:spAutoFit/>
          </a:bodyPr>
          <a:lstStyle/>
          <a:p>
            <a:pPr marL="0" indent="0" algn="ctr" defTabSz="914400">
              <a:spcBef>
                <a:spcPts val="1200"/>
              </a:spcBef>
              <a:buNone/>
              <a:defRPr/>
            </a:pPr>
            <a:r>
              <a:rPr lang="el-GR" sz="2600" b="1" dirty="0">
                <a:effectLst/>
                <a:latin typeface="Calibri" panose="020F0502020204030204" pitchFamily="34" charset="0"/>
                <a:ea typeface="Calibri" panose="020F0502020204030204" pitchFamily="34" charset="0"/>
                <a:cs typeface="Arial" panose="020B0604020202020204" pitchFamily="34" charset="0"/>
              </a:rPr>
              <a:t>Θερμοκρασία</a:t>
            </a:r>
            <a:endParaRPr lang="en-GB" sz="2600" b="1" dirty="0"/>
          </a:p>
        </p:txBody>
      </p:sp>
      <p:graphicFrame>
        <p:nvGraphicFramePr>
          <p:cNvPr id="8" name="Table 7">
            <a:extLst>
              <a:ext uri="{FF2B5EF4-FFF2-40B4-BE49-F238E27FC236}">
                <a16:creationId xmlns:a16="http://schemas.microsoft.com/office/drawing/2014/main" id="{EBE9167A-1471-5944-7C54-EDE9A2261864}"/>
              </a:ext>
            </a:extLst>
          </p:cNvPr>
          <p:cNvGraphicFramePr>
            <a:graphicFrameLocks noGrp="1"/>
          </p:cNvGraphicFramePr>
          <p:nvPr>
            <p:extLst>
              <p:ext uri="{D42A27DB-BD31-4B8C-83A1-F6EECF244321}">
                <p14:modId xmlns:p14="http://schemas.microsoft.com/office/powerpoint/2010/main" val="2683214722"/>
              </p:ext>
            </p:extLst>
          </p:nvPr>
        </p:nvGraphicFramePr>
        <p:xfrm>
          <a:off x="3233591" y="5177132"/>
          <a:ext cx="6211380" cy="964684"/>
        </p:xfrm>
        <a:graphic>
          <a:graphicData uri="http://schemas.openxmlformats.org/drawingml/2006/table">
            <a:tbl>
              <a:tblPr firstRow="1" firstCol="1" bandRow="1">
                <a:tableStyleId>{5940675A-B579-460E-94D1-54222C63F5DA}</a:tableStyleId>
              </a:tblPr>
              <a:tblGrid>
                <a:gridCol w="1629060">
                  <a:extLst>
                    <a:ext uri="{9D8B030D-6E8A-4147-A177-3AD203B41FA5}">
                      <a16:colId xmlns:a16="http://schemas.microsoft.com/office/drawing/2014/main" val="907867540"/>
                    </a:ext>
                  </a:extLst>
                </a:gridCol>
                <a:gridCol w="1145580">
                  <a:extLst>
                    <a:ext uri="{9D8B030D-6E8A-4147-A177-3AD203B41FA5}">
                      <a16:colId xmlns:a16="http://schemas.microsoft.com/office/drawing/2014/main" val="370482387"/>
                    </a:ext>
                  </a:extLst>
                </a:gridCol>
                <a:gridCol w="1145580">
                  <a:extLst>
                    <a:ext uri="{9D8B030D-6E8A-4147-A177-3AD203B41FA5}">
                      <a16:colId xmlns:a16="http://schemas.microsoft.com/office/drawing/2014/main" val="3782936756"/>
                    </a:ext>
                  </a:extLst>
                </a:gridCol>
                <a:gridCol w="1145580">
                  <a:extLst>
                    <a:ext uri="{9D8B030D-6E8A-4147-A177-3AD203B41FA5}">
                      <a16:colId xmlns:a16="http://schemas.microsoft.com/office/drawing/2014/main" val="4159657293"/>
                    </a:ext>
                  </a:extLst>
                </a:gridCol>
                <a:gridCol w="1145580">
                  <a:extLst>
                    <a:ext uri="{9D8B030D-6E8A-4147-A177-3AD203B41FA5}">
                      <a16:colId xmlns:a16="http://schemas.microsoft.com/office/drawing/2014/main" val="2665813275"/>
                    </a:ext>
                  </a:extLst>
                </a:gridCol>
              </a:tblGrid>
              <a:tr h="294124">
                <a:tc gridSpan="5">
                  <a:txBody>
                    <a:bodyPr/>
                    <a:lstStyle/>
                    <a:p>
                      <a:pPr marL="0" marR="0" algn="ctr">
                        <a:spcBef>
                          <a:spcPts val="0"/>
                        </a:spcBef>
                        <a:spcAft>
                          <a:spcPts val="0"/>
                        </a:spcAft>
                      </a:pPr>
                      <a:r>
                        <a:rPr lang="el-GR" sz="1100" b="1" kern="1200" dirty="0">
                          <a:solidFill>
                            <a:schemeClr val="tx1"/>
                          </a:solidFill>
                          <a:effectLst/>
                          <a:latin typeface="+mn-lt"/>
                          <a:ea typeface="+mn-ea"/>
                          <a:cs typeface="+mn-cs"/>
                        </a:rPr>
                        <a:t>Μεταβολή της μέσης εποχικής θερμοκρασίας (</a:t>
                      </a:r>
                      <a:r>
                        <a:rPr lang="it-IT" sz="1100" b="1" kern="1200" baseline="30000" dirty="0">
                          <a:solidFill>
                            <a:schemeClr val="tx1"/>
                          </a:solidFill>
                          <a:effectLst/>
                          <a:latin typeface="+mn-lt"/>
                          <a:ea typeface="+mn-ea"/>
                          <a:cs typeface="+mn-cs"/>
                        </a:rPr>
                        <a:t>O</a:t>
                      </a:r>
                      <a:r>
                        <a:rPr lang="it-IT" sz="1100" b="1" kern="1200" dirty="0">
                          <a:solidFill>
                            <a:schemeClr val="tx1"/>
                          </a:solidFill>
                          <a:effectLst/>
                          <a:latin typeface="+mn-lt"/>
                          <a:ea typeface="+mn-ea"/>
                          <a:cs typeface="+mn-cs"/>
                        </a:rPr>
                        <a:t>C</a:t>
                      </a:r>
                      <a:r>
                        <a:rPr lang="el-GR" sz="1100" b="1" kern="1200" dirty="0">
                          <a:solidFill>
                            <a:schemeClr val="tx1"/>
                          </a:solidFill>
                          <a:effectLst/>
                          <a:latin typeface="+mn-lt"/>
                          <a:ea typeface="+mn-ea"/>
                          <a:cs typeface="+mn-cs"/>
                        </a:rPr>
                        <a:t>) σε σχέση με την περίοδο αναφοράς</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811983400"/>
                  </a:ext>
                </a:extLst>
              </a:tr>
              <a:tr h="147062">
                <a:tc>
                  <a:txBody>
                    <a:bodyPr/>
                    <a:lstStyle/>
                    <a:p>
                      <a:pPr marL="0" marR="0" algn="ctr">
                        <a:spcBef>
                          <a:spcPts val="0"/>
                        </a:spcBef>
                        <a:spcAft>
                          <a:spcPts val="0"/>
                        </a:spcAft>
                      </a:pPr>
                      <a:r>
                        <a:rPr lang="el-GR" sz="1100" b="1" dirty="0">
                          <a:effectLst/>
                        </a:rPr>
                        <a:t>Κλιματικό σενάριο</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l-GR"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Άνοιξη</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l-GR"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Καλοκαίρι</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l-GR"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Φθινόπωρο</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l-GR"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Χειμώνας</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0489067"/>
                  </a:ext>
                </a:extLst>
              </a:tr>
              <a:tr h="147062">
                <a:tc>
                  <a:txBody>
                    <a:bodyPr/>
                    <a:lstStyle/>
                    <a:p>
                      <a:pPr marL="0" marR="0" algn="ctr">
                        <a:spcBef>
                          <a:spcPts val="0"/>
                        </a:spcBef>
                        <a:spcAft>
                          <a:spcPts val="0"/>
                        </a:spcAft>
                      </a:pPr>
                      <a:r>
                        <a:rPr lang="it-IT" sz="1100" b="1" dirty="0">
                          <a:effectLst/>
                        </a:rPr>
                        <a:t>RCP</a:t>
                      </a:r>
                      <a:r>
                        <a:rPr lang="el-GR" sz="1100" b="1" dirty="0">
                          <a:effectLst/>
                        </a:rPr>
                        <a:t>2.6</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0.68</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0.58</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0.52</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F0"/>
                    </a:solidFill>
                  </a:tcPr>
                </a:tc>
                <a:extLst>
                  <a:ext uri="{0D108BD9-81ED-4DB2-BD59-A6C34878D82A}">
                    <a16:rowId xmlns:a16="http://schemas.microsoft.com/office/drawing/2014/main" val="4048589077"/>
                  </a:ext>
                </a:extLst>
              </a:tr>
              <a:tr h="147062">
                <a:tc>
                  <a:txBody>
                    <a:bodyPr/>
                    <a:lstStyle/>
                    <a:p>
                      <a:pPr marL="0" marR="0" algn="ctr">
                        <a:spcBef>
                          <a:spcPts val="0"/>
                        </a:spcBef>
                        <a:spcAft>
                          <a:spcPts val="0"/>
                        </a:spcAft>
                      </a:pPr>
                      <a:r>
                        <a:rPr lang="it-IT" sz="1100" b="1" dirty="0">
                          <a:effectLst/>
                        </a:rPr>
                        <a:t>RCP</a:t>
                      </a:r>
                      <a:r>
                        <a:rPr lang="el-GR" sz="1100" b="1" dirty="0">
                          <a:effectLst/>
                        </a:rPr>
                        <a:t>4.5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0.4</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0.86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0.53</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0.45</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rgbClr val="00B050"/>
                    </a:solidFill>
                  </a:tcPr>
                </a:tc>
                <a:extLst>
                  <a:ext uri="{0D108BD9-81ED-4DB2-BD59-A6C34878D82A}">
                    <a16:rowId xmlns:a16="http://schemas.microsoft.com/office/drawing/2014/main" val="3814797437"/>
                  </a:ext>
                </a:extLst>
              </a:tr>
              <a:tr h="147062">
                <a:tc>
                  <a:txBody>
                    <a:bodyPr/>
                    <a:lstStyle/>
                    <a:p>
                      <a:pPr marL="0" marR="0" algn="ctr">
                        <a:spcBef>
                          <a:spcPts val="0"/>
                        </a:spcBef>
                        <a:spcAft>
                          <a:spcPts val="0"/>
                        </a:spcAft>
                      </a:pPr>
                      <a:r>
                        <a:rPr lang="it-IT" sz="1100" b="1" dirty="0">
                          <a:effectLst/>
                        </a:rPr>
                        <a:t>RCP</a:t>
                      </a:r>
                      <a:r>
                        <a:rPr lang="el-GR" sz="1100" b="1" dirty="0">
                          <a:effectLst/>
                        </a:rPr>
                        <a:t>8.5</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0.63</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1.04</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r>
                        <a:rPr lang="el-GR"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0.68</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r>
                        <a:rPr lang="el-G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5"/>
                    </a:solidFill>
                  </a:tcPr>
                </a:tc>
                <a:extLst>
                  <a:ext uri="{0D108BD9-81ED-4DB2-BD59-A6C34878D82A}">
                    <a16:rowId xmlns:a16="http://schemas.microsoft.com/office/drawing/2014/main" val="2401570873"/>
                  </a:ext>
                </a:extLst>
              </a:tr>
            </a:tbl>
          </a:graphicData>
        </a:graphic>
      </p:graphicFrame>
    </p:spTree>
    <p:extLst>
      <p:ext uri="{BB962C8B-B14F-4D97-AF65-F5344CB8AC3E}">
        <p14:creationId xmlns:p14="http://schemas.microsoft.com/office/powerpoint/2010/main" val="411332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3" name="Picture 2" descr="A chart of a graph">
            <a:extLst>
              <a:ext uri="{FF2B5EF4-FFF2-40B4-BE49-F238E27FC236}">
                <a16:creationId xmlns:a16="http://schemas.microsoft.com/office/drawing/2014/main" id="{C7F6A904-D865-CE60-8A93-43713A288E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057" y="0"/>
            <a:ext cx="2237553" cy="2186246"/>
          </a:xfrm>
          <a:prstGeom prst="rect">
            <a:avLst/>
          </a:prstGeom>
        </p:spPr>
      </p:pic>
      <p:pic>
        <p:nvPicPr>
          <p:cNvPr id="4" name="Picture 3" descr="A chart of a graph&#10;&#10;Description automatically generated with medium confidence">
            <a:extLst>
              <a:ext uri="{FF2B5EF4-FFF2-40B4-BE49-F238E27FC236}">
                <a16:creationId xmlns:a16="http://schemas.microsoft.com/office/drawing/2014/main" id="{ABD2D5A2-31AC-0C37-EF01-7773F71F4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789" y="-287"/>
            <a:ext cx="2206860" cy="2206860"/>
          </a:xfrm>
          <a:prstGeom prst="rect">
            <a:avLst/>
          </a:prstGeom>
        </p:spPr>
      </p:pic>
      <p:pic>
        <p:nvPicPr>
          <p:cNvPr id="6" name="Picture 5" descr="A chart of a graph&#10;&#10;Description automatically generated with medium confidence">
            <a:extLst>
              <a:ext uri="{FF2B5EF4-FFF2-40B4-BE49-F238E27FC236}">
                <a16:creationId xmlns:a16="http://schemas.microsoft.com/office/drawing/2014/main" id="{AAD3154F-1115-795D-97DF-3EA0967AAC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0086" y="4617"/>
            <a:ext cx="2197037" cy="2197037"/>
          </a:xfrm>
          <a:prstGeom prst="rect">
            <a:avLst/>
          </a:prstGeom>
        </p:spPr>
      </p:pic>
      <p:pic>
        <p:nvPicPr>
          <p:cNvPr id="7" name="Picture 6" descr="A chart of a graph&#10;&#10;Description automatically generated with medium confidence">
            <a:extLst>
              <a:ext uri="{FF2B5EF4-FFF2-40B4-BE49-F238E27FC236}">
                <a16:creationId xmlns:a16="http://schemas.microsoft.com/office/drawing/2014/main" id="{F4BF07A7-ADFD-DDE0-3E4B-ED484A133E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3978" y="2147553"/>
            <a:ext cx="2261823" cy="2261823"/>
          </a:xfrm>
          <a:prstGeom prst="rect">
            <a:avLst/>
          </a:prstGeom>
        </p:spPr>
      </p:pic>
      <p:pic>
        <p:nvPicPr>
          <p:cNvPr id="8" name="Picture 7" descr="A diagram of a graph&#10;&#10;Description automatically generated">
            <a:extLst>
              <a:ext uri="{FF2B5EF4-FFF2-40B4-BE49-F238E27FC236}">
                <a16:creationId xmlns:a16="http://schemas.microsoft.com/office/drawing/2014/main" id="{1B8B2BB3-7C90-B55C-01F1-7A99EE7CC5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5941" y="2161862"/>
            <a:ext cx="2271899" cy="2271899"/>
          </a:xfrm>
          <a:prstGeom prst="rect">
            <a:avLst/>
          </a:prstGeom>
        </p:spPr>
      </p:pic>
      <p:pic>
        <p:nvPicPr>
          <p:cNvPr id="9" name="Picture 8" descr="A chart of a graph&#10;&#10;Description automatically generated with medium confidence">
            <a:extLst>
              <a:ext uri="{FF2B5EF4-FFF2-40B4-BE49-F238E27FC236}">
                <a16:creationId xmlns:a16="http://schemas.microsoft.com/office/drawing/2014/main" id="{B733C4F8-0533-5F9B-7663-A8C5EA528C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6281" y="2113411"/>
            <a:ext cx="2283755" cy="2283755"/>
          </a:xfrm>
          <a:prstGeom prst="rect">
            <a:avLst/>
          </a:prstGeom>
        </p:spPr>
      </p:pic>
      <p:pic>
        <p:nvPicPr>
          <p:cNvPr id="10" name="Picture 9" descr="A diagram of a graph">
            <a:extLst>
              <a:ext uri="{FF2B5EF4-FFF2-40B4-BE49-F238E27FC236}">
                <a16:creationId xmlns:a16="http://schemas.microsoft.com/office/drawing/2014/main" id="{D900E7B7-4B19-0DD6-7C54-815F10033A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6128" y="2088378"/>
            <a:ext cx="2345383" cy="2345383"/>
          </a:xfrm>
          <a:prstGeom prst="rect">
            <a:avLst/>
          </a:prstGeom>
        </p:spPr>
      </p:pic>
      <p:pic>
        <p:nvPicPr>
          <p:cNvPr id="13" name="Picture 12" descr="A diagram of a graph">
            <a:extLst>
              <a:ext uri="{FF2B5EF4-FFF2-40B4-BE49-F238E27FC236}">
                <a16:creationId xmlns:a16="http://schemas.microsoft.com/office/drawing/2014/main" id="{0E23EB4F-F8A4-97BE-BB61-9F1B19181E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72124" y="4617"/>
            <a:ext cx="2248391" cy="2248391"/>
          </a:xfrm>
          <a:prstGeom prst="rect">
            <a:avLst/>
          </a:prstGeom>
        </p:spPr>
      </p:pic>
      <p:pic>
        <p:nvPicPr>
          <p:cNvPr id="37" name="Picture 36" descr="A diagram of a temperature&#10;&#10;Description automatically generated">
            <a:extLst>
              <a:ext uri="{FF2B5EF4-FFF2-40B4-BE49-F238E27FC236}">
                <a16:creationId xmlns:a16="http://schemas.microsoft.com/office/drawing/2014/main" id="{95BEBC2B-3010-9CD2-83AA-96927D12C6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3902" y="4409376"/>
            <a:ext cx="2271899" cy="2271899"/>
          </a:xfrm>
          <a:prstGeom prst="rect">
            <a:avLst/>
          </a:prstGeom>
        </p:spPr>
      </p:pic>
      <p:pic>
        <p:nvPicPr>
          <p:cNvPr id="39" name="Picture 38" descr="A diagram of a temperature&#10;&#10;Description automatically generated">
            <a:extLst>
              <a:ext uri="{FF2B5EF4-FFF2-40B4-BE49-F238E27FC236}">
                <a16:creationId xmlns:a16="http://schemas.microsoft.com/office/drawing/2014/main" id="{A674DC88-68E8-C844-3578-97D85E095E3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9350" y="4409376"/>
            <a:ext cx="2218490" cy="2218490"/>
          </a:xfrm>
          <a:prstGeom prst="rect">
            <a:avLst/>
          </a:prstGeom>
        </p:spPr>
      </p:pic>
      <p:pic>
        <p:nvPicPr>
          <p:cNvPr id="41" name="Picture 40" descr="A diagram of a temperature&#10;&#10;Description automatically generated">
            <a:extLst>
              <a:ext uri="{FF2B5EF4-FFF2-40B4-BE49-F238E27FC236}">
                <a16:creationId xmlns:a16="http://schemas.microsoft.com/office/drawing/2014/main" id="{8ADB82A1-25CD-9CAC-FD95-1442D41A52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32765" y="4393968"/>
            <a:ext cx="2233898" cy="2233898"/>
          </a:xfrm>
          <a:prstGeom prst="rect">
            <a:avLst/>
          </a:prstGeom>
        </p:spPr>
      </p:pic>
      <p:pic>
        <p:nvPicPr>
          <p:cNvPr id="43" name="Picture 42" descr="A diagram of a temperature">
            <a:extLst>
              <a:ext uri="{FF2B5EF4-FFF2-40B4-BE49-F238E27FC236}">
                <a16:creationId xmlns:a16="http://schemas.microsoft.com/office/drawing/2014/main" id="{84238CFA-D3AD-8A95-70F5-506724A4723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64941" y="4393968"/>
            <a:ext cx="2195512" cy="2195512"/>
          </a:xfrm>
          <a:prstGeom prst="rect">
            <a:avLst/>
          </a:prstGeom>
        </p:spPr>
      </p:pic>
    </p:spTree>
    <p:extLst>
      <p:ext uri="{BB962C8B-B14F-4D97-AF65-F5344CB8AC3E}">
        <p14:creationId xmlns:p14="http://schemas.microsoft.com/office/powerpoint/2010/main" val="475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39" y="541097"/>
            <a:ext cx="7916221" cy="553998"/>
          </a:xfrm>
        </p:spPr>
        <p:txBody>
          <a:bodyPr/>
          <a:lstStyle/>
          <a:p>
            <a:pPr algn="ctr"/>
            <a:r>
              <a:rPr lang="el-GR" sz="3500" b="1" u="sng" kern="0" dirty="0">
                <a:effectLst/>
                <a:ea typeface="SimSun" panose="02010600030101010101" pitchFamily="2" charset="-122"/>
                <a:cs typeface="Times New Roman" panose="02020603050405020304" pitchFamily="18" charset="0"/>
              </a:rPr>
              <a:t>Εκτίμηση των κλιματικών μεταβολών </a:t>
            </a:r>
            <a:endParaRPr lang="en-GB" sz="3500"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11" name="TextBox 10">
            <a:extLst>
              <a:ext uri="{FF2B5EF4-FFF2-40B4-BE49-F238E27FC236}">
                <a16:creationId xmlns:a16="http://schemas.microsoft.com/office/drawing/2014/main" id="{135F31B0-F0C6-809B-966E-ACEAA76F6AA7}"/>
              </a:ext>
            </a:extLst>
          </p:cNvPr>
          <p:cNvSpPr txBox="1"/>
          <p:nvPr/>
        </p:nvSpPr>
        <p:spPr>
          <a:xfrm>
            <a:off x="2444421" y="1288811"/>
            <a:ext cx="7916221" cy="492443"/>
          </a:xfrm>
          <a:prstGeom prst="rect">
            <a:avLst/>
          </a:prstGeom>
          <a:noFill/>
        </p:spPr>
        <p:txBody>
          <a:bodyPr wrap="square">
            <a:spAutoFit/>
          </a:bodyPr>
          <a:lstStyle/>
          <a:p>
            <a:pPr marL="0" indent="0" algn="ctr" defTabSz="914400">
              <a:spcBef>
                <a:spcPts val="1200"/>
              </a:spcBef>
              <a:buNone/>
              <a:defRPr/>
            </a:pPr>
            <a:r>
              <a:rPr lang="el-GR" sz="2600" b="1" dirty="0"/>
              <a:t>Αθροιστική Βροχόπτωση</a:t>
            </a:r>
            <a:endParaRPr lang="en-GB" sz="2600" b="1" dirty="0"/>
          </a:p>
        </p:txBody>
      </p:sp>
      <p:sp>
        <p:nvSpPr>
          <p:cNvPr id="9" name="TextBox 8">
            <a:extLst>
              <a:ext uri="{FF2B5EF4-FFF2-40B4-BE49-F238E27FC236}">
                <a16:creationId xmlns:a16="http://schemas.microsoft.com/office/drawing/2014/main" id="{CD8CC5EE-9020-9A37-391C-5985CCAAF196}"/>
              </a:ext>
            </a:extLst>
          </p:cNvPr>
          <p:cNvSpPr txBox="1"/>
          <p:nvPr/>
        </p:nvSpPr>
        <p:spPr>
          <a:xfrm>
            <a:off x="1859512" y="4368860"/>
            <a:ext cx="9344782" cy="2062103"/>
          </a:xfrm>
          <a:prstGeom prst="rect">
            <a:avLst/>
          </a:prstGeom>
          <a:noFill/>
        </p:spPr>
        <p:txBody>
          <a:bodyPr wrap="square">
            <a:spAutoFit/>
          </a:bodyPr>
          <a:lstStyle/>
          <a:p>
            <a:pPr marL="285750" indent="-285750">
              <a:buFont typeface="Arial" panose="020B0604020202020204" pitchFamily="34" charset="0"/>
              <a:buChar char="•"/>
              <a:defRPr/>
            </a:pPr>
            <a:r>
              <a:rPr lang="el-GR" sz="2200" dirty="0">
                <a:latin typeface="Calibri" panose="020F0502020204030204" pitchFamily="34" charset="0"/>
                <a:ea typeface="Calibri" panose="020F0502020204030204" pitchFamily="34" charset="0"/>
                <a:cs typeface="Arial" panose="020B0604020202020204" pitchFamily="34" charset="0"/>
              </a:rPr>
              <a:t>Η</a:t>
            </a:r>
            <a:r>
              <a:rPr lang="el-GR" sz="2200" dirty="0">
                <a:effectLst/>
                <a:latin typeface="Calibri" panose="020F0502020204030204" pitchFamily="34" charset="0"/>
                <a:ea typeface="Calibri" panose="020F0502020204030204" pitchFamily="34" charset="0"/>
                <a:cs typeface="Arial" panose="020B0604020202020204" pitchFamily="34" charset="0"/>
              </a:rPr>
              <a:t> τάση της βροχόπτωσης προβλέπεται να είναι πτωτική κατά την μελλοντική περίοδο για όλα τα σενάρια κυρίως στον μακροπρόθεσμο χρονικό ορίζοντα (2051-2060).</a:t>
            </a:r>
          </a:p>
          <a:p>
            <a:pPr marL="285750" indent="-285750">
              <a:buFont typeface="Arial" panose="020B0604020202020204" pitchFamily="34" charset="0"/>
              <a:buChar char="•"/>
              <a:defRPr/>
            </a:pPr>
            <a:r>
              <a:rPr lang="el-GR" sz="2200" dirty="0">
                <a:latin typeface="Calibri" panose="020F0502020204030204" pitchFamily="34" charset="0"/>
                <a:ea typeface="Calibri" panose="020F0502020204030204" pitchFamily="34" charset="0"/>
                <a:cs typeface="Arial" panose="020B0604020202020204" pitchFamily="34" charset="0"/>
              </a:rPr>
              <a:t>Ε</a:t>
            </a:r>
            <a:r>
              <a:rPr lang="el-GR" sz="2200" dirty="0">
                <a:effectLst/>
                <a:latin typeface="Calibri" panose="020F0502020204030204" pitchFamily="34" charset="0"/>
                <a:ea typeface="Calibri" panose="020F0502020204030204" pitchFamily="34" charset="0"/>
                <a:cs typeface="Arial" panose="020B0604020202020204" pitchFamily="34" charset="0"/>
              </a:rPr>
              <a:t>λαφρώς μεγαλύτερη σε σχέση με τα υπόλοιπα σενάρια στον χρονικό ορίζοντα (2051-2060), στην περίπτωση του ενδιάμεσου σεναρίου </a:t>
            </a:r>
            <a:r>
              <a:rPr lang="it-IT" sz="2200" dirty="0">
                <a:effectLst/>
                <a:latin typeface="Calibri" panose="020F0502020204030204" pitchFamily="34" charset="0"/>
                <a:ea typeface="Calibri" panose="020F0502020204030204" pitchFamily="34" charset="0"/>
                <a:cs typeface="Arial" panose="020B0604020202020204" pitchFamily="34" charset="0"/>
              </a:rPr>
              <a:t>RCP</a:t>
            </a:r>
            <a:r>
              <a:rPr lang="el-GR" sz="2200" dirty="0">
                <a:effectLst/>
                <a:latin typeface="Calibri" panose="020F0502020204030204" pitchFamily="34" charset="0"/>
                <a:ea typeface="Calibri" panose="020F0502020204030204" pitchFamily="34" charset="0"/>
                <a:cs typeface="Arial" panose="020B0604020202020204" pitchFamily="34" charset="0"/>
              </a:rPr>
              <a:t>4.5.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B94EC28-45D5-AB1D-B4C1-393A2DA08B7B}"/>
              </a:ext>
            </a:extLst>
          </p:cNvPr>
          <p:cNvPicPr>
            <a:picLocks noChangeAspect="1"/>
          </p:cNvPicPr>
          <p:nvPr/>
        </p:nvPicPr>
        <p:blipFill>
          <a:blip r:embed="rId5"/>
          <a:stretch>
            <a:fillRect/>
          </a:stretch>
        </p:blipFill>
        <p:spPr>
          <a:xfrm>
            <a:off x="2855779" y="1799467"/>
            <a:ext cx="7037196" cy="2551179"/>
          </a:xfrm>
          <a:prstGeom prst="rect">
            <a:avLst/>
          </a:prstGeom>
        </p:spPr>
      </p:pic>
    </p:spTree>
    <p:extLst>
      <p:ext uri="{BB962C8B-B14F-4D97-AF65-F5344CB8AC3E}">
        <p14:creationId xmlns:p14="http://schemas.microsoft.com/office/powerpoint/2010/main" val="184809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279488"/>
            <a:ext cx="7572272" cy="1077218"/>
          </a:xfrm>
        </p:spPr>
        <p:txBody>
          <a:bodyPr/>
          <a:lstStyle/>
          <a:p>
            <a:pPr algn="ctr"/>
            <a:r>
              <a:rPr lang="el-GR" sz="3500" i="0" u="sng" strike="noStrike" baseline="0" dirty="0"/>
              <a:t>Αξιολόγηση </a:t>
            </a:r>
            <a:r>
              <a:rPr lang="el-GR" sz="3500" u="sng" dirty="0"/>
              <a:t>Κ</a:t>
            </a:r>
            <a:r>
              <a:rPr lang="el-GR" sz="3500" i="0" u="sng" strike="noStrike" baseline="0" dirty="0"/>
              <a:t>λιματικών </a:t>
            </a:r>
            <a:r>
              <a:rPr lang="el-GR" sz="3500" u="sng" dirty="0"/>
              <a:t>Μ</a:t>
            </a:r>
            <a:r>
              <a:rPr lang="el-GR" sz="3500" i="0" u="sng" strike="noStrike" baseline="0" dirty="0"/>
              <a:t>οντέλων</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endParaRPr lang="el-GR"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l-GR" sz="1600" kern="100" dirty="0">
              <a:latin typeface="Calibri" panose="020F0502020204030204" pitchFamily="34" charset="0"/>
              <a:ea typeface="Calibri" panose="020F0502020204030204" pitchFamily="34" charset="0"/>
              <a:cs typeface="Arial" panose="020B0604020202020204" pitchFamily="34" charset="0"/>
            </a:endParaRPr>
          </a:p>
          <a:p>
            <a:endParaRPr lang="el-GR"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l-GR" sz="1600" kern="100" dirty="0">
              <a:latin typeface="Calibri" panose="020F0502020204030204" pitchFamily="34" charset="0"/>
              <a:ea typeface="Calibri" panose="020F0502020204030204" pitchFamily="34" charset="0"/>
              <a:cs typeface="Arial" panose="020B0604020202020204" pitchFamily="34" charset="0"/>
            </a:endParaRPr>
          </a:p>
          <a:p>
            <a:endParaRPr lang="el-GR" sz="1600" kern="100" dirty="0">
              <a:effectLst/>
              <a:latin typeface="Calibri" panose="020F0502020204030204" pitchFamily="34" charset="0"/>
              <a:ea typeface="Calibri" panose="020F0502020204030204" pitchFamily="34" charset="0"/>
              <a:cs typeface="Arial" panose="020B0604020202020204" pitchFamily="34" charset="0"/>
            </a:endParaRPr>
          </a:p>
          <a:p>
            <a:endParaRPr lang="el-GR" sz="1600" kern="100" dirty="0">
              <a:latin typeface="Calibri" panose="020F0502020204030204" pitchFamily="34" charset="0"/>
              <a:ea typeface="Calibri" panose="020F0502020204030204" pitchFamily="34" charset="0"/>
              <a:cs typeface="Arial" panose="020B0604020202020204" pitchFamily="34" charset="0"/>
            </a:endParaRPr>
          </a:p>
          <a:p>
            <a:endParaRPr lang="el-GR" sz="1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Παρόλη τη διαπιστωμένη μειωτική τάση των βροχοπτώσεων συγκριτικά με το παρελθόν, οι ημέρες με υψηλές ποσότητες βροχής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δεν μειώνονται</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καταλήγοντας στο να απορρέει αναξιοποίητο το μεγαλύτερο μέρος του νερού από βροχοπτώσεις μεγάλης έντασης.</a:t>
            </a: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graphicFrame>
        <p:nvGraphicFramePr>
          <p:cNvPr id="4" name="Table 3">
            <a:extLst>
              <a:ext uri="{FF2B5EF4-FFF2-40B4-BE49-F238E27FC236}">
                <a16:creationId xmlns:a16="http://schemas.microsoft.com/office/drawing/2014/main" id="{70607450-E7BA-BAFF-0ED9-A7934D0D525E}"/>
              </a:ext>
            </a:extLst>
          </p:cNvPr>
          <p:cNvGraphicFramePr>
            <a:graphicFrameLocks noGrp="1"/>
          </p:cNvGraphicFramePr>
          <p:nvPr>
            <p:extLst>
              <p:ext uri="{D42A27DB-BD31-4B8C-83A1-F6EECF244321}">
                <p14:modId xmlns:p14="http://schemas.microsoft.com/office/powerpoint/2010/main" val="3401315005"/>
              </p:ext>
            </p:extLst>
          </p:nvPr>
        </p:nvGraphicFramePr>
        <p:xfrm>
          <a:off x="2849332" y="1913548"/>
          <a:ext cx="6650089" cy="1378203"/>
        </p:xfrm>
        <a:graphic>
          <a:graphicData uri="http://schemas.openxmlformats.org/drawingml/2006/table">
            <a:tbl>
              <a:tblPr firstRow="1" firstCol="1" bandRow="1">
                <a:tableStyleId>{5940675A-B579-460E-94D1-54222C63F5DA}</a:tableStyleId>
              </a:tblPr>
              <a:tblGrid>
                <a:gridCol w="1744121">
                  <a:extLst>
                    <a:ext uri="{9D8B030D-6E8A-4147-A177-3AD203B41FA5}">
                      <a16:colId xmlns:a16="http://schemas.microsoft.com/office/drawing/2014/main" val="907867540"/>
                    </a:ext>
                  </a:extLst>
                </a:gridCol>
                <a:gridCol w="1226492">
                  <a:extLst>
                    <a:ext uri="{9D8B030D-6E8A-4147-A177-3AD203B41FA5}">
                      <a16:colId xmlns:a16="http://schemas.microsoft.com/office/drawing/2014/main" val="370482387"/>
                    </a:ext>
                  </a:extLst>
                </a:gridCol>
                <a:gridCol w="1226492">
                  <a:extLst>
                    <a:ext uri="{9D8B030D-6E8A-4147-A177-3AD203B41FA5}">
                      <a16:colId xmlns:a16="http://schemas.microsoft.com/office/drawing/2014/main" val="3782936756"/>
                    </a:ext>
                  </a:extLst>
                </a:gridCol>
                <a:gridCol w="1226492">
                  <a:extLst>
                    <a:ext uri="{9D8B030D-6E8A-4147-A177-3AD203B41FA5}">
                      <a16:colId xmlns:a16="http://schemas.microsoft.com/office/drawing/2014/main" val="4159657293"/>
                    </a:ext>
                  </a:extLst>
                </a:gridCol>
                <a:gridCol w="1226492">
                  <a:extLst>
                    <a:ext uri="{9D8B030D-6E8A-4147-A177-3AD203B41FA5}">
                      <a16:colId xmlns:a16="http://schemas.microsoft.com/office/drawing/2014/main" val="2665813275"/>
                    </a:ext>
                  </a:extLst>
                </a:gridCol>
              </a:tblGrid>
              <a:tr h="402843">
                <a:tc gridSpan="5">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Ημέρες με έντονη βροχόπτωση</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1983400"/>
                  </a:ext>
                </a:extLst>
              </a:tr>
              <a:tr h="229606">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Κλιματικό σενάριο</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2021-2030</a:t>
                      </a:r>
                    </a:p>
                  </a:txBody>
                  <a:tcPr marL="68580" marR="68580" marT="0" marB="0" anchor="b"/>
                </a:tc>
                <a:tc>
                  <a:txBody>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2031-2040</a:t>
                      </a:r>
                    </a:p>
                  </a:txBody>
                  <a:tcPr marL="68580" marR="68580" marT="0" marB="0" anchor="b"/>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2041-2050</a:t>
                      </a:r>
                    </a:p>
                  </a:txBody>
                  <a:tcPr marL="68580" marR="68580" marT="0" marB="0" anchor="b"/>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2051-2060</a:t>
                      </a:r>
                    </a:p>
                  </a:txBody>
                  <a:tcPr marL="68580" marR="68580" marT="0" marB="0" anchor="b"/>
                </a:tc>
                <a:extLst>
                  <a:ext uri="{0D108BD9-81ED-4DB2-BD59-A6C34878D82A}">
                    <a16:rowId xmlns:a16="http://schemas.microsoft.com/office/drawing/2014/main" val="1460489067"/>
                  </a:ext>
                </a:extLst>
              </a:tr>
              <a:tr h="229606">
                <a:tc>
                  <a:txBody>
                    <a:bodyPr/>
                    <a:lstStyle/>
                    <a:p>
                      <a:pPr marL="0" marR="0" algn="ctr">
                        <a:spcBef>
                          <a:spcPts val="0"/>
                        </a:spcBef>
                        <a:spcAft>
                          <a:spcPts val="0"/>
                        </a:spcAft>
                      </a:pPr>
                      <a:r>
                        <a:rPr lang="it-IT" sz="1600" b="1" dirty="0">
                          <a:effectLst/>
                          <a:latin typeface="Calibri" panose="020F0502020204030204" pitchFamily="34" charset="0"/>
                          <a:ea typeface="Calibri" panose="020F0502020204030204" pitchFamily="34" charset="0"/>
                          <a:cs typeface="Calibri" panose="020F0502020204030204" pitchFamily="34" charset="0"/>
                        </a:rPr>
                        <a:t>RCP</a:t>
                      </a:r>
                      <a:r>
                        <a:rPr lang="el-GR" sz="1600" b="1" dirty="0">
                          <a:effectLst/>
                          <a:latin typeface="Calibri" panose="020F0502020204030204" pitchFamily="34" charset="0"/>
                          <a:ea typeface="Calibri" panose="020F0502020204030204" pitchFamily="34" charset="0"/>
                          <a:cs typeface="Calibri" panose="020F0502020204030204" pitchFamily="34" charset="0"/>
                        </a:rPr>
                        <a:t>2.6</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B0F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80</a:t>
                      </a:r>
                    </a:p>
                  </a:txBody>
                  <a:tcPr marL="68580" marR="68580" marT="0" marB="0" anchor="b">
                    <a:solidFill>
                      <a:srgbClr val="00B0F0"/>
                    </a:solidFill>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90</a:t>
                      </a:r>
                    </a:p>
                  </a:txBody>
                  <a:tcPr marL="68580" marR="68580" marT="0" marB="0" anchor="b">
                    <a:solidFill>
                      <a:srgbClr val="00B0F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93</a:t>
                      </a:r>
                    </a:p>
                  </a:txBody>
                  <a:tcPr marL="68580" marR="68580" marT="0" marB="0" anchor="b">
                    <a:solidFill>
                      <a:srgbClr val="00B0F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87</a:t>
                      </a:r>
                    </a:p>
                  </a:txBody>
                  <a:tcPr marL="68580" marR="68580" marT="0" marB="0" anchor="b">
                    <a:solidFill>
                      <a:srgbClr val="00B0F0"/>
                    </a:solidFill>
                  </a:tcPr>
                </a:tc>
                <a:extLst>
                  <a:ext uri="{0D108BD9-81ED-4DB2-BD59-A6C34878D82A}">
                    <a16:rowId xmlns:a16="http://schemas.microsoft.com/office/drawing/2014/main" val="4048589077"/>
                  </a:ext>
                </a:extLst>
              </a:tr>
              <a:tr h="229606">
                <a:tc>
                  <a:txBody>
                    <a:bodyPr/>
                    <a:lstStyle/>
                    <a:p>
                      <a:pPr marL="0" marR="0" algn="ctr">
                        <a:spcBef>
                          <a:spcPts val="0"/>
                        </a:spcBef>
                        <a:spcAft>
                          <a:spcPts val="0"/>
                        </a:spcAft>
                      </a:pPr>
                      <a:r>
                        <a:rPr lang="it-IT" sz="1600" b="1" dirty="0">
                          <a:effectLst/>
                          <a:latin typeface="Calibri" panose="020F0502020204030204" pitchFamily="34" charset="0"/>
                          <a:ea typeface="Calibri" panose="020F0502020204030204" pitchFamily="34" charset="0"/>
                          <a:cs typeface="Calibri" panose="020F0502020204030204" pitchFamily="34" charset="0"/>
                        </a:rPr>
                        <a:t>RCP</a:t>
                      </a:r>
                      <a:r>
                        <a:rPr lang="el-GR" sz="1600" b="1" dirty="0">
                          <a:effectLst/>
                          <a:latin typeface="Calibri" panose="020F0502020204030204" pitchFamily="34" charset="0"/>
                          <a:ea typeface="Calibri" panose="020F0502020204030204" pitchFamily="34" charset="0"/>
                          <a:cs typeface="Calibri" panose="020F0502020204030204" pitchFamily="34" charset="0"/>
                        </a:rPr>
                        <a:t>4.5</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B05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87</a:t>
                      </a:r>
                    </a:p>
                  </a:txBody>
                  <a:tcPr marL="68580" marR="68580" marT="0" marB="0" anchor="b">
                    <a:solidFill>
                      <a:srgbClr val="00B050"/>
                    </a:solidFill>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200</a:t>
                      </a:r>
                    </a:p>
                  </a:txBody>
                  <a:tcPr marL="68580" marR="68580" marT="0" marB="0" anchor="b">
                    <a:solidFill>
                      <a:srgbClr val="00B05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71</a:t>
                      </a:r>
                    </a:p>
                  </a:txBody>
                  <a:tcPr marL="68580" marR="68580" marT="0" marB="0" anchor="b">
                    <a:solidFill>
                      <a:srgbClr val="00B050"/>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75</a:t>
                      </a:r>
                    </a:p>
                  </a:txBody>
                  <a:tcPr marL="68580" marR="68580" marT="0" marB="0" anchor="b">
                    <a:solidFill>
                      <a:srgbClr val="00B050"/>
                    </a:solidFill>
                  </a:tcPr>
                </a:tc>
                <a:extLst>
                  <a:ext uri="{0D108BD9-81ED-4DB2-BD59-A6C34878D82A}">
                    <a16:rowId xmlns:a16="http://schemas.microsoft.com/office/drawing/2014/main" val="3814797437"/>
                  </a:ext>
                </a:extLst>
              </a:tr>
              <a:tr h="229606">
                <a:tc>
                  <a:txBody>
                    <a:bodyPr/>
                    <a:lstStyle/>
                    <a:p>
                      <a:pPr marL="0" marR="0" algn="ctr">
                        <a:spcBef>
                          <a:spcPts val="0"/>
                        </a:spcBef>
                        <a:spcAft>
                          <a:spcPts val="0"/>
                        </a:spcAft>
                      </a:pPr>
                      <a:r>
                        <a:rPr lang="it-IT" sz="1600" b="1" dirty="0">
                          <a:effectLst/>
                          <a:latin typeface="Calibri" panose="020F0502020204030204" pitchFamily="34" charset="0"/>
                          <a:ea typeface="Calibri" panose="020F0502020204030204" pitchFamily="34" charset="0"/>
                          <a:cs typeface="Calibri" panose="020F0502020204030204" pitchFamily="34" charset="0"/>
                        </a:rPr>
                        <a:t>RCP</a:t>
                      </a:r>
                      <a:r>
                        <a:rPr lang="el-GR" sz="1600" b="1" dirty="0">
                          <a:effectLst/>
                          <a:latin typeface="Calibri" panose="020F0502020204030204" pitchFamily="34" charset="0"/>
                          <a:ea typeface="Calibri" panose="020F0502020204030204" pitchFamily="34" charset="0"/>
                          <a:cs typeface="Calibri" panose="020F0502020204030204" pitchFamily="34" charset="0"/>
                        </a:rPr>
                        <a:t>8.5</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5"/>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94</a:t>
                      </a:r>
                    </a:p>
                  </a:txBody>
                  <a:tcPr marL="68580" marR="68580" marT="0" marB="0" anchor="b">
                    <a:solidFill>
                      <a:schemeClr val="accent5"/>
                    </a:solidFill>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204</a:t>
                      </a:r>
                    </a:p>
                  </a:txBody>
                  <a:tcPr marL="68580" marR="68580" marT="0" marB="0" anchor="b">
                    <a:solidFill>
                      <a:schemeClr val="accent5"/>
                    </a:solidFill>
                  </a:tcPr>
                </a:tc>
                <a:tc>
                  <a:txBody>
                    <a:bodyPr/>
                    <a:lstStyle/>
                    <a:p>
                      <a:pPr marL="0" marR="0" algn="ctr">
                        <a:spcBef>
                          <a:spcPts val="0"/>
                        </a:spcBef>
                        <a:spcAft>
                          <a:spcPts val="0"/>
                        </a:spcAft>
                      </a:pPr>
                      <a:r>
                        <a:rPr lang="el-G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5"/>
                    </a:solidFill>
                  </a:tcPr>
                </a:tc>
                <a:tc>
                  <a:txBody>
                    <a:bodyPr/>
                    <a:lstStyle/>
                    <a:p>
                      <a:pPr marL="0" marR="0" algn="ctr">
                        <a:spcBef>
                          <a:spcPts val="0"/>
                        </a:spcBef>
                        <a:spcAft>
                          <a:spcPts val="0"/>
                        </a:spcAft>
                      </a:pPr>
                      <a:r>
                        <a:rPr lang="el-GR" sz="1600" b="1" dirty="0">
                          <a:effectLst/>
                          <a:latin typeface="Calibri" panose="020F0502020204030204" pitchFamily="34" charset="0"/>
                          <a:ea typeface="Calibri" panose="020F0502020204030204" pitchFamily="34" charset="0"/>
                          <a:cs typeface="Calibri" panose="020F0502020204030204" pitchFamily="34" charset="0"/>
                        </a:rPr>
                        <a:t>1</a:t>
                      </a:r>
                      <a:r>
                        <a:rPr lang="en-US" sz="1600" b="1" dirty="0">
                          <a:effectLst/>
                          <a:latin typeface="Calibri" panose="020F0502020204030204" pitchFamily="34" charset="0"/>
                          <a:ea typeface="Calibri" panose="020F0502020204030204" pitchFamily="34" charset="0"/>
                          <a:cs typeface="Calibri" panose="020F0502020204030204" pitchFamily="34" charset="0"/>
                        </a:rPr>
                        <a:t>78</a:t>
                      </a:r>
                    </a:p>
                  </a:txBody>
                  <a:tcPr marL="68580" marR="68580" marT="0" marB="0" anchor="b">
                    <a:solidFill>
                      <a:schemeClr val="accent5"/>
                    </a:solidFill>
                  </a:tcPr>
                </a:tc>
                <a:extLst>
                  <a:ext uri="{0D108BD9-81ED-4DB2-BD59-A6C34878D82A}">
                    <a16:rowId xmlns:a16="http://schemas.microsoft.com/office/drawing/2014/main" val="2401570873"/>
                  </a:ext>
                </a:extLst>
              </a:tr>
            </a:tbl>
          </a:graphicData>
        </a:graphic>
      </p:graphicFrame>
    </p:spTree>
    <p:extLst>
      <p:ext uri="{BB962C8B-B14F-4D97-AF65-F5344CB8AC3E}">
        <p14:creationId xmlns:p14="http://schemas.microsoft.com/office/powerpoint/2010/main" val="19011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39" y="541097"/>
            <a:ext cx="7916221" cy="553998"/>
          </a:xfrm>
        </p:spPr>
        <p:txBody>
          <a:bodyPr/>
          <a:lstStyle/>
          <a:p>
            <a:pPr algn="ctr"/>
            <a:r>
              <a:rPr lang="el-GR" sz="3500" b="1" u="sng" kern="0" dirty="0">
                <a:effectLst/>
                <a:ea typeface="SimSun" panose="02010600030101010101" pitchFamily="2" charset="-122"/>
                <a:cs typeface="Times New Roman" panose="02020603050405020304" pitchFamily="18" charset="0"/>
              </a:rPr>
              <a:t>Εκτίμηση των κλιματικών μεταβολών </a:t>
            </a:r>
            <a:endParaRPr lang="en-GB" sz="3500"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11" name="TextBox 10">
            <a:extLst>
              <a:ext uri="{FF2B5EF4-FFF2-40B4-BE49-F238E27FC236}">
                <a16:creationId xmlns:a16="http://schemas.microsoft.com/office/drawing/2014/main" id="{135F31B0-F0C6-809B-966E-ACEAA76F6AA7}"/>
              </a:ext>
            </a:extLst>
          </p:cNvPr>
          <p:cNvSpPr txBox="1"/>
          <p:nvPr/>
        </p:nvSpPr>
        <p:spPr>
          <a:xfrm>
            <a:off x="2444421" y="1288811"/>
            <a:ext cx="7916221" cy="492443"/>
          </a:xfrm>
          <a:prstGeom prst="rect">
            <a:avLst/>
          </a:prstGeom>
          <a:noFill/>
        </p:spPr>
        <p:txBody>
          <a:bodyPr wrap="square">
            <a:spAutoFit/>
          </a:bodyPr>
          <a:lstStyle/>
          <a:p>
            <a:pPr marL="0" indent="0" algn="ctr" defTabSz="914400">
              <a:spcBef>
                <a:spcPts val="1200"/>
              </a:spcBef>
              <a:buNone/>
              <a:defRPr/>
            </a:pPr>
            <a:r>
              <a:rPr lang="el-GR" sz="2600" b="1" dirty="0"/>
              <a:t>Συνολική Απορροή</a:t>
            </a:r>
            <a:endParaRPr lang="en-GB" sz="2600" b="1" dirty="0"/>
          </a:p>
        </p:txBody>
      </p:sp>
      <p:pic>
        <p:nvPicPr>
          <p:cNvPr id="9" name="Picture 8" descr="A graph showing different colored lines">
            <a:extLst>
              <a:ext uri="{FF2B5EF4-FFF2-40B4-BE49-F238E27FC236}">
                <a16:creationId xmlns:a16="http://schemas.microsoft.com/office/drawing/2014/main" id="{D3F68EE0-F135-9567-124B-81A6B0B9A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6098" y="1974970"/>
            <a:ext cx="7192866" cy="2397622"/>
          </a:xfrm>
          <a:prstGeom prst="rect">
            <a:avLst/>
          </a:prstGeom>
        </p:spPr>
      </p:pic>
      <p:sp>
        <p:nvSpPr>
          <p:cNvPr id="6" name="TextBox 5">
            <a:extLst>
              <a:ext uri="{FF2B5EF4-FFF2-40B4-BE49-F238E27FC236}">
                <a16:creationId xmlns:a16="http://schemas.microsoft.com/office/drawing/2014/main" id="{3C5F50DB-7505-9ABF-AB83-876010DA71A4}"/>
              </a:ext>
            </a:extLst>
          </p:cNvPr>
          <p:cNvSpPr txBox="1"/>
          <p:nvPr/>
        </p:nvSpPr>
        <p:spPr>
          <a:xfrm>
            <a:off x="1770927" y="4783589"/>
            <a:ext cx="9502815" cy="1107996"/>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200" dirty="0">
                <a:latin typeface="Calibri" panose="020F0502020204030204" pitchFamily="34" charset="0"/>
                <a:ea typeface="Calibri" panose="020F0502020204030204" pitchFamily="34" charset="0"/>
                <a:cs typeface="Arial" panose="020B0604020202020204" pitchFamily="34" charset="0"/>
              </a:rPr>
              <a:t>Η </a:t>
            </a:r>
            <a:r>
              <a:rPr lang="el-GR" sz="2200" dirty="0">
                <a:effectLst/>
                <a:latin typeface="Calibri" panose="020F0502020204030204" pitchFamily="34" charset="0"/>
                <a:ea typeface="Calibri" panose="020F0502020204030204" pitchFamily="34" charset="0"/>
                <a:cs typeface="Arial" panose="020B0604020202020204" pitchFamily="34" charset="0"/>
              </a:rPr>
              <a:t>απορροή στην περιοχή να παραμένει σταθερή κατά την ιστορική περίοδο.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200" dirty="0">
                <a:effectLst/>
                <a:latin typeface="Calibri" panose="020F0502020204030204" pitchFamily="34" charset="0"/>
                <a:ea typeface="Calibri" panose="020F0502020204030204" pitchFamily="34" charset="0"/>
                <a:cs typeface="Arial" panose="020B0604020202020204" pitchFamily="34" charset="0"/>
              </a:rPr>
              <a:t>Μείωση της μέσης απορροής στην περιοχή, σε σχέση με την περίοδο ιστορική περίοδο, σε όλα τα σενάρια και τις επόμενες δεκαετίες. </a:t>
            </a:r>
          </a:p>
        </p:txBody>
      </p:sp>
    </p:spTree>
    <p:extLst>
      <p:ext uri="{BB962C8B-B14F-4D97-AF65-F5344CB8AC3E}">
        <p14:creationId xmlns:p14="http://schemas.microsoft.com/office/powerpoint/2010/main" val="269536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39" y="541097"/>
            <a:ext cx="7916221" cy="553998"/>
          </a:xfrm>
        </p:spPr>
        <p:txBody>
          <a:bodyPr/>
          <a:lstStyle/>
          <a:p>
            <a:pPr algn="ctr"/>
            <a:r>
              <a:rPr lang="el-GR" sz="3500" b="1" u="sng" kern="0" dirty="0">
                <a:effectLst/>
                <a:ea typeface="SimSun" panose="02010600030101010101" pitchFamily="2" charset="-122"/>
                <a:cs typeface="Times New Roman" panose="02020603050405020304" pitchFamily="18" charset="0"/>
              </a:rPr>
              <a:t>Εκτίμηση των κλιματικών μεταβολών </a:t>
            </a:r>
            <a:endParaRPr lang="en-GB" sz="3500"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11" name="TextBox 10">
            <a:extLst>
              <a:ext uri="{FF2B5EF4-FFF2-40B4-BE49-F238E27FC236}">
                <a16:creationId xmlns:a16="http://schemas.microsoft.com/office/drawing/2014/main" id="{135F31B0-F0C6-809B-966E-ACEAA76F6AA7}"/>
              </a:ext>
            </a:extLst>
          </p:cNvPr>
          <p:cNvSpPr txBox="1"/>
          <p:nvPr/>
        </p:nvSpPr>
        <p:spPr>
          <a:xfrm>
            <a:off x="2444421" y="1288811"/>
            <a:ext cx="7916221" cy="492443"/>
          </a:xfrm>
          <a:prstGeom prst="rect">
            <a:avLst/>
          </a:prstGeom>
          <a:noFill/>
        </p:spPr>
        <p:txBody>
          <a:bodyPr wrap="square">
            <a:spAutoFit/>
          </a:bodyPr>
          <a:lstStyle/>
          <a:p>
            <a:pPr marL="0" indent="0" algn="ctr" defTabSz="914400">
              <a:spcBef>
                <a:spcPts val="1200"/>
              </a:spcBef>
              <a:buNone/>
              <a:defRPr/>
            </a:pPr>
            <a:r>
              <a:rPr lang="el-GR" sz="2600" b="1" dirty="0"/>
              <a:t>Εξάτμιση</a:t>
            </a:r>
            <a:endParaRPr lang="en-GB" sz="2600" b="1" dirty="0"/>
          </a:p>
        </p:txBody>
      </p:sp>
      <p:pic>
        <p:nvPicPr>
          <p:cNvPr id="4" name="Picture 3">
            <a:extLst>
              <a:ext uri="{FF2B5EF4-FFF2-40B4-BE49-F238E27FC236}">
                <a16:creationId xmlns:a16="http://schemas.microsoft.com/office/drawing/2014/main" id="{E9DEAA03-F3C6-D3DB-83F3-FE786294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892" y="2058252"/>
            <a:ext cx="6960166" cy="2320056"/>
          </a:xfrm>
          <a:prstGeom prst="rect">
            <a:avLst/>
          </a:prstGeom>
        </p:spPr>
      </p:pic>
      <p:sp>
        <p:nvSpPr>
          <p:cNvPr id="6" name="TextBox 5">
            <a:extLst>
              <a:ext uri="{FF2B5EF4-FFF2-40B4-BE49-F238E27FC236}">
                <a16:creationId xmlns:a16="http://schemas.microsoft.com/office/drawing/2014/main" id="{A92AC0DD-E7AF-46E4-DA6E-D39BEF805847}"/>
              </a:ext>
            </a:extLst>
          </p:cNvPr>
          <p:cNvSpPr txBox="1"/>
          <p:nvPr/>
        </p:nvSpPr>
        <p:spPr>
          <a:xfrm>
            <a:off x="2202532" y="4799748"/>
            <a:ext cx="8296886" cy="769441"/>
          </a:xfrm>
          <a:prstGeom prst="rect">
            <a:avLst/>
          </a:prstGeom>
          <a:noFill/>
        </p:spPr>
        <p:txBody>
          <a:bodyPr wrap="square">
            <a:spAutoFit/>
          </a:bodyPr>
          <a:lstStyle/>
          <a:p>
            <a:pPr marL="342900" indent="-342900">
              <a:buFont typeface="Arial" panose="020B0604020202020204" pitchFamily="34" charset="0"/>
              <a:buChar char="•"/>
            </a:pPr>
            <a:r>
              <a:rPr lang="el-GR" sz="2200" dirty="0">
                <a:latin typeface="Calibri" panose="020F0502020204030204" pitchFamily="34" charset="0"/>
                <a:ea typeface="Calibri" panose="020F0502020204030204" pitchFamily="34" charset="0"/>
                <a:cs typeface="Arial" panose="020B0604020202020204" pitchFamily="34" charset="0"/>
              </a:rPr>
              <a:t>Ε</a:t>
            </a:r>
            <a:r>
              <a:rPr lang="el-GR" sz="2200" dirty="0">
                <a:effectLst/>
                <a:latin typeface="Calibri" panose="020F0502020204030204" pitchFamily="34" charset="0"/>
                <a:ea typeface="Calibri" panose="020F0502020204030204" pitchFamily="34" charset="0"/>
                <a:cs typeface="Arial" panose="020B0604020202020204" pitchFamily="34" charset="0"/>
              </a:rPr>
              <a:t>λαφρώς πτωτική τάση στην περιοχή να κατά την ιστορική περίοδο </a:t>
            </a:r>
          </a:p>
          <a:p>
            <a:pPr marL="342900" indent="-342900">
              <a:buFont typeface="Arial" panose="020B0604020202020204" pitchFamily="34" charset="0"/>
              <a:buChar char="•"/>
            </a:pPr>
            <a:r>
              <a:rPr lang="el-GR" sz="2200" dirty="0">
                <a:latin typeface="Calibri" panose="020F0502020204030204" pitchFamily="34" charset="0"/>
                <a:ea typeface="Calibri" panose="020F0502020204030204" pitchFamily="34" charset="0"/>
                <a:cs typeface="Arial" panose="020B0604020202020204" pitchFamily="34" charset="0"/>
              </a:rPr>
              <a:t>Α</a:t>
            </a:r>
            <a:r>
              <a:rPr lang="el-GR" sz="2200" dirty="0">
                <a:effectLst/>
                <a:latin typeface="Calibri" panose="020F0502020204030204" pitchFamily="34" charset="0"/>
                <a:ea typeface="Calibri" panose="020F0502020204030204" pitchFamily="34" charset="0"/>
                <a:cs typeface="Arial" panose="020B0604020202020204" pitchFamily="34" charset="0"/>
              </a:rPr>
              <a:t>νοδική τάση κατά την μελλοντική περίοδο σε ολα τα σενάρια</a:t>
            </a:r>
            <a:endParaRPr lang="el-GR" sz="2200" dirty="0"/>
          </a:p>
        </p:txBody>
      </p:sp>
    </p:spTree>
    <p:extLst>
      <p:ext uri="{BB962C8B-B14F-4D97-AF65-F5344CB8AC3E}">
        <p14:creationId xmlns:p14="http://schemas.microsoft.com/office/powerpoint/2010/main" val="229750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572272" cy="538609"/>
          </a:xfrm>
        </p:spPr>
        <p:txBody>
          <a:bodyPr/>
          <a:lstStyle/>
          <a:p>
            <a:pPr algn="ctr"/>
            <a:r>
              <a:rPr lang="it-IT" sz="3500" b="1" kern="0" dirty="0">
                <a:effectLst/>
                <a:ea typeface="SimSun" panose="02010600030101010101" pitchFamily="2" charset="-122"/>
                <a:cs typeface="Times New Roman" panose="02020603050405020304" pitchFamily="18" charset="0"/>
              </a:rPr>
              <a:t>Συμπεράσματα</a:t>
            </a:r>
            <a:endParaRPr lang="en-GB" sz="3500" u="sng" dirty="0"/>
          </a:p>
        </p:txBody>
      </p:sp>
      <p:sp>
        <p:nvSpPr>
          <p:cNvPr id="3" name="Plassholder for innhold 2"/>
          <p:cNvSpPr>
            <a:spLocks noGrp="1"/>
          </p:cNvSpPr>
          <p:nvPr>
            <p:ph idx="1"/>
          </p:nvPr>
        </p:nvSpPr>
        <p:spPr>
          <a:xfrm>
            <a:off x="708239" y="1267276"/>
            <a:ext cx="10932276" cy="4937460"/>
          </a:xfrm>
        </p:spPr>
        <p:txBody>
          <a:bodyPr>
            <a:normAutofit/>
          </a:bodyPr>
          <a:lstStyle/>
          <a:p>
            <a:pPr>
              <a:spcBef>
                <a:spcPts val="0"/>
              </a:spcBef>
              <a:spcAft>
                <a:spcPts val="1200"/>
              </a:spcAft>
            </a:pPr>
            <a:r>
              <a:rPr lang="el-GR" sz="2400" b="0" i="0" dirty="0">
                <a:solidFill>
                  <a:schemeClr val="tx1"/>
                </a:solidFill>
                <a:effectLst/>
                <a:latin typeface="Calibri" panose="020F0502020204030204" pitchFamily="34" charset="0"/>
                <a:cs typeface="Calibri" panose="020F0502020204030204" pitchFamily="34" charset="0"/>
              </a:rPr>
              <a:t>Η πιλοτική περιοχή στο μέλλον αναμένεται να γίνει πιο θερμή και ξηρή, με αυξητικές τάσεις σε θερμοκρασία και ακτινοβολία, σταθερότητα στον άνεμο και μειωμένη αθροιστική βροχόπτωση και απορροή</a:t>
            </a:r>
            <a:r>
              <a:rPr lang="el-GR" sz="2400" dirty="0">
                <a:solidFill>
                  <a:schemeClr val="tx1"/>
                </a:solidFill>
                <a:latin typeface="Calibri" panose="020F0502020204030204" pitchFamily="34" charset="0"/>
                <a:cs typeface="Calibri" panose="020F0502020204030204" pitchFamily="34" charset="0"/>
              </a:rPr>
              <a:t>.</a:t>
            </a:r>
            <a:endParaRPr lang="el-GR" sz="2400" b="0" i="0" dirty="0">
              <a:solidFill>
                <a:schemeClr val="tx1"/>
              </a:solidFill>
              <a:effectLst/>
              <a:latin typeface="Calibri" panose="020F0502020204030204" pitchFamily="34" charset="0"/>
              <a:cs typeface="Calibri" panose="020F0502020204030204" pitchFamily="34" charset="0"/>
            </a:endParaRPr>
          </a:p>
          <a:p>
            <a:pPr>
              <a:spcBef>
                <a:spcPts val="0"/>
              </a:spcBef>
              <a:spcAft>
                <a:spcPts val="1200"/>
              </a:spcAft>
            </a:pP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Η </a:t>
            </a:r>
            <a:r>
              <a:rPr lang="el-G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μεγαλύτερη αύξηση</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της θερμοκρασίας σημειώνεται στον μακροπρόθεσμο χρονικό ορίζοντα </a:t>
            </a:r>
            <a:r>
              <a:rPr lang="el-G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(2051 - 2060)</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και κυμαίνεται από 0.72</a:t>
            </a:r>
            <a:r>
              <a:rPr lang="el-GR" sz="24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24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RCP</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 μέχρι και τους 1.23</a:t>
            </a:r>
            <a:r>
              <a:rPr lang="it-IT" sz="24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RCP</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  </a:t>
            </a:r>
          </a:p>
          <a:p>
            <a:pPr algn="just">
              <a:spcBef>
                <a:spcPts val="0"/>
              </a:spcBef>
              <a:spcAft>
                <a:spcPts val="1200"/>
              </a:spcAft>
            </a:pP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Κατά τη </a:t>
            </a:r>
            <a:r>
              <a:rPr lang="el-GR"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θερινή περίοδο προβλέπεται η μεγαλύτερη αύξηση</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με εύρος 0.68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RCP</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2.6) μέχρι 1.04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it-IT"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RCP</a:t>
            </a:r>
            <a:r>
              <a:rPr lang="el-GR"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8.5).</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l-GR" sz="2400" b="1" dirty="0">
                <a:solidFill>
                  <a:srgbClr val="000000"/>
                </a:solidFill>
                <a:effectLst/>
                <a:latin typeface="Calibri" panose="020F0502020204030204" pitchFamily="34" charset="0"/>
                <a:ea typeface="Calibri" panose="020F0502020204030204" pitchFamily="34" charset="0"/>
              </a:rPr>
              <a:t>Από πλευράς ανέμων δεν αναμένονται σημαντικές αλλαγές στην περιοχή </a:t>
            </a:r>
            <a:r>
              <a:rPr lang="el-GR" sz="2400" dirty="0">
                <a:solidFill>
                  <a:srgbClr val="000000"/>
                </a:solidFill>
                <a:effectLst/>
                <a:latin typeface="Calibri" panose="020F0502020204030204" pitchFamily="34" charset="0"/>
                <a:ea typeface="Calibri" panose="020F0502020204030204" pitchFamily="34" charset="0"/>
              </a:rPr>
              <a:t>σε σχέση με την περίοδο αναφοράς. </a:t>
            </a:r>
            <a:endParaRPr lang="en-US" sz="2400" dirty="0">
              <a:solidFill>
                <a:srgbClr val="000000"/>
              </a:solidFill>
              <a:effectLst/>
              <a:latin typeface="Calibri" panose="020F0502020204030204" pitchFamily="34" charset="0"/>
              <a:ea typeface="Calibri" panose="020F0502020204030204" pitchFamily="34"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Tree>
    <p:extLst>
      <p:ext uri="{BB962C8B-B14F-4D97-AF65-F5344CB8AC3E}">
        <p14:creationId xmlns:p14="http://schemas.microsoft.com/office/powerpoint/2010/main" val="25675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572272" cy="538609"/>
          </a:xfrm>
        </p:spPr>
        <p:txBody>
          <a:bodyPr/>
          <a:lstStyle/>
          <a:p>
            <a:pPr algn="ctr"/>
            <a:r>
              <a:rPr lang="it-IT" sz="3500" b="1" kern="0" dirty="0">
                <a:effectLst/>
                <a:ea typeface="SimSun" panose="02010600030101010101" pitchFamily="2" charset="-122"/>
                <a:cs typeface="Times New Roman" panose="02020603050405020304" pitchFamily="18" charset="0"/>
              </a:rPr>
              <a:t>Συμπεράσματα</a:t>
            </a:r>
            <a:endParaRPr lang="en-GB" sz="3500" u="sng" dirty="0"/>
          </a:p>
        </p:txBody>
      </p:sp>
      <p:sp>
        <p:nvSpPr>
          <p:cNvPr id="3" name="Plassholder for innhold 2"/>
          <p:cNvSpPr>
            <a:spLocks noGrp="1"/>
          </p:cNvSpPr>
          <p:nvPr>
            <p:ph idx="1"/>
          </p:nvPr>
        </p:nvSpPr>
        <p:spPr>
          <a:xfrm>
            <a:off x="708239" y="1267276"/>
            <a:ext cx="10932276" cy="4937460"/>
          </a:xfrm>
        </p:spPr>
        <p:txBody>
          <a:bodyPr>
            <a:normAutofit/>
          </a:bodyPr>
          <a:lstStyle/>
          <a:p>
            <a:pPr marL="342900" indent="-342900" algn="just">
              <a:lnSpc>
                <a:spcPct val="150000"/>
              </a:lnSpc>
              <a:spcBef>
                <a:spcPts val="0"/>
              </a:spcBef>
              <a:buFont typeface="Symbol" panose="05050102010706020507" pitchFamily="18" charset="2"/>
              <a:buChar char=""/>
            </a:pPr>
            <a:r>
              <a:rPr lang="el-GR" sz="2400" dirty="0">
                <a:solidFill>
                  <a:srgbClr val="000000"/>
                </a:solidFill>
                <a:effectLst/>
                <a:latin typeface="Calibri" panose="020F0502020204030204" pitchFamily="34" charset="0"/>
                <a:ea typeface="Calibri" panose="020F0502020204030204" pitchFamily="34" charset="0"/>
              </a:rPr>
              <a:t>Οι ποσότητα της αθροιστικής </a:t>
            </a:r>
            <a:r>
              <a:rPr lang="el-GR" sz="2400" b="1" dirty="0">
                <a:solidFill>
                  <a:srgbClr val="000000"/>
                </a:solidFill>
                <a:effectLst/>
                <a:latin typeface="Calibri" panose="020F0502020204030204" pitchFamily="34" charset="0"/>
                <a:ea typeface="Calibri" panose="020F0502020204030204" pitchFamily="34" charset="0"/>
              </a:rPr>
              <a:t>βροχόπτωσης </a:t>
            </a:r>
            <a:r>
              <a:rPr lang="el-GR" sz="2400" dirty="0">
                <a:solidFill>
                  <a:srgbClr val="000000"/>
                </a:solidFill>
                <a:effectLst/>
                <a:latin typeface="Calibri" panose="020F0502020204030204" pitchFamily="34" charset="0"/>
                <a:ea typeface="Calibri" panose="020F0502020204030204" pitchFamily="34" charset="0"/>
              </a:rPr>
              <a:t>αναμένεται σταδιακά να μειωθεί για όλα τα σενάρια κυρίως στον  μακροπρόθεσμο χρονικό ορίζοντα (2050-2060). </a:t>
            </a:r>
          </a:p>
          <a:p>
            <a:pPr marL="342900" indent="-342900" algn="just">
              <a:lnSpc>
                <a:spcPct val="150000"/>
              </a:lnSpc>
              <a:spcBef>
                <a:spcPts val="0"/>
              </a:spcBef>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Ελαφρώς μεγαλύτερη μείωση της βροχόπτωσης προβλέπεται στον μακροπρόθεσμο χρονικό ορίζοντα (2051 - 2060), στην περίπτωση του ενδιάμεσου σεναρίου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RCP</a:t>
            </a:r>
            <a:r>
              <a:rPr lang="el-GR" sz="2400" b="1" dirty="0">
                <a:effectLst/>
                <a:latin typeface="Calibri" panose="020F0502020204030204" pitchFamily="34" charset="0"/>
                <a:ea typeface="Calibri" panose="020F0502020204030204" pitchFamily="34" charset="0"/>
                <a:cs typeface="Times New Roman" panose="02020603050405020304" pitchFamily="18" charset="0"/>
              </a:rPr>
              <a:t>4.5)</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0">
              <a:lnSpc>
                <a:spcPct val="150000"/>
              </a:lnSpc>
              <a:spcBef>
                <a:spcPts val="0"/>
              </a:spcBef>
              <a:spcAft>
                <a:spcPts val="0"/>
              </a:spcAft>
              <a:buFont typeface="Symbol" panose="05050102010706020507" pitchFamily="18" charset="2"/>
              <a:buChar char=""/>
            </a:pPr>
            <a:r>
              <a:rPr lang="el-GR" sz="2400" dirty="0">
                <a:solidFill>
                  <a:srgbClr val="000000"/>
                </a:solidFill>
                <a:effectLst/>
                <a:latin typeface="Calibri" panose="020F0502020204030204" pitchFamily="34" charset="0"/>
                <a:ea typeface="Calibri" panose="020F0502020204030204" pitchFamily="34" charset="0"/>
              </a:rPr>
              <a:t>Αντίστοιχα με τη βροχόπτωση, </a:t>
            </a:r>
            <a:r>
              <a:rPr lang="el-GR" sz="2400" b="1" dirty="0">
                <a:solidFill>
                  <a:srgbClr val="000000"/>
                </a:solidFill>
                <a:effectLst/>
                <a:latin typeface="Calibri" panose="020F0502020204030204" pitchFamily="34" charset="0"/>
                <a:ea typeface="Calibri" panose="020F0502020204030204" pitchFamily="34" charset="0"/>
              </a:rPr>
              <a:t>αναμένεται σταδιακά να μειωθεί και η απορροή </a:t>
            </a:r>
            <a:r>
              <a:rPr lang="el-GR" sz="2400" dirty="0">
                <a:solidFill>
                  <a:srgbClr val="000000"/>
                </a:solidFill>
                <a:effectLst/>
                <a:latin typeface="Calibri" panose="020F0502020204030204" pitchFamily="34" charset="0"/>
                <a:ea typeface="Calibri" panose="020F0502020204030204" pitchFamily="34" charset="0"/>
              </a:rPr>
              <a:t>στην περιοχή. </a:t>
            </a:r>
            <a:endParaRPr lang="en-US" sz="2400" dirty="0">
              <a:solidFill>
                <a:srgbClr val="000000"/>
              </a:solidFill>
              <a:effectLst/>
              <a:latin typeface="Calibri" panose="020F0502020204030204" pitchFamily="34" charset="0"/>
              <a:ea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Η τάση της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εξάτμισης είναι κυρίως αυξητική </a:t>
            </a:r>
            <a:r>
              <a:rPr lang="el-GR" sz="2400" dirty="0">
                <a:effectLst/>
                <a:latin typeface="Calibri" panose="020F0502020204030204" pitchFamily="34" charset="0"/>
                <a:ea typeface="Calibri" panose="020F0502020204030204" pitchFamily="34" charset="0"/>
                <a:cs typeface="Times New Roman" panose="02020603050405020304" pitchFamily="18" charset="0"/>
              </a:rPr>
              <a:t>με εξαίρεση το βραχυπρόθεσμο ορίζοντα.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Tree>
    <p:extLst>
      <p:ext uri="{BB962C8B-B14F-4D97-AF65-F5344CB8AC3E}">
        <p14:creationId xmlns:p14="http://schemas.microsoft.com/office/powerpoint/2010/main" val="31259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4" name="Tittel 3"/>
          <p:cNvSpPr>
            <a:spLocks noGrp="1"/>
          </p:cNvSpPr>
          <p:nvPr>
            <p:ph type="ctrTitle"/>
          </p:nvPr>
        </p:nvSpPr>
        <p:spPr>
          <a:xfrm>
            <a:off x="1620761" y="2385324"/>
            <a:ext cx="9167449" cy="1847044"/>
          </a:xfrm>
        </p:spPr>
        <p:txBody>
          <a:bodyPr/>
          <a:lstStyle/>
          <a:p>
            <a:pPr algn="ctr"/>
            <a:r>
              <a:rPr lang="el-GR" b="0" dirty="0"/>
              <a:t>Ευχαριστούμε</a:t>
            </a:r>
            <a:br>
              <a:rPr lang="el-GR" b="0" dirty="0"/>
            </a:br>
            <a:r>
              <a:rPr lang="en-US" b="0" dirty="0"/>
              <a:t>H </a:t>
            </a:r>
            <a:r>
              <a:rPr lang="el-GR" b="0" dirty="0"/>
              <a:t>ομάδα του έργου </a:t>
            </a:r>
            <a:r>
              <a:rPr lang="en-US" dirty="0" err="1"/>
              <a:t>WaterIQ</a:t>
            </a:r>
            <a:br>
              <a:rPr lang="el-GR" b="0" dirty="0"/>
            </a:br>
            <a:r>
              <a:rPr lang="en-GB" b="0" dirty="0">
                <a:hlinkClick r:id="rId3"/>
              </a:rPr>
              <a:t>https://wateriq-eeagrants.gr/</a:t>
            </a:r>
            <a:r>
              <a:rPr lang="el-GR" b="0" dirty="0"/>
              <a:t> </a:t>
            </a:r>
            <a:endParaRPr lang="en-GB" b="0" dirty="0"/>
          </a:p>
        </p:txBody>
      </p:sp>
      <p:pic>
        <p:nvPicPr>
          <p:cNvPr id="2" name="Εικόνα 1" descr="Εικόνα που περιέχει χάρτης&#10;&#10;Περιγραφή που δημιουργήθηκε αυτόματα">
            <a:extLst>
              <a:ext uri="{FF2B5EF4-FFF2-40B4-BE49-F238E27FC236}">
                <a16:creationId xmlns:a16="http://schemas.microsoft.com/office/drawing/2014/main" id="{85A134FC-B75C-1EDB-787C-921BDAE64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340" y="445042"/>
            <a:ext cx="1404722" cy="759390"/>
          </a:xfrm>
          <a:prstGeom prst="rect">
            <a:avLst/>
          </a:prstGeom>
        </p:spPr>
      </p:pic>
      <p:pic>
        <p:nvPicPr>
          <p:cNvPr id="3" name="Εικόνα 2" descr="Εικόνα που περιέχει γραμματοσειρά, στιγμιότυπο οθόνης, γραφικά, γραμμή&#10;&#10;Περιγραφή που δημιουργήθηκε αυτόματα">
            <a:extLst>
              <a:ext uri="{FF2B5EF4-FFF2-40B4-BE49-F238E27FC236}">
                <a16:creationId xmlns:a16="http://schemas.microsoft.com/office/drawing/2014/main" id="{00122428-7220-7D84-FE5D-9FE2182BA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1586" y="549743"/>
            <a:ext cx="1613340" cy="666847"/>
          </a:xfrm>
          <a:prstGeom prst="rect">
            <a:avLst/>
          </a:prstGeom>
        </p:spPr>
      </p:pic>
    </p:spTree>
    <p:extLst>
      <p:ext uri="{BB962C8B-B14F-4D97-AF65-F5344CB8AC3E}">
        <p14:creationId xmlns:p14="http://schemas.microsoft.com/office/powerpoint/2010/main" val="28843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60"/>
            <a:ext cx="7085520" cy="538671"/>
          </a:xfrm>
        </p:spPr>
        <p:txBody>
          <a:bodyPr/>
          <a:lstStyle/>
          <a:p>
            <a:pPr algn="ctr"/>
            <a:r>
              <a:rPr lang="el-GR" u="sng" dirty="0"/>
              <a:t>Κλιματική Αλλαγή</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spcBef>
                <a:spcPts val="0"/>
              </a:spcBef>
              <a:spcAft>
                <a:spcPts val="1200"/>
              </a:spcAft>
            </a:pP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Η μεταβολή του</a:t>
            </a:r>
            <a:r>
              <a:rPr lang="it-IT"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κλίμα</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τος που </a:t>
            </a:r>
            <a:r>
              <a:rPr lang="it-IT"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οφείλεται στον ανθρώπινο παράγοντα</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Η 6η Έκθεση Αξιολόγησης της IPCC επισημαίνει</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 την επιδείνωση του φαινομένου.</a:t>
            </a:r>
            <a:endPar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l-GR" sz="2200" b="0" i="0" dirty="0">
                <a:solidFill>
                  <a:schemeClr val="tx1"/>
                </a:solidFill>
                <a:effectLst/>
                <a:latin typeface="Calibri" panose="020F0502020204030204" pitchFamily="34" charset="0"/>
                <a:cs typeface="Calibri" panose="020F0502020204030204" pitchFamily="34" charset="0"/>
              </a:rPr>
              <a:t>Το ενεργειακό ισοζύγιο της γης </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επηρεάζεται από την προσθήκη τεράστιων συγκεντρώσεων αερολυμάτων και </a:t>
            </a:r>
            <a:r>
              <a:rPr lang="it-IT"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αερίων του θερμοκηπίου</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στην ατμόσφαιρα. </a:t>
            </a:r>
          </a:p>
          <a:p>
            <a:pPr algn="just">
              <a:spcBef>
                <a:spcPts val="0"/>
              </a:spcBef>
              <a:spcAft>
                <a:spcPts val="1200"/>
              </a:spcAft>
            </a:pPr>
            <a:r>
              <a:rPr lang="el-GR" sz="2200" b="1" i="0" dirty="0">
                <a:solidFill>
                  <a:schemeClr val="tx1"/>
                </a:solidFill>
                <a:effectLst/>
                <a:latin typeface="Calibri" panose="020F0502020204030204" pitchFamily="34" charset="0"/>
                <a:cs typeface="Calibri" panose="020F0502020204030204" pitchFamily="34" charset="0"/>
              </a:rPr>
              <a:t>Επιπτώσεις Κλιματικής Αλλαγής: </a:t>
            </a:r>
            <a:r>
              <a:rPr lang="el-GR" sz="2200" dirty="0">
                <a:solidFill>
                  <a:schemeClr val="tx1"/>
                </a:solidFill>
                <a:latin typeface="Calibri" panose="020F0502020204030204" pitchFamily="34" charset="0"/>
                <a:cs typeface="Calibri" panose="020F0502020204030204" pitchFamily="34" charset="0"/>
              </a:rPr>
              <a:t>Εμφανείς σε </a:t>
            </a:r>
            <a:r>
              <a:rPr lang="el-GR" sz="2200" b="0" i="0" dirty="0">
                <a:solidFill>
                  <a:schemeClr val="tx1"/>
                </a:solidFill>
                <a:effectLst/>
                <a:latin typeface="Calibri" panose="020F0502020204030204" pitchFamily="34" charset="0"/>
                <a:cs typeface="Calibri" panose="020F0502020204030204" pitchFamily="34" charset="0"/>
              </a:rPr>
              <a:t>τομείς όπως η υγεία, η γεωργία, ενέργεια. </a:t>
            </a:r>
          </a:p>
          <a:p>
            <a:pPr algn="just">
              <a:spcBef>
                <a:spcPts val="0"/>
              </a:spcBef>
              <a:spcAft>
                <a:spcPts val="1200"/>
              </a:spcAft>
            </a:pPr>
            <a:r>
              <a:rPr lang="el-GR" sz="2200" b="0" i="0" dirty="0">
                <a:solidFill>
                  <a:schemeClr val="tx1"/>
                </a:solidFill>
                <a:effectLst/>
                <a:latin typeface="Calibri" panose="020F0502020204030204" pitchFamily="34" charset="0"/>
                <a:cs typeface="Calibri" panose="020F0502020204030204" pitchFamily="34" charset="0"/>
              </a:rPr>
              <a:t>Αλλαγές στην ποσότητα και την τυπολογία ατμοσφαιρικών κατακρημνίσεων, </a:t>
            </a:r>
            <a:r>
              <a:rPr lang="el-GR" sz="2200" dirty="0">
                <a:solidFill>
                  <a:schemeClr val="tx1"/>
                </a:solidFill>
                <a:latin typeface="Calibri" panose="020F0502020204030204" pitchFamily="34" charset="0"/>
                <a:cs typeface="Calibri" panose="020F0502020204030204" pitchFamily="34" charset="0"/>
              </a:rPr>
              <a:t>σ</a:t>
            </a:r>
            <a:r>
              <a:rPr lang="el-GR" sz="2200" b="0" i="0" dirty="0">
                <a:solidFill>
                  <a:schemeClr val="tx1"/>
                </a:solidFill>
                <a:effectLst/>
                <a:latin typeface="Calibri" panose="020F0502020204030204" pitchFamily="34" charset="0"/>
                <a:cs typeface="Calibri" panose="020F0502020204030204" pitchFamily="34" charset="0"/>
              </a:rPr>
              <a:t>τα υδρολογικά συστήματα και την προμήθεια γλυκού νερού,</a:t>
            </a:r>
            <a:r>
              <a:rPr lang="en-US" sz="2200" b="0" i="0" dirty="0">
                <a:solidFill>
                  <a:schemeClr val="tx1"/>
                </a:solidFill>
                <a:effectLst/>
                <a:latin typeface="Calibri" panose="020F0502020204030204" pitchFamily="34" charset="0"/>
                <a:cs typeface="Calibri" panose="020F0502020204030204" pitchFamily="34" charset="0"/>
              </a:rPr>
              <a:t> </a:t>
            </a:r>
            <a:r>
              <a:rPr lang="el-GR" sz="2200" b="0" i="0" dirty="0">
                <a:solidFill>
                  <a:schemeClr val="tx1"/>
                </a:solidFill>
                <a:effectLst/>
                <a:latin typeface="Calibri" panose="020F0502020204030204" pitchFamily="34" charset="0"/>
                <a:cs typeface="Calibri" panose="020F0502020204030204" pitchFamily="34" charset="0"/>
              </a:rPr>
              <a:t>υποβάθμιση του εδάφους.</a:t>
            </a:r>
          </a:p>
          <a:p>
            <a:pPr algn="just">
              <a:spcBef>
                <a:spcPts val="0"/>
              </a:spcBef>
              <a:spcAft>
                <a:spcPts val="1200"/>
              </a:spcAft>
              <a:buFont typeface="Arial" panose="020B0604020202020204" pitchFamily="34" charset="0"/>
              <a:buChar char="•"/>
            </a:pPr>
            <a:endParaRPr lang="el-GR" sz="2400" b="0" i="0" dirty="0">
              <a:solidFill>
                <a:srgbClr val="374151"/>
              </a:solidFill>
              <a:effectLst/>
              <a:latin typeface="Söhne"/>
            </a:endParaRPr>
          </a:p>
          <a:p>
            <a:pPr algn="just">
              <a:spcBef>
                <a:spcPts val="0"/>
              </a:spcBef>
              <a:spcAft>
                <a:spcPts val="1200"/>
              </a:spcAft>
              <a:buFont typeface="Arial" panose="020B0604020202020204" pitchFamily="34" charset="0"/>
              <a:buChar char="•"/>
            </a:pPr>
            <a:endParaRPr lang="el-GR" sz="1900" b="0" i="0" dirty="0">
              <a:solidFill>
                <a:schemeClr val="tx1"/>
              </a:solidFill>
              <a:effectLst/>
              <a:latin typeface="Calibri" panose="020F0502020204030204" pitchFamily="34" charset="0"/>
              <a:cs typeface="Calibri" panose="020F0502020204030204" pitchFamily="34" charset="0"/>
            </a:endParaRPr>
          </a:p>
          <a:p>
            <a:pPr algn="just">
              <a:spcBef>
                <a:spcPts val="0"/>
              </a:spcBef>
              <a:spcAft>
                <a:spcPts val="1200"/>
              </a:spcAft>
              <a:buFont typeface="Arial" panose="020B0604020202020204" pitchFamily="34" charset="0"/>
              <a:buChar char="•"/>
            </a:pPr>
            <a:endParaRPr lang="el-GR" sz="2400" b="0" i="0" dirty="0">
              <a:solidFill>
                <a:schemeClr val="tx1"/>
              </a:solidFill>
              <a:effectLst/>
              <a:latin typeface="Calibri" panose="020F0502020204030204" pitchFamily="34" charset="0"/>
              <a:cs typeface="Calibri" panose="020F0502020204030204" pitchFamily="34"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9" name="Picture 48">
            <a:extLst>
              <a:ext uri="{FF2B5EF4-FFF2-40B4-BE49-F238E27FC236}">
                <a16:creationId xmlns:a16="http://schemas.microsoft.com/office/drawing/2014/main" id="{D6F047B4-3A01-4A5E-55D7-06AB0E35A402}"/>
              </a:ext>
            </a:extLst>
          </p:cNvPr>
          <p:cNvPicPr>
            <a:picLocks noChangeAspect="1"/>
          </p:cNvPicPr>
          <p:nvPr/>
        </p:nvPicPr>
        <p:blipFill>
          <a:blip r:embed="rId5"/>
          <a:stretch>
            <a:fillRect/>
          </a:stretch>
        </p:blipFill>
        <p:spPr>
          <a:xfrm>
            <a:off x="4429387" y="4350882"/>
            <a:ext cx="2939642" cy="1958358"/>
          </a:xfrm>
          <a:prstGeom prst="rect">
            <a:avLst/>
          </a:prstGeom>
        </p:spPr>
      </p:pic>
    </p:spTree>
    <p:extLst>
      <p:ext uri="{BB962C8B-B14F-4D97-AF65-F5344CB8AC3E}">
        <p14:creationId xmlns:p14="http://schemas.microsoft.com/office/powerpoint/2010/main" val="21388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08239" y="1267276"/>
            <a:ext cx="10932276" cy="4937460"/>
          </a:xfrm>
        </p:spPr>
        <p:txBody>
          <a:bodyPr>
            <a:normAutofit/>
          </a:bodyPr>
          <a:lstStyle/>
          <a:p>
            <a:pPr marL="0" marR="0" lvl="0" indent="0" algn="just" rtl="0">
              <a:lnSpc>
                <a:spcPct val="15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7" name="Title 6">
            <a:extLst>
              <a:ext uri="{FF2B5EF4-FFF2-40B4-BE49-F238E27FC236}">
                <a16:creationId xmlns:a16="http://schemas.microsoft.com/office/drawing/2014/main" id="{EE02A052-8532-1D43-5B55-FC54F486B6E5}"/>
              </a:ext>
            </a:extLst>
          </p:cNvPr>
          <p:cNvSpPr>
            <a:spLocks noGrp="1"/>
          </p:cNvSpPr>
          <p:nvPr>
            <p:ph type="title"/>
          </p:nvPr>
        </p:nvSpPr>
        <p:spPr/>
        <p:txBody>
          <a:bodyPr/>
          <a:lstStyle/>
          <a:p>
            <a:pPr algn="ctr"/>
            <a:r>
              <a:rPr lang="en-US" dirty="0"/>
              <a:t>Back up slides</a:t>
            </a:r>
          </a:p>
        </p:txBody>
      </p:sp>
    </p:spTree>
    <p:extLst>
      <p:ext uri="{BB962C8B-B14F-4D97-AF65-F5344CB8AC3E}">
        <p14:creationId xmlns:p14="http://schemas.microsoft.com/office/powerpoint/2010/main" val="209687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28"/>
            <a:ext cx="7572272" cy="538737"/>
          </a:xfrm>
        </p:spPr>
        <p:txBody>
          <a:bodyPr/>
          <a:lstStyle/>
          <a:p>
            <a:pPr algn="ctr"/>
            <a:r>
              <a:rPr lang="en-US" u="sng" dirty="0"/>
              <a:t>Bias Adjustment</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r>
              <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rPr>
              <a:t>Multiple linear regression: </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βάση τις παραμέτρους της παλινδρόμησης που προκύπτουν,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από τις ιστορικές παρατηρήσεις και προγνώσεις του μοντέλου </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δημιουργούνται προσαρμοσμένες χρονοσειρές για το μέλλον.</a:t>
            </a:r>
            <a:endPar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rPr>
              <a:t>Quantile mapping:</a:t>
            </a:r>
            <a:r>
              <a:rPr lang="el-GR"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ετασχηματισμός των συναρτήσεων κατανομής των μοντελοποιημένων μεταβλητών σ</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τις αντίστοιχες </a:t>
            </a:r>
            <a:r>
              <a:rPr lang="el-GR" sz="2200" dirty="0" err="1">
                <a:solidFill>
                  <a:schemeClr val="tx1"/>
                </a:solidFill>
                <a:latin typeface="Calibri" panose="020F0502020204030204" pitchFamily="34" charset="0"/>
                <a:ea typeface="Calibri" panose="020F0502020204030204" pitchFamily="34" charset="0"/>
                <a:cs typeface="Calibri" panose="020F0502020204030204" pitchFamily="34" charset="0"/>
              </a:rPr>
              <a:t>παρατηρηθείσες</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χρησιμοποιώντας μια μαθηματική συνάρτηση.</a:t>
            </a:r>
            <a:endPar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rPr>
              <a:t>Delta change:</a:t>
            </a:r>
            <a:r>
              <a:rPr lang="el-GR" sz="2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Υπολογισμών των «κλιματικών ανωμαλιών» από τη μοντελοποιημένη και την </a:t>
            </a:r>
            <a:r>
              <a:rPr lang="el-GR" sz="2200" dirty="0" err="1">
                <a:solidFill>
                  <a:schemeClr val="tx1"/>
                </a:solidFill>
                <a:latin typeface="Calibri" panose="020F0502020204030204" pitchFamily="34" charset="0"/>
                <a:ea typeface="Calibri" panose="020F0502020204030204" pitchFamily="34" charset="0"/>
                <a:cs typeface="Calibri" panose="020F0502020204030204" pitchFamily="34" charset="0"/>
              </a:rPr>
              <a:t>παρατηρηθείσα</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200" dirty="0" err="1">
                <a:solidFill>
                  <a:schemeClr val="tx1"/>
                </a:solidFill>
                <a:latin typeface="Calibri" panose="020F0502020204030204" pitchFamily="34" charset="0"/>
                <a:ea typeface="Calibri" panose="020F0502020204030204" pitchFamily="34" charset="0"/>
                <a:cs typeface="Calibri" panose="020F0502020204030204" pitchFamily="34" charset="0"/>
              </a:rPr>
              <a:t>χρονοσειρά</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 και αφαίρεση αυτών.</a:t>
            </a:r>
            <a:endParaRPr lang="en-GB"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13" name="Picture 12" descr="A line graph with different colored lines&#10;&#10;Description automatically generated">
            <a:extLst>
              <a:ext uri="{FF2B5EF4-FFF2-40B4-BE49-F238E27FC236}">
                <a16:creationId xmlns:a16="http://schemas.microsoft.com/office/drawing/2014/main" id="{98A6DD17-2E68-965C-534F-A50C65052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493" y="3736006"/>
            <a:ext cx="4345014" cy="2896676"/>
          </a:xfrm>
          <a:prstGeom prst="rect">
            <a:avLst/>
          </a:prstGeom>
        </p:spPr>
      </p:pic>
    </p:spTree>
    <p:extLst>
      <p:ext uri="{BB962C8B-B14F-4D97-AF65-F5344CB8AC3E}">
        <p14:creationId xmlns:p14="http://schemas.microsoft.com/office/powerpoint/2010/main" val="27618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279488"/>
            <a:ext cx="7572272" cy="1077218"/>
          </a:xfrm>
        </p:spPr>
        <p:txBody>
          <a:bodyPr/>
          <a:lstStyle/>
          <a:p>
            <a:pPr algn="ctr"/>
            <a:r>
              <a:rPr lang="el-GR" sz="3500" i="0" u="sng" strike="noStrike" baseline="0" dirty="0"/>
              <a:t>Αξιολόγηση </a:t>
            </a:r>
            <a:r>
              <a:rPr lang="el-GR" sz="3500" u="sng" dirty="0"/>
              <a:t>Κ</a:t>
            </a:r>
            <a:r>
              <a:rPr lang="el-GR" sz="3500" i="0" u="sng" strike="noStrike" baseline="0" dirty="0"/>
              <a:t>λιματικών </a:t>
            </a:r>
            <a:r>
              <a:rPr lang="el-GR" sz="3500" u="sng" dirty="0"/>
              <a:t>Μ</a:t>
            </a:r>
            <a:r>
              <a:rPr lang="el-GR" sz="3500" i="0" u="sng" strike="noStrike" baseline="0" dirty="0"/>
              <a:t>οντέλων</a:t>
            </a:r>
            <a:endParaRPr lang="en-GB"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21" name="Plassholder for innhold 2">
            <a:extLst>
              <a:ext uri="{FF2B5EF4-FFF2-40B4-BE49-F238E27FC236}">
                <a16:creationId xmlns:a16="http://schemas.microsoft.com/office/drawing/2014/main" id="{6894B971-AA27-6BD2-3EA7-2E94976A3FBC}"/>
              </a:ext>
            </a:extLst>
          </p:cNvPr>
          <p:cNvSpPr txBox="1">
            <a:spLocks/>
          </p:cNvSpPr>
          <p:nvPr/>
        </p:nvSpPr>
        <p:spPr>
          <a:xfrm>
            <a:off x="6338848" y="3497805"/>
            <a:ext cx="5233719" cy="1636807"/>
          </a:xfrm>
          <a:prstGeom prst="rect">
            <a:avLst/>
          </a:prstGeom>
        </p:spPr>
        <p:txBody>
          <a:bodyPr vert="horz" lIns="0" tIns="0" rIns="0" bIns="0" rtlCol="0">
            <a:noAutofit/>
          </a:bodyPr>
          <a:lstStyle>
            <a:lvl1pPr marL="228611" indent="-228611" algn="l" defTabSz="914446" rtl="0" eaLnBrk="1" latinLnBrk="0" hangingPunct="1">
              <a:lnSpc>
                <a:spcPct val="100000"/>
              </a:lnSpc>
              <a:spcBef>
                <a:spcPts val="1000"/>
              </a:spcBef>
              <a:buFont typeface="Arial" panose="020B0604020202020204" pitchFamily="34" charset="0"/>
              <a:buChar char="•"/>
              <a:defRPr sz="1500" kern="1200">
                <a:solidFill>
                  <a:schemeClr val="dk2"/>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800" dirty="0">
                <a:effectLst/>
                <a:latin typeface="Calibri" panose="020F0502020204030204" pitchFamily="34" charset="0"/>
                <a:ea typeface="Calibri" panose="020F0502020204030204" pitchFamily="34" charset="0"/>
                <a:cs typeface="Arial" panose="020B0604020202020204" pitchFamily="34" charset="0"/>
              </a:rPr>
              <a:t>Συμφωνία</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a:effectLst/>
                <a:latin typeface="Calibri" panose="020F0502020204030204" pitchFamily="34" charset="0"/>
                <a:ea typeface="Calibri" panose="020F0502020204030204" pitchFamily="34" charset="0"/>
                <a:cs typeface="Arial" panose="020B0604020202020204" pitchFamily="34" charset="0"/>
              </a:rPr>
              <a:t>μοντέλου &amp; παρατηρήσεων στις μεταβλητές της </a:t>
            </a:r>
            <a:r>
              <a:rPr lang="el-GR" sz="1800" b="1" dirty="0">
                <a:effectLst/>
                <a:latin typeface="Calibri" panose="020F0502020204030204" pitchFamily="34" charset="0"/>
                <a:ea typeface="Calibri" panose="020F0502020204030204" pitchFamily="34" charset="0"/>
                <a:cs typeface="Arial" panose="020B0604020202020204" pitchFamily="34" charset="0"/>
              </a:rPr>
              <a:t>θερμοκρασίας </a:t>
            </a:r>
            <a:r>
              <a:rPr lang="el-GR" sz="1800" dirty="0">
                <a:effectLst/>
                <a:latin typeface="Calibri" panose="020F0502020204030204" pitchFamily="34" charset="0"/>
                <a:ea typeface="Calibri" panose="020F0502020204030204" pitchFamily="34" charset="0"/>
                <a:cs typeface="Arial" panose="020B0604020202020204" pitchFamily="34" charset="0"/>
              </a:rPr>
              <a:t>και της </a:t>
            </a:r>
            <a:r>
              <a:rPr lang="el-GR" sz="1800" b="1" dirty="0">
                <a:effectLst/>
                <a:latin typeface="Calibri" panose="020F0502020204030204" pitchFamily="34" charset="0"/>
                <a:ea typeface="Calibri" panose="020F0502020204030204" pitchFamily="34" charset="0"/>
                <a:cs typeface="Arial" panose="020B0604020202020204" pitchFamily="34" charset="0"/>
              </a:rPr>
              <a:t>ακτινοβολίας</a:t>
            </a:r>
            <a:r>
              <a:rPr lang="el-GR" sz="1800" dirty="0">
                <a:effectLst/>
                <a:latin typeface="Calibri" panose="020F0502020204030204" pitchFamily="34" charset="0"/>
                <a:ea typeface="Calibri" panose="020F0502020204030204" pitchFamily="34" charset="0"/>
                <a:cs typeface="Arial" panose="020B0604020202020204" pitchFamily="34" charset="0"/>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a:r>
              <a:rPr lang="el-GR" sz="1800" dirty="0">
                <a:latin typeface="Calibri" panose="020F0502020204030204" pitchFamily="34" charset="0"/>
                <a:ea typeface="Calibri" panose="020F0502020204030204" pitchFamily="34" charset="0"/>
                <a:cs typeface="Arial" panose="020B0604020202020204" pitchFamily="34" charset="0"/>
              </a:rPr>
              <a:t>Σ</a:t>
            </a:r>
            <a:r>
              <a:rPr lang="el-GR" sz="1800" dirty="0">
                <a:effectLst/>
                <a:latin typeface="Calibri" panose="020F0502020204030204" pitchFamily="34" charset="0"/>
                <a:ea typeface="Calibri" panose="020F0502020204030204" pitchFamily="34" charset="0"/>
                <a:cs typeface="Arial" panose="020B0604020202020204" pitchFamily="34" charset="0"/>
              </a:rPr>
              <a:t>υστηματικό σφάλμα, της τάξης του 1 </a:t>
            </a:r>
            <a:r>
              <a:rPr lang="en-US" sz="1800" dirty="0">
                <a:effectLst/>
                <a:latin typeface="Calibri" panose="020F0502020204030204" pitchFamily="34" charset="0"/>
                <a:ea typeface="Calibri" panose="020F0502020204030204" pitchFamily="34" charset="0"/>
                <a:cs typeface="Arial" panose="020B0604020202020204" pitchFamily="34" charset="0"/>
              </a:rPr>
              <a:t>m</a:t>
            </a:r>
            <a:r>
              <a:rPr lang="el-GR"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s</a:t>
            </a:r>
            <a:r>
              <a:rPr lang="el-GR" sz="1800" dirty="0">
                <a:effectLst/>
                <a:latin typeface="Calibri" panose="020F0502020204030204" pitchFamily="34" charset="0"/>
                <a:ea typeface="Calibri" panose="020F0502020204030204" pitchFamily="34" charset="0"/>
                <a:cs typeface="Arial" panose="020B0604020202020204" pitchFamily="34" charset="0"/>
              </a:rPr>
              <a:t>, </a:t>
            </a:r>
            <a:r>
              <a:rPr lang="el-GR" sz="1800" dirty="0">
                <a:latin typeface="Calibri" panose="020F0502020204030204" pitchFamily="34" charset="0"/>
                <a:ea typeface="Calibri" panose="020F0502020204030204" pitchFamily="34" charset="0"/>
                <a:cs typeface="Arial" panose="020B0604020202020204" pitchFamily="34" charset="0"/>
              </a:rPr>
              <a:t>στην </a:t>
            </a:r>
            <a:r>
              <a:rPr lang="el-GR" sz="1800" b="1" dirty="0">
                <a:latin typeface="Calibri" panose="020F0502020204030204" pitchFamily="34" charset="0"/>
                <a:ea typeface="Calibri" panose="020F0502020204030204" pitchFamily="34" charset="0"/>
                <a:cs typeface="Arial" panose="020B0604020202020204" pitchFamily="34" charset="0"/>
              </a:rPr>
              <a:t>ταχύτητα του ανέμου.</a:t>
            </a:r>
            <a:endParaRPr lang="en-US" sz="1800" b="1" dirty="0">
              <a:latin typeface="Calibri" panose="020F0502020204030204" pitchFamily="34" charset="0"/>
              <a:ea typeface="Calibri" panose="020F0502020204030204" pitchFamily="34" charset="0"/>
              <a:cs typeface="Arial" panose="020B0604020202020204" pitchFamily="34" charset="0"/>
            </a:endParaRPr>
          </a:p>
          <a:p>
            <a:pPr algn="just"/>
            <a:endParaRPr lang="en-GB" sz="1400" dirty="0"/>
          </a:p>
        </p:txBody>
      </p:sp>
      <p:pic>
        <p:nvPicPr>
          <p:cNvPr id="4" name="Picture 3" descr="A graph of blue and red lines&#10;&#10;Description automatically generated">
            <a:extLst>
              <a:ext uri="{FF2B5EF4-FFF2-40B4-BE49-F238E27FC236}">
                <a16:creationId xmlns:a16="http://schemas.microsoft.com/office/drawing/2014/main" id="{36306426-6B32-6E20-6246-7762254E48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36" y="1654583"/>
            <a:ext cx="5323253" cy="1774418"/>
          </a:xfrm>
          <a:prstGeom prst="rect">
            <a:avLst/>
          </a:prstGeom>
        </p:spPr>
      </p:pic>
      <p:pic>
        <p:nvPicPr>
          <p:cNvPr id="6" name="Picture 5" descr="A graph of blue and red lines&#10;&#10;Description automatically generated">
            <a:extLst>
              <a:ext uri="{FF2B5EF4-FFF2-40B4-BE49-F238E27FC236}">
                <a16:creationId xmlns:a16="http://schemas.microsoft.com/office/drawing/2014/main" id="{800B0F70-EC79-9B08-9CC3-4013E44E23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8188" y="1654583"/>
            <a:ext cx="5323252" cy="1774417"/>
          </a:xfrm>
          <a:prstGeom prst="rect">
            <a:avLst/>
          </a:prstGeom>
        </p:spPr>
      </p:pic>
      <p:pic>
        <p:nvPicPr>
          <p:cNvPr id="10" name="Picture 9" descr="A graph of blue and red lines&#10;&#10;Description automatically generated">
            <a:extLst>
              <a:ext uri="{FF2B5EF4-FFF2-40B4-BE49-F238E27FC236}">
                <a16:creationId xmlns:a16="http://schemas.microsoft.com/office/drawing/2014/main" id="{5002E47B-D48D-9501-CF55-DAAA7D6096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937" y="3429001"/>
            <a:ext cx="5323251" cy="1774417"/>
          </a:xfrm>
          <a:prstGeom prst="rect">
            <a:avLst/>
          </a:prstGeom>
        </p:spPr>
      </p:pic>
    </p:spTree>
    <p:extLst>
      <p:ext uri="{BB962C8B-B14F-4D97-AF65-F5344CB8AC3E}">
        <p14:creationId xmlns:p14="http://schemas.microsoft.com/office/powerpoint/2010/main" val="329947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279488"/>
            <a:ext cx="7572272" cy="1077218"/>
          </a:xfrm>
        </p:spPr>
        <p:txBody>
          <a:bodyPr/>
          <a:lstStyle/>
          <a:p>
            <a:pPr algn="ctr"/>
            <a:r>
              <a:rPr lang="el-GR" sz="3500" i="0" u="sng" strike="noStrike" baseline="0" dirty="0"/>
              <a:t>Αξιολόγηση </a:t>
            </a:r>
            <a:r>
              <a:rPr lang="el-GR" sz="3500" u="sng" dirty="0"/>
              <a:t>Κ</a:t>
            </a:r>
            <a:r>
              <a:rPr lang="el-GR" sz="3500" i="0" u="sng" strike="noStrike" baseline="0" dirty="0"/>
              <a:t>λιματικών </a:t>
            </a:r>
            <a:r>
              <a:rPr lang="el-GR" sz="3500" u="sng" dirty="0"/>
              <a:t>Μ</a:t>
            </a:r>
            <a:r>
              <a:rPr lang="el-GR" sz="3500" i="0" u="sng" strike="noStrike" baseline="0" dirty="0"/>
              <a:t>οντέλων</a:t>
            </a:r>
            <a:endParaRPr lang="en-GB"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21" name="Plassholder for innhold 2">
            <a:extLst>
              <a:ext uri="{FF2B5EF4-FFF2-40B4-BE49-F238E27FC236}">
                <a16:creationId xmlns:a16="http://schemas.microsoft.com/office/drawing/2014/main" id="{6894B971-AA27-6BD2-3EA7-2E94976A3FBC}"/>
              </a:ext>
            </a:extLst>
          </p:cNvPr>
          <p:cNvSpPr txBox="1">
            <a:spLocks/>
          </p:cNvSpPr>
          <p:nvPr/>
        </p:nvSpPr>
        <p:spPr>
          <a:xfrm>
            <a:off x="6338848" y="3497805"/>
            <a:ext cx="5262667" cy="2230872"/>
          </a:xfrm>
          <a:prstGeom prst="rect">
            <a:avLst/>
          </a:prstGeom>
        </p:spPr>
        <p:txBody>
          <a:bodyPr vert="horz" lIns="0" tIns="0" rIns="0" bIns="0" rtlCol="0">
            <a:noAutofit/>
          </a:bodyPr>
          <a:lstStyle>
            <a:lvl1pPr marL="228611" indent="-228611" algn="l" defTabSz="914446" rtl="0" eaLnBrk="1" latinLnBrk="0" hangingPunct="1">
              <a:lnSpc>
                <a:spcPct val="100000"/>
              </a:lnSpc>
              <a:spcBef>
                <a:spcPts val="1000"/>
              </a:spcBef>
              <a:buFont typeface="Arial" panose="020B0604020202020204" pitchFamily="34" charset="0"/>
              <a:buChar char="•"/>
              <a:defRPr sz="1500" kern="1200">
                <a:solidFill>
                  <a:schemeClr val="dk2"/>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sz="1800" dirty="0">
                <a:effectLst/>
                <a:latin typeface="Calibri" panose="020F0502020204030204" pitchFamily="34" charset="0"/>
                <a:ea typeface="Calibri" panose="020F0502020204030204" pitchFamily="34" charset="0"/>
                <a:cs typeface="Arial" panose="020B0604020202020204" pitchFamily="34" charset="0"/>
              </a:rPr>
              <a:t>Οι </a:t>
            </a:r>
            <a:r>
              <a:rPr lang="el-GR" sz="1800" b="1" dirty="0">
                <a:effectLst/>
                <a:latin typeface="Calibri" panose="020F0502020204030204" pitchFamily="34" charset="0"/>
                <a:ea typeface="Calibri" panose="020F0502020204030204" pitchFamily="34" charset="0"/>
                <a:cs typeface="Arial" panose="020B0604020202020204" pitchFamily="34" charset="0"/>
              </a:rPr>
              <a:t>υδρομετεωρολογικές μεταβλητές </a:t>
            </a:r>
            <a:r>
              <a:rPr lang="el-GR" sz="1800" dirty="0">
                <a:effectLst/>
                <a:latin typeface="Calibri" panose="020F0502020204030204" pitchFamily="34" charset="0"/>
                <a:ea typeface="Calibri" panose="020F0502020204030204" pitchFamily="34" charset="0"/>
                <a:cs typeface="Arial" panose="020B0604020202020204" pitchFamily="34" charset="0"/>
              </a:rPr>
              <a:t>εμφανίζουν σημαντική μεροληψία και μεγάλα σφάλματα. </a:t>
            </a:r>
          </a:p>
          <a:p>
            <a:pPr algn="just"/>
            <a:r>
              <a:rPr lang="el-GR" sz="1800" dirty="0">
                <a:effectLst/>
                <a:latin typeface="Calibri" panose="020F0502020204030204" pitchFamily="34" charset="0"/>
                <a:ea typeface="Calibri" panose="020F0502020204030204" pitchFamily="34" charset="0"/>
                <a:cs typeface="Arial" panose="020B0604020202020204" pitchFamily="34" charset="0"/>
              </a:rPr>
              <a:t>Οι προσομοιώσεις της </a:t>
            </a:r>
            <a:r>
              <a:rPr lang="el-GR" sz="1800" b="1" dirty="0">
                <a:effectLst/>
                <a:latin typeface="Calibri" panose="020F0502020204030204" pitchFamily="34" charset="0"/>
                <a:ea typeface="Calibri" panose="020F0502020204030204" pitchFamily="34" charset="0"/>
                <a:cs typeface="Arial" panose="020B0604020202020204" pitchFamily="34" charset="0"/>
              </a:rPr>
              <a:t>απορροής</a:t>
            </a:r>
            <a:r>
              <a:rPr lang="el-GR" sz="1800" dirty="0">
                <a:effectLst/>
                <a:latin typeface="Calibri" panose="020F0502020204030204" pitchFamily="34" charset="0"/>
                <a:ea typeface="Calibri" panose="020F0502020204030204" pitchFamily="34" charset="0"/>
                <a:cs typeface="Arial" panose="020B0604020202020204" pitchFamily="34" charset="0"/>
              </a:rPr>
              <a:t> παρουσιάζουν τη μικρότερη συμφωνία με τα μετεωρολογικά δεδομένα.</a:t>
            </a:r>
          </a:p>
          <a:p>
            <a:pPr algn="just"/>
            <a:r>
              <a:rPr lang="el-GR" sz="1800" dirty="0">
                <a:latin typeface="Calibri" panose="020F0502020204030204" pitchFamily="34" charset="0"/>
                <a:ea typeface="Calibri" panose="020F0502020204030204" pitchFamily="34" charset="0"/>
                <a:cs typeface="Arial" panose="020B0604020202020204" pitchFamily="34" charset="0"/>
              </a:rPr>
              <a:t>Τα </a:t>
            </a:r>
            <a:r>
              <a:rPr lang="en-US" sz="1800" b="1" dirty="0">
                <a:latin typeface="Calibri" panose="020F0502020204030204" pitchFamily="34" charset="0"/>
                <a:ea typeface="Calibri" panose="020F0502020204030204" pitchFamily="34" charset="0"/>
                <a:cs typeface="Arial" panose="020B0604020202020204" pitchFamily="34" charset="0"/>
              </a:rPr>
              <a:t>peaks</a:t>
            </a:r>
            <a:r>
              <a:rPr lang="el-GR" sz="1800" dirty="0">
                <a:latin typeface="Calibri" panose="020F0502020204030204" pitchFamily="34" charset="0"/>
                <a:ea typeface="Calibri" panose="020F0502020204030204" pitchFamily="34" charset="0"/>
                <a:cs typeface="Arial" panose="020B0604020202020204" pitchFamily="34" charset="0"/>
              </a:rPr>
              <a:t> των υδρομετεωρολογικών μεταβλητών συγχρονίζονται.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Font typeface="Arial" panose="020B0604020202020204" pitchFamily="34" charset="0"/>
              <a:buNone/>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graph of blue and red lines">
            <a:extLst>
              <a:ext uri="{FF2B5EF4-FFF2-40B4-BE49-F238E27FC236}">
                <a16:creationId xmlns:a16="http://schemas.microsoft.com/office/drawing/2014/main" id="{861F16A2-7B95-3FBE-AB04-231D40CA9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517" y="1626166"/>
            <a:ext cx="5262669" cy="1754223"/>
          </a:xfrm>
          <a:prstGeom prst="rect">
            <a:avLst/>
          </a:prstGeom>
        </p:spPr>
      </p:pic>
      <p:sp>
        <p:nvSpPr>
          <p:cNvPr id="7" name="Oval 6">
            <a:extLst>
              <a:ext uri="{FF2B5EF4-FFF2-40B4-BE49-F238E27FC236}">
                <a16:creationId xmlns:a16="http://schemas.microsoft.com/office/drawing/2014/main" id="{8BAF1F8F-CFCA-A021-650F-88A4078B51D6}"/>
              </a:ext>
            </a:extLst>
          </p:cNvPr>
          <p:cNvSpPr/>
          <p:nvPr/>
        </p:nvSpPr>
        <p:spPr>
          <a:xfrm>
            <a:off x="1888703" y="2108600"/>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Oval 7">
            <a:extLst>
              <a:ext uri="{FF2B5EF4-FFF2-40B4-BE49-F238E27FC236}">
                <a16:creationId xmlns:a16="http://schemas.microsoft.com/office/drawing/2014/main" id="{C1FA8FE1-8296-3AEC-8FB6-B6E0E41DD7A4}"/>
              </a:ext>
            </a:extLst>
          </p:cNvPr>
          <p:cNvSpPr/>
          <p:nvPr/>
        </p:nvSpPr>
        <p:spPr>
          <a:xfrm>
            <a:off x="4341677" y="2108599"/>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12" name="Picture 11" descr="A graph of a person with a blue line&#10;&#10;Description automatically generated with medium confidence">
            <a:extLst>
              <a:ext uri="{FF2B5EF4-FFF2-40B4-BE49-F238E27FC236}">
                <a16:creationId xmlns:a16="http://schemas.microsoft.com/office/drawing/2014/main" id="{F7DE7AF5-7E87-221B-34DD-27649F0EB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8185" y="1626165"/>
            <a:ext cx="5287088" cy="1762363"/>
          </a:xfrm>
          <a:prstGeom prst="rect">
            <a:avLst/>
          </a:prstGeom>
        </p:spPr>
      </p:pic>
      <p:sp>
        <p:nvSpPr>
          <p:cNvPr id="14" name="Oval 13">
            <a:extLst>
              <a:ext uri="{FF2B5EF4-FFF2-40B4-BE49-F238E27FC236}">
                <a16:creationId xmlns:a16="http://schemas.microsoft.com/office/drawing/2014/main" id="{E84E37C5-A646-F175-8F43-445D49D9942C}"/>
              </a:ext>
            </a:extLst>
          </p:cNvPr>
          <p:cNvSpPr/>
          <p:nvPr/>
        </p:nvSpPr>
        <p:spPr>
          <a:xfrm>
            <a:off x="7172059" y="2187805"/>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2" name="Oval 21">
            <a:extLst>
              <a:ext uri="{FF2B5EF4-FFF2-40B4-BE49-F238E27FC236}">
                <a16:creationId xmlns:a16="http://schemas.microsoft.com/office/drawing/2014/main" id="{257A2DCF-48A6-6F8B-D0E9-D2A66D96DD88}"/>
              </a:ext>
            </a:extLst>
          </p:cNvPr>
          <p:cNvSpPr/>
          <p:nvPr/>
        </p:nvSpPr>
        <p:spPr>
          <a:xfrm>
            <a:off x="9637891" y="2346218"/>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24" name="Picture 23" descr="A graph showing a graph of data&#10;&#10;Description automatically generated with medium confidence">
            <a:extLst>
              <a:ext uri="{FF2B5EF4-FFF2-40B4-BE49-F238E27FC236}">
                <a16:creationId xmlns:a16="http://schemas.microsoft.com/office/drawing/2014/main" id="{27176B32-BA85-4F29-2379-5DFDDD36F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517" y="3380389"/>
            <a:ext cx="5262669" cy="1754223"/>
          </a:xfrm>
          <a:prstGeom prst="rect">
            <a:avLst/>
          </a:prstGeom>
        </p:spPr>
      </p:pic>
      <p:sp>
        <p:nvSpPr>
          <p:cNvPr id="25" name="Oval 24">
            <a:extLst>
              <a:ext uri="{FF2B5EF4-FFF2-40B4-BE49-F238E27FC236}">
                <a16:creationId xmlns:a16="http://schemas.microsoft.com/office/drawing/2014/main" id="{B258D794-B342-B217-E65E-376A6BFCAA1C}"/>
              </a:ext>
            </a:extLst>
          </p:cNvPr>
          <p:cNvSpPr/>
          <p:nvPr/>
        </p:nvSpPr>
        <p:spPr>
          <a:xfrm>
            <a:off x="1875691" y="3950703"/>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6" name="Oval 25">
            <a:extLst>
              <a:ext uri="{FF2B5EF4-FFF2-40B4-BE49-F238E27FC236}">
                <a16:creationId xmlns:a16="http://schemas.microsoft.com/office/drawing/2014/main" id="{BE33EF36-603C-EC74-F13F-4BD902A58D83}"/>
              </a:ext>
            </a:extLst>
          </p:cNvPr>
          <p:cNvSpPr/>
          <p:nvPr/>
        </p:nvSpPr>
        <p:spPr>
          <a:xfrm rot="21275447">
            <a:off x="4323691" y="3843636"/>
            <a:ext cx="156307" cy="158413"/>
          </a:xfrm>
          <a:prstGeom prst="ellipse">
            <a:avLst/>
          </a:prstGeom>
          <a:noFill/>
          <a:ln w="9525" cap="flat" cmpd="sng" algn="ctr">
            <a:solidFill>
              <a:srgbClr val="0070C0"/>
            </a:solidFill>
            <a:prstDash val="solid"/>
            <a:round/>
            <a:headEnd type="none" w="med" len="med"/>
            <a:tailEnd type="none" w="med" len="med"/>
          </a:ln>
          <a:effectLst>
            <a:glow rad="101600">
              <a:srgbClr val="0070C0">
                <a:alpha val="40000"/>
              </a:srgbClr>
            </a:glow>
          </a:effectLst>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97034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22"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279488"/>
            <a:ext cx="7572272" cy="1077218"/>
          </a:xfrm>
        </p:spPr>
        <p:txBody>
          <a:bodyPr/>
          <a:lstStyle/>
          <a:p>
            <a:pPr algn="ctr"/>
            <a:r>
              <a:rPr lang="el-GR" sz="3500" i="0" u="sng" strike="noStrike" baseline="0" dirty="0"/>
              <a:t>Αξιολόγηση </a:t>
            </a:r>
            <a:r>
              <a:rPr lang="el-GR" sz="3500" u="sng" dirty="0"/>
              <a:t>Κ</a:t>
            </a:r>
            <a:r>
              <a:rPr lang="el-GR" sz="3500" i="0" u="sng" strike="noStrike" baseline="0" dirty="0"/>
              <a:t>λιματικών </a:t>
            </a:r>
            <a:r>
              <a:rPr lang="el-GR" sz="3500" u="sng" dirty="0"/>
              <a:t>Μ</a:t>
            </a:r>
            <a:r>
              <a:rPr lang="el-GR" sz="3500" i="0" u="sng" strike="noStrike" baseline="0" dirty="0"/>
              <a:t>οντέλων</a:t>
            </a:r>
            <a:endParaRPr lang="en-GB"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
        <p:nvSpPr>
          <p:cNvPr id="21" name="Plassholder for innhold 2">
            <a:extLst>
              <a:ext uri="{FF2B5EF4-FFF2-40B4-BE49-F238E27FC236}">
                <a16:creationId xmlns:a16="http://schemas.microsoft.com/office/drawing/2014/main" id="{6894B971-AA27-6BD2-3EA7-2E94976A3FBC}"/>
              </a:ext>
            </a:extLst>
          </p:cNvPr>
          <p:cNvSpPr txBox="1">
            <a:spLocks/>
          </p:cNvSpPr>
          <p:nvPr/>
        </p:nvSpPr>
        <p:spPr>
          <a:xfrm>
            <a:off x="1369891" y="5554911"/>
            <a:ext cx="8930170" cy="654341"/>
          </a:xfrm>
          <a:prstGeom prst="rect">
            <a:avLst/>
          </a:prstGeom>
        </p:spPr>
        <p:txBody>
          <a:bodyPr vert="horz" lIns="0" tIns="0" rIns="0" bIns="0" rtlCol="0">
            <a:noAutofit/>
          </a:bodyPr>
          <a:lstStyle>
            <a:lvl1pPr marL="228611" indent="-228611" algn="l" defTabSz="914446" rtl="0" eaLnBrk="1" latinLnBrk="0" hangingPunct="1">
              <a:lnSpc>
                <a:spcPct val="100000"/>
              </a:lnSpc>
              <a:spcBef>
                <a:spcPts val="1000"/>
              </a:spcBef>
              <a:buFont typeface="Arial" panose="020B0604020202020204" pitchFamily="34" charset="0"/>
              <a:buChar char="•"/>
              <a:defRPr sz="1500" kern="1200">
                <a:solidFill>
                  <a:schemeClr val="dk2"/>
                </a:solidFill>
                <a:latin typeface="+mn-lt"/>
                <a:ea typeface="+mn-ea"/>
                <a:cs typeface="+mn-cs"/>
              </a:defRPr>
            </a:lvl1pPr>
            <a:lvl2pPr marL="685834"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2pPr>
            <a:lvl3pPr marL="1143057" indent="-228611" algn="l" defTabSz="914446" rtl="0" eaLnBrk="1" latinLnBrk="0" hangingPunct="1">
              <a:lnSpc>
                <a:spcPct val="100000"/>
              </a:lnSpc>
              <a:spcBef>
                <a:spcPts val="500"/>
              </a:spcBef>
              <a:buFont typeface="Arial" panose="020B0604020202020204" pitchFamily="34" charset="0"/>
              <a:buChar char="•"/>
              <a:defRPr sz="1500" kern="1200" baseline="0">
                <a:solidFill>
                  <a:schemeClr val="dk2"/>
                </a:solidFill>
                <a:latin typeface="+mn-lt"/>
                <a:ea typeface="+mn-ea"/>
                <a:cs typeface="+mn-cs"/>
              </a:defRPr>
            </a:lvl3pPr>
            <a:lvl4pPr marL="1600280"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500" kern="1200">
                <a:solidFill>
                  <a:schemeClr val="dk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400" b="1" dirty="0">
              <a:latin typeface="Calibri" panose="020F0502020204030204" pitchFamily="34" charset="0"/>
              <a:ea typeface="Calibri" panose="020F0502020204030204" pitchFamily="34" charset="0"/>
              <a:cs typeface="Arial" panose="020B0604020202020204" pitchFamily="34" charset="0"/>
            </a:endParaRPr>
          </a:p>
        </p:txBody>
      </p:sp>
      <p:pic>
        <p:nvPicPr>
          <p:cNvPr id="22" name="Picture 21" descr="Chart, line chart&#10;&#10;Description automatically generated">
            <a:extLst>
              <a:ext uri="{FF2B5EF4-FFF2-40B4-BE49-F238E27FC236}">
                <a16:creationId xmlns:a16="http://schemas.microsoft.com/office/drawing/2014/main" id="{3C0F54FB-D523-4CE9-DC4A-3737A6DDE0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2831" y="1302685"/>
            <a:ext cx="2962275" cy="1974850"/>
          </a:xfrm>
          <a:prstGeom prst="rect">
            <a:avLst/>
          </a:prstGeom>
        </p:spPr>
      </p:pic>
      <p:pic>
        <p:nvPicPr>
          <p:cNvPr id="23" name="Picture 22" descr="Chart, line chart&#10;&#10;Description automatically generated">
            <a:extLst>
              <a:ext uri="{FF2B5EF4-FFF2-40B4-BE49-F238E27FC236}">
                <a16:creationId xmlns:a16="http://schemas.microsoft.com/office/drawing/2014/main" id="{766C68B2-AFB8-FDBE-B968-0798B8E4D9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5106" y="1302686"/>
            <a:ext cx="2962275" cy="1974850"/>
          </a:xfrm>
          <a:prstGeom prst="rect">
            <a:avLst/>
          </a:prstGeom>
        </p:spPr>
      </p:pic>
      <p:pic>
        <p:nvPicPr>
          <p:cNvPr id="24" name="Picture 23" descr="Chart, line chart&#10;&#10;Description automatically generated">
            <a:extLst>
              <a:ext uri="{FF2B5EF4-FFF2-40B4-BE49-F238E27FC236}">
                <a16:creationId xmlns:a16="http://schemas.microsoft.com/office/drawing/2014/main" id="{B7C62A52-3CFF-0011-0C24-53A8BAA4F3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4422" y="1302686"/>
            <a:ext cx="2961499" cy="1974332"/>
          </a:xfrm>
          <a:prstGeom prst="rect">
            <a:avLst/>
          </a:prstGeom>
        </p:spPr>
      </p:pic>
      <p:sp>
        <p:nvSpPr>
          <p:cNvPr id="12" name="TextBox 11">
            <a:extLst>
              <a:ext uri="{FF2B5EF4-FFF2-40B4-BE49-F238E27FC236}">
                <a16:creationId xmlns:a16="http://schemas.microsoft.com/office/drawing/2014/main" id="{DE993E9C-EE91-FFEF-F92C-BBB4152E92F8}"/>
              </a:ext>
            </a:extLst>
          </p:cNvPr>
          <p:cNvSpPr txBox="1"/>
          <p:nvPr/>
        </p:nvSpPr>
        <p:spPr>
          <a:xfrm>
            <a:off x="1690321" y="5421129"/>
            <a:ext cx="9298109" cy="1200329"/>
          </a:xfrm>
          <a:prstGeom prst="rect">
            <a:avLst/>
          </a:prstGeom>
          <a:noFill/>
        </p:spPr>
        <p:txBody>
          <a:bodyPr wrap="square">
            <a:spAutoFit/>
          </a:bodyPr>
          <a:lstStyle/>
          <a:p>
            <a:pPr algn="l">
              <a:buFont typeface="Arial" panose="020B0604020202020204" pitchFamily="34" charset="0"/>
              <a:buChar char="•"/>
            </a:pPr>
            <a:r>
              <a:rPr lang="el-GR" sz="1800" b="1" i="0" dirty="0">
                <a:solidFill>
                  <a:schemeClr val="tx2"/>
                </a:solidFill>
                <a:effectLst/>
                <a:latin typeface="Calibri" panose="020F0502020204030204" pitchFamily="34" charset="0"/>
                <a:cs typeface="Calibri" panose="020F0502020204030204" pitchFamily="34" charset="0"/>
              </a:rPr>
              <a:t>Κύκλος Θερμοκρασίας &amp; Ακτινοβολίας: </a:t>
            </a:r>
            <a:r>
              <a:rPr lang="el-GR" sz="1800" b="0" i="0" dirty="0">
                <a:solidFill>
                  <a:schemeClr val="tx2"/>
                </a:solidFill>
                <a:effectLst/>
                <a:latin typeface="Calibri" panose="020F0502020204030204" pitchFamily="34" charset="0"/>
                <a:cs typeface="Calibri" panose="020F0502020204030204" pitchFamily="34" charset="0"/>
              </a:rPr>
              <a:t>Προσομοίωση με μικρά σφάλματα.</a:t>
            </a:r>
          </a:p>
          <a:p>
            <a:pPr algn="l">
              <a:buFont typeface="Arial" panose="020B0604020202020204" pitchFamily="34" charset="0"/>
              <a:buChar char="•"/>
            </a:pPr>
            <a:r>
              <a:rPr lang="el-GR" sz="1800" b="1" i="0" dirty="0">
                <a:solidFill>
                  <a:schemeClr val="tx2"/>
                </a:solidFill>
                <a:effectLst/>
                <a:latin typeface="Calibri" panose="020F0502020204030204" pitchFamily="34" charset="0"/>
                <a:cs typeface="Calibri" panose="020F0502020204030204" pitchFamily="34" charset="0"/>
              </a:rPr>
              <a:t>Βροχόπτωση:</a:t>
            </a:r>
            <a:r>
              <a:rPr lang="el-GR" sz="1800" b="0" i="0" dirty="0">
                <a:solidFill>
                  <a:schemeClr val="tx2"/>
                </a:solidFill>
                <a:effectLst/>
                <a:latin typeface="Calibri" panose="020F0502020204030204" pitchFamily="34" charset="0"/>
                <a:cs typeface="Calibri" panose="020F0502020204030204" pitchFamily="34" charset="0"/>
              </a:rPr>
              <a:t> Θετική μεροληψία την θερμή περίοδο, σημαντική υποτίμηση το Δεκέμβριο.</a:t>
            </a:r>
          </a:p>
          <a:p>
            <a:pPr algn="l">
              <a:buFont typeface="Arial" panose="020B0604020202020204" pitchFamily="34" charset="0"/>
              <a:buChar char="•"/>
            </a:pPr>
            <a:r>
              <a:rPr lang="el-GR" sz="1800" b="1" i="0" dirty="0">
                <a:solidFill>
                  <a:schemeClr val="tx2"/>
                </a:solidFill>
                <a:effectLst/>
                <a:latin typeface="Calibri" panose="020F0502020204030204" pitchFamily="34" charset="0"/>
                <a:cs typeface="Calibri" panose="020F0502020204030204" pitchFamily="34" charset="0"/>
              </a:rPr>
              <a:t>Απορροή: </a:t>
            </a:r>
            <a:r>
              <a:rPr lang="el-GR" sz="1800" b="0" i="0" dirty="0">
                <a:solidFill>
                  <a:schemeClr val="tx2"/>
                </a:solidFill>
                <a:effectLst/>
                <a:latin typeface="Calibri" panose="020F0502020204030204" pitchFamily="34" charset="0"/>
                <a:cs typeface="Calibri" panose="020F0502020204030204" pitchFamily="34" charset="0"/>
              </a:rPr>
              <a:t>Σημαντική υπερτίμηση τους χειμερινούς μήνες.</a:t>
            </a:r>
          </a:p>
          <a:p>
            <a:pPr algn="l">
              <a:buFont typeface="Arial" panose="020B0604020202020204" pitchFamily="34" charset="0"/>
              <a:buChar char="•"/>
            </a:pPr>
            <a:r>
              <a:rPr lang="el-GR" sz="1800" b="1" i="0" dirty="0">
                <a:solidFill>
                  <a:schemeClr val="tx2"/>
                </a:solidFill>
                <a:effectLst/>
                <a:latin typeface="Calibri" panose="020F0502020204030204" pitchFamily="34" charset="0"/>
                <a:cs typeface="Calibri" panose="020F0502020204030204" pitchFamily="34" charset="0"/>
              </a:rPr>
              <a:t>Εξάτμιση: </a:t>
            </a:r>
            <a:r>
              <a:rPr lang="el-GR" sz="1800" b="0" i="0" dirty="0">
                <a:solidFill>
                  <a:schemeClr val="tx2"/>
                </a:solidFill>
                <a:effectLst/>
                <a:latin typeface="Calibri" panose="020F0502020204030204" pitchFamily="34" charset="0"/>
                <a:cs typeface="Calibri" panose="020F0502020204030204" pitchFamily="34" charset="0"/>
              </a:rPr>
              <a:t>Κ</a:t>
            </a:r>
            <a:r>
              <a:rPr lang="el-GR" dirty="0">
                <a:solidFill>
                  <a:schemeClr val="tx2"/>
                </a:solidFill>
                <a:latin typeface="Calibri" panose="020F0502020204030204" pitchFamily="34" charset="0"/>
                <a:cs typeface="Calibri" panose="020F0502020204030204" pitchFamily="34" charset="0"/>
              </a:rPr>
              <a:t>υ</a:t>
            </a:r>
            <a:r>
              <a:rPr lang="el-GR" sz="1800" b="0" i="0" dirty="0">
                <a:solidFill>
                  <a:schemeClr val="tx2"/>
                </a:solidFill>
                <a:effectLst/>
                <a:latin typeface="Calibri" panose="020F0502020204030204" pitchFamily="34" charset="0"/>
                <a:cs typeface="Calibri" panose="020F0502020204030204" pitchFamily="34" charset="0"/>
              </a:rPr>
              <a:t>ρίαρχη τάση υπερεκτίμησης, ειδικά τους φθινοπωρινούς μήνες.</a:t>
            </a:r>
          </a:p>
        </p:txBody>
      </p:sp>
      <p:pic>
        <p:nvPicPr>
          <p:cNvPr id="4" name="Picture 3" descr="A graph of a number of months and months&#10;&#10;Description automatically generated">
            <a:extLst>
              <a:ext uri="{FF2B5EF4-FFF2-40B4-BE49-F238E27FC236}">
                <a16:creationId xmlns:a16="http://schemas.microsoft.com/office/drawing/2014/main" id="{F75D2541-A915-21BE-FFDE-C4AAF01673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1942" y="3342575"/>
            <a:ext cx="2983947" cy="1989298"/>
          </a:xfrm>
          <a:prstGeom prst="rect">
            <a:avLst/>
          </a:prstGeom>
        </p:spPr>
      </p:pic>
      <p:pic>
        <p:nvPicPr>
          <p:cNvPr id="7" name="Picture 6" descr="A graph of a number of months and a number of months&#10;&#10;Description automatically generated">
            <a:extLst>
              <a:ext uri="{FF2B5EF4-FFF2-40B4-BE49-F238E27FC236}">
                <a16:creationId xmlns:a16="http://schemas.microsoft.com/office/drawing/2014/main" id="{DA167402-C6AF-52B4-D1CE-896B571A3C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2825" y="3334981"/>
            <a:ext cx="2995339" cy="1996892"/>
          </a:xfrm>
          <a:prstGeom prst="rect">
            <a:avLst/>
          </a:prstGeom>
        </p:spPr>
      </p:pic>
      <p:pic>
        <p:nvPicPr>
          <p:cNvPr id="9" name="Picture 8" descr="A graph of a number of months and a number of months&#10;&#10;Description automatically generated">
            <a:extLst>
              <a:ext uri="{FF2B5EF4-FFF2-40B4-BE49-F238E27FC236}">
                <a16:creationId xmlns:a16="http://schemas.microsoft.com/office/drawing/2014/main" id="{75B537BC-BD55-A4FF-8B23-291AE75C03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6773" y="3334981"/>
            <a:ext cx="2995340" cy="1996893"/>
          </a:xfrm>
          <a:prstGeom prst="rect">
            <a:avLst/>
          </a:prstGeom>
        </p:spPr>
      </p:pic>
    </p:spTree>
    <p:extLst>
      <p:ext uri="{BB962C8B-B14F-4D97-AF65-F5344CB8AC3E}">
        <p14:creationId xmlns:p14="http://schemas.microsoft.com/office/powerpoint/2010/main" val="10321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085520" cy="538609"/>
          </a:xfrm>
        </p:spPr>
        <p:txBody>
          <a:bodyPr/>
          <a:lstStyle/>
          <a:p>
            <a:pPr algn="ctr"/>
            <a:r>
              <a:rPr lang="el-GR" sz="3500" i="0" u="sng" strike="noStrike" baseline="0" dirty="0"/>
              <a:t>Κλιματικά Μοντέλα</a:t>
            </a:r>
            <a:endParaRPr lang="en-GB" u="sng"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2050" name="Picture 2" descr="Figure 2">
            <a:extLst>
              <a:ext uri="{FF2B5EF4-FFF2-40B4-BE49-F238E27FC236}">
                <a16:creationId xmlns:a16="http://schemas.microsoft.com/office/drawing/2014/main" id="{5F59BED0-23F9-38F1-96C6-618A7E723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203" y="1448460"/>
            <a:ext cx="7423557" cy="463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10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572272" cy="538609"/>
          </a:xfrm>
        </p:spPr>
        <p:txBody>
          <a:bodyPr/>
          <a:lstStyle/>
          <a:p>
            <a:pPr algn="ctr"/>
            <a:r>
              <a:rPr lang="en" b="1" dirty="0">
                <a:solidFill>
                  <a:srgbClr val="0070C0"/>
                </a:solidFill>
                <a:latin typeface="+mn-lt"/>
              </a:rPr>
              <a:t>Thank you! </a:t>
            </a:r>
            <a:endParaRPr lang="en-GB" sz="3500" u="sng" dirty="0"/>
          </a:p>
        </p:txBody>
      </p:sp>
      <p:sp>
        <p:nvSpPr>
          <p:cNvPr id="3" name="Plassholder for innhold 2"/>
          <p:cNvSpPr>
            <a:spLocks noGrp="1"/>
          </p:cNvSpPr>
          <p:nvPr>
            <p:ph idx="1"/>
          </p:nvPr>
        </p:nvSpPr>
        <p:spPr>
          <a:xfrm>
            <a:off x="708239" y="1267276"/>
            <a:ext cx="10932276" cy="4937460"/>
          </a:xfrm>
        </p:spPr>
        <p:txBody>
          <a:bodyPr>
            <a:normAutofit/>
          </a:bodyPr>
          <a:lstStyle/>
          <a:p>
            <a:pPr marL="0" marR="0" lvl="0" indent="0" algn="just" rtl="0">
              <a:lnSpc>
                <a:spcPct val="150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 name="Picture 3">
            <a:extLst>
              <a:ext uri="{FF2B5EF4-FFF2-40B4-BE49-F238E27FC236}">
                <a16:creationId xmlns:a16="http://schemas.microsoft.com/office/drawing/2014/main" id="{3FDB4E09-C606-4E79-CEFB-FEBE110D69BA}"/>
              </a:ext>
            </a:extLst>
          </p:cNvPr>
          <p:cNvPicPr>
            <a:picLocks noChangeAspect="1"/>
          </p:cNvPicPr>
          <p:nvPr/>
        </p:nvPicPr>
        <p:blipFill>
          <a:blip r:embed="rId4"/>
          <a:stretch>
            <a:fillRect/>
          </a:stretch>
        </p:blipFill>
        <p:spPr>
          <a:xfrm>
            <a:off x="2553240" y="2400641"/>
            <a:ext cx="3923323" cy="2670728"/>
          </a:xfrm>
          <a:prstGeom prst="rect">
            <a:avLst/>
          </a:prstGeom>
        </p:spPr>
      </p:pic>
      <p:pic>
        <p:nvPicPr>
          <p:cNvPr id="6" name="Picture 5">
            <a:extLst>
              <a:ext uri="{FF2B5EF4-FFF2-40B4-BE49-F238E27FC236}">
                <a16:creationId xmlns:a16="http://schemas.microsoft.com/office/drawing/2014/main" id="{778C499D-8106-74C0-68B7-A56C681CCD0F}"/>
              </a:ext>
            </a:extLst>
          </p:cNvPr>
          <p:cNvPicPr>
            <a:picLocks noChangeAspect="1"/>
          </p:cNvPicPr>
          <p:nvPr/>
        </p:nvPicPr>
        <p:blipFill>
          <a:blip r:embed="rId5"/>
          <a:stretch>
            <a:fillRect/>
          </a:stretch>
        </p:blipFill>
        <p:spPr>
          <a:xfrm>
            <a:off x="7074667" y="1730992"/>
            <a:ext cx="3657600" cy="4010025"/>
          </a:xfrm>
          <a:prstGeom prst="rect">
            <a:avLst/>
          </a:prstGeom>
        </p:spPr>
      </p:pic>
    </p:spTree>
    <p:extLst>
      <p:ext uri="{BB962C8B-B14F-4D97-AF65-F5344CB8AC3E}">
        <p14:creationId xmlns:p14="http://schemas.microsoft.com/office/powerpoint/2010/main" val="24293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1096"/>
            <a:ext cx="7085520" cy="553998"/>
          </a:xfrm>
        </p:spPr>
        <p:txBody>
          <a:bodyPr/>
          <a:lstStyle/>
          <a:p>
            <a:pPr algn="ctr"/>
            <a:r>
              <a:rPr lang="el-GR" sz="360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6η Έκθεση Αξιολόγησης της IPCC</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l-GR" sz="2200" b="1"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buFont typeface="Arial" panose="020B0604020202020204" pitchFamily="34" charset="0"/>
              <a:buChar char="•"/>
            </a:pPr>
            <a:endParaRPr lang="el-GR" sz="2400" b="0" i="0" dirty="0">
              <a:solidFill>
                <a:srgbClr val="374151"/>
              </a:solidFill>
              <a:effectLst/>
              <a:latin typeface="Söhne"/>
            </a:endParaRPr>
          </a:p>
          <a:p>
            <a:pPr algn="just">
              <a:spcBef>
                <a:spcPts val="0"/>
              </a:spcBef>
              <a:spcAft>
                <a:spcPts val="1200"/>
              </a:spcAft>
              <a:buFont typeface="Arial" panose="020B0604020202020204" pitchFamily="34" charset="0"/>
              <a:buChar char="•"/>
            </a:pPr>
            <a:endParaRPr lang="el-GR" sz="1900" b="0" i="0" dirty="0">
              <a:solidFill>
                <a:schemeClr val="tx1"/>
              </a:solidFill>
              <a:effectLst/>
              <a:latin typeface="Calibri" panose="020F0502020204030204" pitchFamily="34" charset="0"/>
              <a:cs typeface="Calibri" panose="020F0502020204030204" pitchFamily="34" charset="0"/>
            </a:endParaRPr>
          </a:p>
          <a:p>
            <a:pPr algn="just">
              <a:spcBef>
                <a:spcPts val="0"/>
              </a:spcBef>
              <a:spcAft>
                <a:spcPts val="1200"/>
              </a:spcAft>
              <a:buFont typeface="Arial" panose="020B0604020202020204" pitchFamily="34" charset="0"/>
              <a:buChar char="•"/>
            </a:pPr>
            <a:endParaRPr lang="el-GR" sz="2400" b="0" i="0" dirty="0">
              <a:solidFill>
                <a:schemeClr val="tx1"/>
              </a:solidFill>
              <a:effectLst/>
              <a:latin typeface="Calibri" panose="020F0502020204030204" pitchFamily="34" charset="0"/>
              <a:cs typeface="Calibri" panose="020F0502020204030204" pitchFamily="34"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8" name="Picture 7">
            <a:extLst>
              <a:ext uri="{FF2B5EF4-FFF2-40B4-BE49-F238E27FC236}">
                <a16:creationId xmlns:a16="http://schemas.microsoft.com/office/drawing/2014/main" id="{E8116E78-4A89-D422-8A94-FA86F31CB932}"/>
              </a:ext>
            </a:extLst>
          </p:cNvPr>
          <p:cNvPicPr>
            <a:picLocks noChangeAspect="1"/>
          </p:cNvPicPr>
          <p:nvPr/>
        </p:nvPicPr>
        <p:blipFill>
          <a:blip r:embed="rId5"/>
          <a:stretch>
            <a:fillRect/>
          </a:stretch>
        </p:blipFill>
        <p:spPr>
          <a:xfrm>
            <a:off x="6571248" y="1698177"/>
            <a:ext cx="5069267" cy="3623226"/>
          </a:xfrm>
          <a:prstGeom prst="rect">
            <a:avLst/>
          </a:prstGeom>
        </p:spPr>
      </p:pic>
      <p:pic>
        <p:nvPicPr>
          <p:cNvPr id="9" name="Picture 8" descr="A screenshot of a graph">
            <a:extLst>
              <a:ext uri="{FF2B5EF4-FFF2-40B4-BE49-F238E27FC236}">
                <a16:creationId xmlns:a16="http://schemas.microsoft.com/office/drawing/2014/main" id="{4CB9AEEA-BEBD-26F2-806B-C50AC0F261BD}"/>
              </a:ext>
            </a:extLst>
          </p:cNvPr>
          <p:cNvPicPr>
            <a:picLocks noChangeAspect="1"/>
          </p:cNvPicPr>
          <p:nvPr/>
        </p:nvPicPr>
        <p:blipFill rotWithShape="1">
          <a:blip r:embed="rId6">
            <a:extLst>
              <a:ext uri="{28A0092B-C50C-407E-A947-70E740481C1C}">
                <a14:useLocalDpi xmlns:a14="http://schemas.microsoft.com/office/drawing/2010/main" val="0"/>
              </a:ext>
            </a:extLst>
          </a:blip>
          <a:srcRect l="8961" t="23393" r="41370" b="1781"/>
          <a:stretch/>
        </p:blipFill>
        <p:spPr>
          <a:xfrm>
            <a:off x="927666" y="1499049"/>
            <a:ext cx="5168334" cy="4021481"/>
          </a:xfrm>
          <a:prstGeom prst="rect">
            <a:avLst/>
          </a:prstGeom>
        </p:spPr>
      </p:pic>
    </p:spTree>
    <p:extLst>
      <p:ext uri="{BB962C8B-B14F-4D97-AF65-F5344CB8AC3E}">
        <p14:creationId xmlns:p14="http://schemas.microsoft.com/office/powerpoint/2010/main" val="122838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1097"/>
            <a:ext cx="7085520" cy="553998"/>
          </a:xfrm>
        </p:spPr>
        <p:txBody>
          <a:bodyPr/>
          <a:lstStyle/>
          <a:p>
            <a:pPr algn="ctr"/>
            <a:r>
              <a:rPr lang="el-GR" sz="3600" i="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6η Έκθεση Αξιολόγησης της IPCC</a:t>
            </a:r>
            <a:endParaRPr lang="en-GB" sz="3600"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spcBef>
                <a:spcPts val="0"/>
              </a:spcBef>
              <a:spcAft>
                <a:spcPts val="1200"/>
              </a:spcAft>
            </a:pPr>
            <a:r>
              <a:rPr lang="en-US" sz="2200" b="1" dirty="0">
                <a:latin typeface="Calibri" panose="020F0502020204030204" pitchFamily="34" charset="0"/>
                <a:cs typeface="Calibri" panose="020F0502020204030204" pitchFamily="34" charset="0"/>
              </a:rPr>
              <a:t>T</a:t>
            </a:r>
            <a:r>
              <a:rPr lang="el-GR" sz="2200" b="1" dirty="0">
                <a:solidFill>
                  <a:schemeClr val="tx1"/>
                </a:solidFill>
                <a:latin typeface="Calibri" panose="020F0502020204030204" pitchFamily="34" charset="0"/>
                <a:cs typeface="Calibri" panose="020F0502020204030204" pitchFamily="34" charset="0"/>
              </a:rPr>
              <a:t>ο νερό γίνεται όλο και πιο σπάνιο. </a:t>
            </a:r>
            <a:r>
              <a:rPr lang="el-GR" sz="2200" dirty="0">
                <a:solidFill>
                  <a:schemeClr val="tx1"/>
                </a:solidFill>
                <a:latin typeface="Calibri" panose="020F0502020204030204" pitchFamily="34" charset="0"/>
                <a:cs typeface="Calibri" panose="020F0502020204030204" pitchFamily="34" charset="0"/>
              </a:rPr>
              <a:t>Εάν η υπερθέρμανση του πλανήτη φτάσει τους 4 βαθμούς Κελσίου, 4 δισεκατομμύρια άνθρωποι προβλέπεται να βιώσουν λειψυδρία. Επί του παρόντος, περίπου το ήμισυ του παγκόσμιου πληθυσμού αντιμετωπίζει ήδη σοβαρή λειψυδρία για τουλάχιστον ένα μέρος του έτους λόγω ενός συνδυασμού κλιματικών παραγόντων και μη.</a:t>
            </a:r>
            <a:endParaRPr lang="en-US" sz="22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r>
              <a:rPr lang="en-US" sz="2200" b="1" dirty="0">
                <a:latin typeface="Calibri" panose="020F0502020204030204" pitchFamily="34" charset="0"/>
                <a:cs typeface="Calibri" panose="020F0502020204030204" pitchFamily="34" charset="0"/>
              </a:rPr>
              <a:t>To </a:t>
            </a:r>
            <a:r>
              <a:rPr lang="el-GR" sz="2200" b="1" dirty="0">
                <a:latin typeface="Calibri" panose="020F0502020204030204" pitchFamily="34" charset="0"/>
                <a:cs typeface="Calibri" panose="020F0502020204030204" pitchFamily="34" charset="0"/>
              </a:rPr>
              <a:t>έδαφος υποβαθμίζεται</a:t>
            </a:r>
            <a:r>
              <a:rPr lang="en-US" sz="2200" b="1" dirty="0">
                <a:solidFill>
                  <a:schemeClr val="tx1"/>
                </a:solidFill>
                <a:latin typeface="Calibri" panose="020F0502020204030204" pitchFamily="34" charset="0"/>
                <a:cs typeface="Calibri" panose="020F0502020204030204" pitchFamily="34" charset="0"/>
              </a:rPr>
              <a:t>. </a:t>
            </a:r>
            <a:r>
              <a:rPr lang="el-GR" sz="2200" dirty="0">
                <a:solidFill>
                  <a:schemeClr val="tx1"/>
                </a:solidFill>
                <a:latin typeface="Calibri" panose="020F0502020204030204" pitchFamily="34" charset="0"/>
                <a:cs typeface="Calibri" panose="020F0502020204030204" pitchFamily="34" charset="0"/>
              </a:rPr>
              <a:t>Το 40% του εδάφους του πλανήτη είναι υποβαθμισμένο. Αν οι παραδοσιακές γεωργικές πρακτικές, συμπεριλαμβανομένης της χρήσης τοξικών χημικών και ρύπων, συνεχιστούν μέχρι το 2050, προβλέπεται πρόσθετη υποβάθμιση μιας περιοχής σχεδόν στο μέγεθος της Νότιας Αμερικής.</a:t>
            </a:r>
            <a:endParaRPr lang="el-GR" sz="2200" b="0" i="0" dirty="0">
              <a:solidFill>
                <a:schemeClr val="tx1"/>
              </a:solidFill>
              <a:effectLst/>
              <a:latin typeface="Calibri" panose="020F0502020204030204" pitchFamily="34" charset="0"/>
              <a:cs typeface="Calibri" panose="020F0502020204030204" pitchFamily="34" charset="0"/>
            </a:endParaRPr>
          </a:p>
          <a:p>
            <a:pPr algn="just">
              <a:spcBef>
                <a:spcPts val="0"/>
              </a:spcBef>
              <a:spcAft>
                <a:spcPts val="1200"/>
              </a:spcAft>
              <a:buFont typeface="Arial" panose="020B0604020202020204" pitchFamily="34" charset="0"/>
              <a:buChar char="•"/>
            </a:pPr>
            <a:endParaRPr lang="el-GR" sz="2400" b="0" i="0" dirty="0">
              <a:solidFill>
                <a:schemeClr val="tx1"/>
              </a:solidFill>
              <a:effectLst/>
              <a:latin typeface="Calibri" panose="020F0502020204030204" pitchFamily="34" charset="0"/>
              <a:cs typeface="Calibri" panose="020F0502020204030204" pitchFamily="34" charset="0"/>
            </a:endParaRP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spTree>
    <p:extLst>
      <p:ext uri="{BB962C8B-B14F-4D97-AF65-F5344CB8AC3E}">
        <p14:creationId xmlns:p14="http://schemas.microsoft.com/office/powerpoint/2010/main" val="149604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085520" cy="538609"/>
          </a:xfrm>
        </p:spPr>
        <p:txBody>
          <a:bodyPr/>
          <a:lstStyle/>
          <a:p>
            <a:pPr algn="ctr"/>
            <a:r>
              <a:rPr lang="el-GR" sz="3500" i="0" u="sng" strike="noStrike" baseline="0" dirty="0"/>
              <a:t>Κλιματικά Μοντέλα</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buFont typeface="Arial" panose="020B0604020202020204" pitchFamily="34" charset="0"/>
              <a:buChar char="•"/>
            </a:pP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κλιματικά μοντέλα</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είναι</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συστήματα </a:t>
            </a:r>
            <a:r>
              <a:rPr lang="el-GR" sz="2200" b="0" i="0" dirty="0">
                <a:solidFill>
                  <a:schemeClr val="tx1"/>
                </a:solidFill>
                <a:effectLst/>
                <a:latin typeface="Calibri" panose="020F0502020204030204" pitchFamily="34" charset="0"/>
                <a:cs typeface="Calibri" panose="020F0502020204030204" pitchFamily="34" charset="0"/>
              </a:rPr>
              <a:t>μαθηματικών εξισώσεων που προσομοιώνουν την </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ατμόσφαιρα και την εξέλιξη του κλίματος.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Επιλύονται αριθμητικά</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και </a:t>
            </a:r>
            <a:r>
              <a:rPr lang="it-IT"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δίνουν ως αποτέλεσμα τιμές μετεωρολογικών μεταβλητώ</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ν</a:t>
            </a:r>
            <a:r>
              <a:rPr lang="it-IT"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buFont typeface="Arial" panose="020B0604020202020204" pitchFamily="34" charset="0"/>
              <a:buChar char="•"/>
            </a:pP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a:t>
            </a:r>
            <a:r>
              <a:rPr lang="el-GR" sz="2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μοντέλα γενικής κυκλοφορίας (</a:t>
            </a:r>
            <a:r>
              <a:rPr lang="el-GR"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GCMs</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παρέχουν αξιόπιστες πληροφορίες για το κλίμα σε  παγκόσμια κλίμακα, καλύπτοντας διαφορετικά τοπία και προβλέποντας ακραία φαινόμενα όπως πλημμύρες και ξηρασίες.</a:t>
            </a:r>
          </a:p>
          <a:p>
            <a:pPr algn="just"/>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Περιφερειακά Κλιματικά Μοντέλα (</a:t>
            </a:r>
            <a:r>
              <a:rPr lang="el-GR"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RCMs</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προσφέρουν λεπτομερέστερες προβλέψεις σε περιφερειακή κλίμακα, καθοδηγούμενα από τα GCMs.</a:t>
            </a:r>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6" name="Picture 5">
            <a:extLst>
              <a:ext uri="{FF2B5EF4-FFF2-40B4-BE49-F238E27FC236}">
                <a16:creationId xmlns:a16="http://schemas.microsoft.com/office/drawing/2014/main" id="{5A547A0C-48B0-B769-6AAF-B8D9792644E3}"/>
              </a:ext>
            </a:extLst>
          </p:cNvPr>
          <p:cNvPicPr>
            <a:picLocks noChangeAspect="1"/>
          </p:cNvPicPr>
          <p:nvPr/>
        </p:nvPicPr>
        <p:blipFill>
          <a:blip r:embed="rId5"/>
          <a:stretch>
            <a:fillRect/>
          </a:stretch>
        </p:blipFill>
        <p:spPr>
          <a:xfrm>
            <a:off x="6095991" y="3428996"/>
            <a:ext cx="18" cy="8"/>
          </a:xfrm>
          <a:prstGeom prst="rect">
            <a:avLst/>
          </a:prstGeom>
        </p:spPr>
      </p:pic>
      <p:pic>
        <p:nvPicPr>
          <p:cNvPr id="8" name="Picture 7">
            <a:extLst>
              <a:ext uri="{FF2B5EF4-FFF2-40B4-BE49-F238E27FC236}">
                <a16:creationId xmlns:a16="http://schemas.microsoft.com/office/drawing/2014/main" id="{927BADF3-2F01-F12A-C602-54F1438DC787}"/>
              </a:ext>
            </a:extLst>
          </p:cNvPr>
          <p:cNvPicPr>
            <a:picLocks noChangeAspect="1"/>
          </p:cNvPicPr>
          <p:nvPr/>
        </p:nvPicPr>
        <p:blipFill>
          <a:blip r:embed="rId5"/>
          <a:stretch>
            <a:fillRect/>
          </a:stretch>
        </p:blipFill>
        <p:spPr>
          <a:xfrm>
            <a:off x="6430288" y="3596144"/>
            <a:ext cx="18" cy="8"/>
          </a:xfrm>
          <a:prstGeom prst="rect">
            <a:avLst/>
          </a:prstGeom>
        </p:spPr>
      </p:pic>
      <p:pic>
        <p:nvPicPr>
          <p:cNvPr id="11" name="Picture 10">
            <a:extLst>
              <a:ext uri="{FF2B5EF4-FFF2-40B4-BE49-F238E27FC236}">
                <a16:creationId xmlns:a16="http://schemas.microsoft.com/office/drawing/2014/main" id="{DFB8D0BC-C542-5A6F-A896-09FA29AB04EE}"/>
              </a:ext>
            </a:extLst>
          </p:cNvPr>
          <p:cNvPicPr>
            <a:picLocks noChangeAspect="1"/>
          </p:cNvPicPr>
          <p:nvPr/>
        </p:nvPicPr>
        <p:blipFill>
          <a:blip r:embed="rId6"/>
          <a:stretch>
            <a:fillRect/>
          </a:stretch>
        </p:blipFill>
        <p:spPr>
          <a:xfrm>
            <a:off x="3666817" y="4185232"/>
            <a:ext cx="5623451" cy="2336349"/>
          </a:xfrm>
          <a:prstGeom prst="rect">
            <a:avLst/>
          </a:prstGeom>
        </p:spPr>
      </p:pic>
    </p:spTree>
    <p:extLst>
      <p:ext uri="{BB962C8B-B14F-4D97-AF65-F5344CB8AC3E}">
        <p14:creationId xmlns:p14="http://schemas.microsoft.com/office/powerpoint/2010/main" val="428369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085520" cy="538609"/>
          </a:xfrm>
        </p:spPr>
        <p:txBody>
          <a:bodyPr/>
          <a:lstStyle/>
          <a:p>
            <a:pPr algn="ctr"/>
            <a:r>
              <a:rPr lang="el-GR" sz="3500" i="0" u="sng" strike="noStrike" baseline="0" dirty="0"/>
              <a:t>Κλιματικά</a:t>
            </a:r>
            <a:r>
              <a:rPr lang="el-GR" sz="3500" u="sng" dirty="0"/>
              <a:t> Σενάρια</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marL="0" indent="0" algn="just" defTabSz="914400">
              <a:spcBef>
                <a:spcPts val="1200"/>
              </a:spcBef>
              <a:buNone/>
              <a:defRPr/>
            </a:pPr>
            <a:r>
              <a:rPr lang="el-GR"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σενάρια εκπομπών RCP (Representative Concentration Pathways) εκτιμούν τις μελλοντικές συγκεντρώσεις των θερμοκηπικών αερίων και τ</a:t>
            </a:r>
            <a:r>
              <a:rPr lang="el-GR" sz="2400" dirty="0">
                <a:solidFill>
                  <a:schemeClr val="tx1"/>
                </a:solidFill>
                <a:latin typeface="Calibri" panose="020F0502020204030204" pitchFamily="34" charset="0"/>
                <a:ea typeface="Calibri" panose="020F0502020204030204" pitchFamily="34" charset="0"/>
                <a:cs typeface="Calibri" panose="020F0502020204030204" pitchFamily="34" charset="0"/>
              </a:rPr>
              <a:t>ις</a:t>
            </a:r>
            <a:r>
              <a:rPr lang="el-GR"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επιπτώσεις τους στο ενεργειακό ισοζύγιο του πλανήτη.</a:t>
            </a:r>
            <a:endParaRPr lang="en-U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defTabSz="914400">
              <a:spcBef>
                <a:spcPts val="1200"/>
              </a:spcBef>
              <a:defRPr/>
            </a:pPr>
            <a:endParaRPr lang="el-GR" sz="2400"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 name="Picture 3">
            <a:extLst>
              <a:ext uri="{FF2B5EF4-FFF2-40B4-BE49-F238E27FC236}">
                <a16:creationId xmlns:a16="http://schemas.microsoft.com/office/drawing/2014/main" id="{3E66EF0F-CEC2-F73D-23D4-67BB70E3CA53}"/>
              </a:ext>
            </a:extLst>
          </p:cNvPr>
          <p:cNvPicPr>
            <a:picLocks noChangeAspect="1"/>
          </p:cNvPicPr>
          <p:nvPr/>
        </p:nvPicPr>
        <p:blipFill>
          <a:blip r:embed="rId5"/>
          <a:stretch>
            <a:fillRect/>
          </a:stretch>
        </p:blipFill>
        <p:spPr>
          <a:xfrm>
            <a:off x="2709547" y="2484848"/>
            <a:ext cx="6281110" cy="3824360"/>
          </a:xfrm>
          <a:prstGeom prst="rect">
            <a:avLst/>
          </a:prstGeom>
        </p:spPr>
      </p:pic>
      <p:pic>
        <p:nvPicPr>
          <p:cNvPr id="7" name="Picture 6">
            <a:extLst>
              <a:ext uri="{FF2B5EF4-FFF2-40B4-BE49-F238E27FC236}">
                <a16:creationId xmlns:a16="http://schemas.microsoft.com/office/drawing/2014/main" id="{5AAB53C4-5264-9DC9-ADDD-C4D66EA56903}"/>
              </a:ext>
            </a:extLst>
          </p:cNvPr>
          <p:cNvPicPr>
            <a:picLocks noChangeAspect="1"/>
          </p:cNvPicPr>
          <p:nvPr/>
        </p:nvPicPr>
        <p:blipFill>
          <a:blip r:embed="rId6"/>
          <a:stretch>
            <a:fillRect/>
          </a:stretch>
        </p:blipFill>
        <p:spPr>
          <a:xfrm>
            <a:off x="6095991" y="3428996"/>
            <a:ext cx="18" cy="8"/>
          </a:xfrm>
          <a:prstGeom prst="rect">
            <a:avLst/>
          </a:prstGeom>
        </p:spPr>
      </p:pic>
    </p:spTree>
    <p:extLst>
      <p:ext uri="{BB962C8B-B14F-4D97-AF65-F5344CB8AC3E}">
        <p14:creationId xmlns:p14="http://schemas.microsoft.com/office/powerpoint/2010/main" val="2858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28"/>
            <a:ext cx="7572272" cy="538737"/>
          </a:xfrm>
        </p:spPr>
        <p:txBody>
          <a:bodyPr/>
          <a:lstStyle/>
          <a:p>
            <a:pPr algn="ctr"/>
            <a:r>
              <a:rPr lang="en-US" u="sng" dirty="0"/>
              <a:t>CORDEX</a:t>
            </a:r>
            <a:endParaRPr lang="en-GB" u="sng" dirty="0"/>
          </a:p>
        </p:txBody>
      </p:sp>
      <p:sp>
        <p:nvSpPr>
          <p:cNvPr id="3" name="Plassholder for innhold 2"/>
          <p:cNvSpPr>
            <a:spLocks noGrp="1"/>
          </p:cNvSpPr>
          <p:nvPr>
            <p:ph idx="1"/>
          </p:nvPr>
        </p:nvSpPr>
        <p:spPr>
          <a:xfrm>
            <a:off x="708239" y="1267276"/>
            <a:ext cx="7542697" cy="4937460"/>
          </a:xfrm>
        </p:spPr>
        <p:txBody>
          <a:bodyPr>
            <a:normAutofit/>
          </a:bodyPr>
          <a:lstStyle/>
          <a:p>
            <a:pPr algn="just">
              <a:buFont typeface="Arial" panose="020B0604020202020204" pitchFamily="34" charset="0"/>
              <a:buChar char="•"/>
            </a:pPr>
            <a:r>
              <a:rPr lang="el-GR"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 πρόγραμμα CORDEX συντονίζει παγκοσμίως κλιματικά πειράματα για τον υποβιβασμό της κλιματικής πληροφορίας με βάση ένα κοινό μεθοδολογικό πλαίσιο.</a:t>
            </a:r>
          </a:p>
          <a:p>
            <a:pPr algn="just"/>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Σκοπός του προγράμματος είναι η παραγωγή κλιματικών προσομοιώσεων υψηλής ανάλυσης </a:t>
            </a:r>
            <a:r>
              <a:rPr lang="el-GR" sz="2400" kern="100" dirty="0">
                <a:solidFill>
                  <a:schemeClr val="tx1"/>
                </a:solidFill>
                <a:latin typeface="Calibri" panose="020F0502020204030204" pitchFamily="34" charset="0"/>
                <a:ea typeface="Calibri" panose="020F0502020204030204" pitchFamily="34" charset="0"/>
                <a:cs typeface="Calibri" panose="020F0502020204030204" pitchFamily="34" charset="0"/>
              </a:rPr>
              <a:t>για την</a:t>
            </a:r>
            <a:r>
              <a:rPr lang="el-GR" sz="2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πρόβλεψη του μελλοντικού κλίματος.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l-GR" sz="2400" kern="100" dirty="0">
                <a:solidFill>
                  <a:schemeClr val="tx1"/>
                </a:solidFill>
                <a:latin typeface="Calibri" panose="020F0502020204030204" pitchFamily="34" charset="0"/>
                <a:ea typeface="Calibri" panose="020F0502020204030204" pitchFamily="34" charset="0"/>
                <a:cs typeface="Calibri" panose="020F0502020204030204" pitchFamily="34" charset="0"/>
              </a:rPr>
              <a:t>Μ</a:t>
            </a: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ε χρήση πολλαπλών </a:t>
            </a:r>
            <a:r>
              <a:rPr lang="en-US"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RCMs</a:t>
            </a: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καθοδηγούμενα από διάφορα</a:t>
            </a:r>
            <a:r>
              <a:rPr lang="el-GR" sz="2400" kern="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GCMs</a:t>
            </a:r>
            <a:r>
              <a:rPr lang="el-GR"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2400" kern="100" dirty="0">
                <a:solidFill>
                  <a:schemeClr val="tx1"/>
                </a:solidFill>
                <a:latin typeface="Calibri" panose="020F0502020204030204" pitchFamily="34" charset="0"/>
                <a:ea typeface="Calibri" panose="020F0502020204030204" pitchFamily="34" charset="0"/>
                <a:cs typeface="Calibri" panose="020F0502020204030204" pitchFamily="34" charset="0"/>
              </a:rPr>
              <a:t>και </a:t>
            </a:r>
            <a:r>
              <a:rPr lang="el-GR" sz="2400" b="0" i="0" dirty="0">
                <a:solidFill>
                  <a:schemeClr val="tx1"/>
                </a:solidFill>
                <a:effectLst/>
                <a:latin typeface="Calibri" panose="020F0502020204030204" pitchFamily="34" charset="0"/>
                <a:cs typeface="Calibri" panose="020F0502020204030204" pitchFamily="34" charset="0"/>
              </a:rPr>
              <a:t>βασισμένων στα σενάρια εκπομπών (</a:t>
            </a:r>
            <a:r>
              <a:rPr lang="el-GR" sz="2400" b="0" i="0" dirty="0" err="1">
                <a:solidFill>
                  <a:schemeClr val="tx1"/>
                </a:solidFill>
                <a:effectLst/>
                <a:latin typeface="Calibri" panose="020F0502020204030204" pitchFamily="34" charset="0"/>
                <a:cs typeface="Calibri" panose="020F0502020204030204" pitchFamily="34" charset="0"/>
              </a:rPr>
              <a:t>RCPs</a:t>
            </a:r>
            <a:r>
              <a:rPr lang="el-GR" sz="2400" b="0" i="0" dirty="0">
                <a:solidFill>
                  <a:schemeClr val="tx1"/>
                </a:solidFill>
                <a:effectLst/>
                <a:latin typeface="Calibri" panose="020F0502020204030204" pitchFamily="34" charset="0"/>
                <a:cs typeface="Calibri" panose="020F0502020204030204" pitchFamily="34" charset="0"/>
              </a:rPr>
              <a:t>). </a:t>
            </a:r>
            <a:endParaRPr lang="en-US" sz="24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defTabSz="914400">
              <a:spcBef>
                <a:spcPts val="1200"/>
              </a:spcBef>
              <a:defRPr/>
            </a:pPr>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 name="Picture 3" descr="Chart, surface chart&#10;&#10;Description automatically generated">
            <a:extLst>
              <a:ext uri="{FF2B5EF4-FFF2-40B4-BE49-F238E27FC236}">
                <a16:creationId xmlns:a16="http://schemas.microsoft.com/office/drawing/2014/main" id="{ED397B47-B746-D1AA-A0F2-6B3EECB95FA0}"/>
              </a:ext>
            </a:extLst>
          </p:cNvPr>
          <p:cNvPicPr>
            <a:picLocks noChangeAspect="1"/>
          </p:cNvPicPr>
          <p:nvPr/>
        </p:nvPicPr>
        <p:blipFill rotWithShape="1">
          <a:blip r:embed="rId5">
            <a:extLst>
              <a:ext uri="{28A0092B-C50C-407E-A947-70E740481C1C}">
                <a14:useLocalDpi xmlns:a14="http://schemas.microsoft.com/office/drawing/2010/main" val="0"/>
              </a:ext>
            </a:extLst>
          </a:blip>
          <a:srcRect l="17908" r="19236" b="-3"/>
          <a:stretch/>
        </p:blipFill>
        <p:spPr>
          <a:xfrm>
            <a:off x="8422525" y="1779638"/>
            <a:ext cx="3769475" cy="3918155"/>
          </a:xfrm>
          <a:prstGeom prst="rect">
            <a:avLst/>
          </a:prstGeom>
        </p:spPr>
      </p:pic>
    </p:spTree>
    <p:extLst>
      <p:ext uri="{BB962C8B-B14F-4D97-AF65-F5344CB8AC3E}">
        <p14:creationId xmlns:p14="http://schemas.microsoft.com/office/powerpoint/2010/main" val="35192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548792"/>
            <a:ext cx="7572272" cy="538609"/>
          </a:xfrm>
        </p:spPr>
        <p:txBody>
          <a:bodyPr/>
          <a:lstStyle/>
          <a:p>
            <a:pPr algn="ctr"/>
            <a:r>
              <a:rPr lang="el-GR" u="sng"/>
              <a:t>Επεξεργασία Δεδομένων</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buFont typeface="Arial" panose="020B0604020202020204" pitchFamily="34" charset="0"/>
              <a:buChar char="•"/>
            </a:pPr>
            <a:r>
              <a:rPr lang="el-GR" sz="2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Διερεύνηση πιθανών αλλαγών στις κλιματικές συνθήκες της περιοχής </a:t>
            </a:r>
            <a:r>
              <a:rPr lang="el-GR" sz="2400" i="0" dirty="0">
                <a:solidFill>
                  <a:schemeClr val="tx2"/>
                </a:solidFill>
                <a:effectLst/>
                <a:latin typeface="Calibri" panose="020F0502020204030204" pitchFamily="34" charset="0"/>
                <a:cs typeface="Calibri" panose="020F0502020204030204" pitchFamily="34" charset="0"/>
              </a:rPr>
              <a:t>συγκρίνοντας την περίοδο 2021-2060 με τα ιστορικά δεδομένα της δεκαετίας 2011-2021. </a:t>
            </a:r>
            <a:endParaRPr lang="el-GR" sz="240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l-GR" sz="240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Χρησιμοποιήθηκαν προσομοιώσεις κλιματικών μεταβλητών για την μελλοντική περίοδο </a:t>
            </a:r>
            <a:r>
              <a:rPr lang="el-GR" sz="2400" dirty="0">
                <a:solidFill>
                  <a:schemeClr val="tx2"/>
                </a:solidFill>
                <a:latin typeface="Calibri" panose="020F0502020204030204" pitchFamily="34" charset="0"/>
                <a:ea typeface="Calibri" panose="020F0502020204030204" pitchFamily="34" charset="0"/>
                <a:cs typeface="Calibri" panose="020F0502020204030204" pitchFamily="34" charset="0"/>
              </a:rPr>
              <a:t>από</a:t>
            </a:r>
            <a:r>
              <a:rPr lang="el-GR" sz="240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κατάλληλο μοντέλο RCM στην περιοχή </a:t>
            </a:r>
            <a:r>
              <a:rPr lang="el-GR" sz="2400" i="0" strike="noStrike" baseline="0" dirty="0">
                <a:solidFill>
                  <a:srgbClr val="000000"/>
                </a:solidFill>
              </a:rPr>
              <a:t>ΥΥΣ Λαρισσού. </a:t>
            </a:r>
            <a:endParaRPr lang="el-GR" sz="240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l-GR" sz="240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Η ανάλυση των τάσεων των κλιματικών δεικτών πραγματοποιήθηκε σε επίπεδο δεκαετίας, για διάφορους χρονικούς ορίζοντες και σενάρια.</a:t>
            </a:r>
          </a:p>
          <a:p>
            <a:endParaRPr lang="en-GB" dirty="0"/>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15" name="Picture 14">
            <a:extLst>
              <a:ext uri="{FF2B5EF4-FFF2-40B4-BE49-F238E27FC236}">
                <a16:creationId xmlns:a16="http://schemas.microsoft.com/office/drawing/2014/main" id="{0423C382-572C-6D7C-65D8-F9C9344D0143}"/>
              </a:ext>
            </a:extLst>
          </p:cNvPr>
          <p:cNvPicPr>
            <a:picLocks noChangeAspect="1"/>
          </p:cNvPicPr>
          <p:nvPr/>
        </p:nvPicPr>
        <p:blipFill>
          <a:blip r:embed="rId5"/>
          <a:stretch>
            <a:fillRect/>
          </a:stretch>
        </p:blipFill>
        <p:spPr>
          <a:xfrm>
            <a:off x="8611783" y="3339274"/>
            <a:ext cx="2686050" cy="3190875"/>
          </a:xfrm>
          <a:prstGeom prst="rect">
            <a:avLst/>
          </a:prstGeom>
        </p:spPr>
      </p:pic>
    </p:spTree>
    <p:extLst>
      <p:ext uri="{BB962C8B-B14F-4D97-AF65-F5344CB8AC3E}">
        <p14:creationId xmlns:p14="http://schemas.microsoft.com/office/powerpoint/2010/main" val="217085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553240" y="279488"/>
            <a:ext cx="7572272" cy="1077218"/>
          </a:xfrm>
        </p:spPr>
        <p:txBody>
          <a:bodyPr/>
          <a:lstStyle/>
          <a:p>
            <a:pPr algn="ctr"/>
            <a:r>
              <a:rPr lang="el-GR" sz="3500" i="0" u="sng" strike="noStrike" baseline="0" dirty="0"/>
              <a:t>Αξιολόγηση </a:t>
            </a:r>
            <a:r>
              <a:rPr lang="el-GR" sz="3500" u="sng" dirty="0"/>
              <a:t>Κ</a:t>
            </a:r>
            <a:r>
              <a:rPr lang="el-GR" sz="3500" i="0" u="sng" strike="noStrike" baseline="0" dirty="0"/>
              <a:t>λιματικών </a:t>
            </a:r>
            <a:r>
              <a:rPr lang="el-GR" sz="3500" u="sng" dirty="0"/>
              <a:t>Μ</a:t>
            </a:r>
            <a:r>
              <a:rPr lang="el-GR" sz="3500" i="0" u="sng" strike="noStrike" baseline="0" dirty="0"/>
              <a:t>οντέλων</a:t>
            </a:r>
            <a:endParaRPr lang="en-GB" u="sng" dirty="0"/>
          </a:p>
        </p:txBody>
      </p:sp>
      <p:sp>
        <p:nvSpPr>
          <p:cNvPr id="3" name="Plassholder for innhold 2"/>
          <p:cNvSpPr>
            <a:spLocks noGrp="1"/>
          </p:cNvSpPr>
          <p:nvPr>
            <p:ph idx="1"/>
          </p:nvPr>
        </p:nvSpPr>
        <p:spPr>
          <a:xfrm>
            <a:off x="708239" y="1267276"/>
            <a:ext cx="10932276" cy="4937460"/>
          </a:xfrm>
        </p:spPr>
        <p:txBody>
          <a:bodyPr>
            <a:normAutofit/>
          </a:bodyPr>
          <a:lstStyle/>
          <a:p>
            <a:pPr algn="just">
              <a:buFont typeface="Arial" panose="020B0604020202020204" pitchFamily="34" charset="0"/>
              <a:buChar char="•"/>
            </a:pP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Τα κλιματικά μοντέλα παρουσιάζουν συστηματικά σφάλματα λόγω απλοποιημένων </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θερμοδυναμικών και φυσικών </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διεργασιών, ανεπαρκούς κατανόησης του κλιματικ</a:t>
            </a: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ο</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ύ συστήματος.</a:t>
            </a:r>
            <a:endParaRPr lang="en-US"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l-GR" sz="22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Η διόρθωση των σφαλμάτων στα κλιματικά μοντέλα είναι απαραίτητη για την αξιοπιστία τους, και απαιτεί παρατηρησιακά δεδομένα.</a:t>
            </a:r>
            <a:endPar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l-GR" sz="2200" dirty="0">
                <a:solidFill>
                  <a:schemeClr val="tx1"/>
                </a:solidFill>
                <a:latin typeface="Calibri" panose="020F0502020204030204" pitchFamily="34" charset="0"/>
                <a:ea typeface="Calibri" panose="020F0502020204030204" pitchFamily="34" charset="0"/>
                <a:cs typeface="Calibri" panose="020F0502020204030204" pitchFamily="34" charset="0"/>
              </a:rPr>
              <a:t>Σ</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ύγκριση των ιστορικών προσομοιώσεων του CORDEX </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μετεωρολογικά δεδομένα που ανακτήθηκαν από την τελευταία γενιάς πλατφόρμα,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ERA</a:t>
            </a:r>
            <a:r>
              <a:rPr lang="el-G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t>
            </a:r>
            <a:r>
              <a:rPr lang="el-GR" sz="22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για την περίοδο 1981-2005 με στόχο την επικύρωση των προσομοιώσεων.</a:t>
            </a:r>
          </a:p>
          <a:p>
            <a:pPr algn="l">
              <a:buFont typeface="+mj-lt"/>
              <a:buAutoNum type="arabicPeriod"/>
            </a:pPr>
            <a:endParaRPr lang="en-US" b="0" i="0" dirty="0">
              <a:solidFill>
                <a:srgbClr val="374151"/>
              </a:solidFill>
              <a:effectLst/>
              <a:latin typeface="Söhne"/>
            </a:endParaRPr>
          </a:p>
        </p:txBody>
      </p:sp>
      <p:pic>
        <p:nvPicPr>
          <p:cNvPr id="5" name="Εικόνα 4" descr="Εικόνα που περιέχει κύκλος, γραμματοσειρά, γραφικά, λογότυπο&#10;&#10;Περιγραφή που δημιουργήθηκε αυτόματα">
            <a:extLst>
              <a:ext uri="{FF2B5EF4-FFF2-40B4-BE49-F238E27FC236}">
                <a16:creationId xmlns:a16="http://schemas.microsoft.com/office/drawing/2014/main" id="{450443B1-D4F0-A985-369E-A4755652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70" y="41669"/>
            <a:ext cx="1014183" cy="1014183"/>
          </a:xfrm>
          <a:prstGeom prst="rect">
            <a:avLst/>
          </a:prstGeom>
        </p:spPr>
      </p:pic>
      <p:pic>
        <p:nvPicPr>
          <p:cNvPr id="4" name="Picture 3" descr="A graph of blue and red lines">
            <a:extLst>
              <a:ext uri="{FF2B5EF4-FFF2-40B4-BE49-F238E27FC236}">
                <a16:creationId xmlns:a16="http://schemas.microsoft.com/office/drawing/2014/main" id="{D44C5A83-0213-6824-C930-8397CF2DF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00" y="4187280"/>
            <a:ext cx="6340511" cy="2113503"/>
          </a:xfrm>
          <a:prstGeom prst="rect">
            <a:avLst/>
          </a:prstGeom>
        </p:spPr>
      </p:pic>
      <p:pic>
        <p:nvPicPr>
          <p:cNvPr id="6" name="Picture 5" descr="A graph of a number of months and months&#10;&#10;Description automatically generated">
            <a:extLst>
              <a:ext uri="{FF2B5EF4-FFF2-40B4-BE49-F238E27FC236}">
                <a16:creationId xmlns:a16="http://schemas.microsoft.com/office/drawing/2014/main" id="{54E384B8-CF19-B07F-ADEA-C5B3B3894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0935" y="4187280"/>
            <a:ext cx="3170255" cy="2113503"/>
          </a:xfrm>
          <a:prstGeom prst="rect">
            <a:avLst/>
          </a:prstGeom>
        </p:spPr>
      </p:pic>
    </p:spTree>
    <p:extLst>
      <p:ext uri="{BB962C8B-B14F-4D97-AF65-F5344CB8AC3E}">
        <p14:creationId xmlns:p14="http://schemas.microsoft.com/office/powerpoint/2010/main" val="853924933"/>
      </p:ext>
    </p:extLst>
  </p:cSld>
  <p:clrMapOvr>
    <a:masterClrMapping/>
  </p:clrMapOvr>
</p:sld>
</file>

<file path=ppt/theme/theme1.xml><?xml version="1.0" encoding="utf-8"?>
<a:theme xmlns:a="http://schemas.openxmlformats.org/drawingml/2006/main" name="Office-theme">
  <a:themeElements>
    <a:clrScheme name="Civil Society Campaign">
      <a:dk1>
        <a:srgbClr val="000000"/>
      </a:dk1>
      <a:lt1>
        <a:srgbClr val="FFFFFF"/>
      </a:lt1>
      <a:dk2>
        <a:srgbClr val="1E1E1C"/>
      </a:dk2>
      <a:lt2>
        <a:srgbClr val="FFD200"/>
      </a:lt2>
      <a:accent1>
        <a:srgbClr val="507CFF"/>
      </a:accent1>
      <a:accent2>
        <a:srgbClr val="00DBFF"/>
      </a:accent2>
      <a:accent3>
        <a:srgbClr val="FFD200"/>
      </a:accent3>
      <a:accent4>
        <a:srgbClr val="00E19B"/>
      </a:accent4>
      <a:accent5>
        <a:srgbClr val="FF7800"/>
      </a:accent5>
      <a:accent6>
        <a:srgbClr val="FF1D50"/>
      </a:accent6>
      <a:hlink>
        <a:srgbClr val="FF1D50"/>
      </a:hlink>
      <a:folHlink>
        <a:srgbClr val="507CFF"/>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A+and+Norway+Grants_presentation_TEMPLATE" id="{DD4D4D7D-A6EF-4094-B8B3-61C30F6DDC6E}" vid="{469A546E-F6AA-43B8-BD97-DE1D3E2A0646}"/>
    </a:ext>
  </a:extLst>
</a:theme>
</file>

<file path=ppt/theme/theme2.xml><?xml version="1.0" encoding="utf-8"?>
<a:theme xmlns:a="http://schemas.openxmlformats.org/drawingml/2006/main" name="Office-theme">
  <a:themeElements>
    <a:clrScheme name="Civil Society Campaign">
      <a:dk1>
        <a:srgbClr val="000000"/>
      </a:dk1>
      <a:lt1>
        <a:srgbClr val="FFFFFF"/>
      </a:lt1>
      <a:dk2>
        <a:srgbClr val="1E1E1C"/>
      </a:dk2>
      <a:lt2>
        <a:srgbClr val="FFD200"/>
      </a:lt2>
      <a:accent1>
        <a:srgbClr val="507CFF"/>
      </a:accent1>
      <a:accent2>
        <a:srgbClr val="00DBFF"/>
      </a:accent2>
      <a:accent3>
        <a:srgbClr val="FFD200"/>
      </a:accent3>
      <a:accent4>
        <a:srgbClr val="00E19B"/>
      </a:accent4>
      <a:accent5>
        <a:srgbClr val="FF7800"/>
      </a:accent5>
      <a:accent6>
        <a:srgbClr val="FF1D50"/>
      </a:accent6>
      <a:hlink>
        <a:srgbClr val="FF1D50"/>
      </a:hlink>
      <a:folHlink>
        <a:srgbClr val="507CFF"/>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A+and+Norway+Grants_presentation_TEMPLATE" id="{DD4D4D7D-A6EF-4094-B8B3-61C30F6DDC6E}" vid="{469A546E-F6AA-43B8-BD97-DE1D3E2A0646}"/>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5200</TotalTime>
  <Words>2725</Words>
  <Application>Microsoft Office PowerPoint</Application>
  <PresentationFormat>Widescreen</PresentationFormat>
  <Paragraphs>289</Paragraphs>
  <Slides>26</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SimSun</vt:lpstr>
      <vt:lpstr>Arial</vt:lpstr>
      <vt:lpstr>Calibri</vt:lpstr>
      <vt:lpstr>Söhne</vt:lpstr>
      <vt:lpstr>Symbol</vt:lpstr>
      <vt:lpstr>Times New Roman</vt:lpstr>
      <vt:lpstr>Office-theme</vt:lpstr>
      <vt:lpstr>Office-theme</vt:lpstr>
      <vt:lpstr>Υδρομετεωρολογικές προγνώσεις στην πιλοτική  περιοχή του ΥΥΣ Λαρισσού για διαφορετικά  κλιματικά σενάρια</vt:lpstr>
      <vt:lpstr>Κλιματική Αλλαγή</vt:lpstr>
      <vt:lpstr>6η Έκθεση Αξιολόγησης της IPCC</vt:lpstr>
      <vt:lpstr>6η Έκθεση Αξιολόγησης της IPCC</vt:lpstr>
      <vt:lpstr>Κλιματικά Μοντέλα</vt:lpstr>
      <vt:lpstr>Κλιματικά Σενάρια</vt:lpstr>
      <vt:lpstr>CORDEX</vt:lpstr>
      <vt:lpstr>Επεξεργασία Δεδομένων</vt:lpstr>
      <vt:lpstr>Αξιολόγηση Κλιματικών Μοντέλων</vt:lpstr>
      <vt:lpstr>Μεταβλητές</vt:lpstr>
      <vt:lpstr>Εκτίμηση των κλιματικών μεταβολών </vt:lpstr>
      <vt:lpstr>PowerPoint Presentation</vt:lpstr>
      <vt:lpstr>Εκτίμηση των κλιματικών μεταβολών </vt:lpstr>
      <vt:lpstr>Αξιολόγηση Κλιματικών Μοντέλων</vt:lpstr>
      <vt:lpstr>Εκτίμηση των κλιματικών μεταβολών </vt:lpstr>
      <vt:lpstr>Εκτίμηση των κλιματικών μεταβολών </vt:lpstr>
      <vt:lpstr>Συμπεράσματα</vt:lpstr>
      <vt:lpstr>Συμπεράσματα</vt:lpstr>
      <vt:lpstr>Ευχαριστούμε H ομάδα του έργου WaterIQ https://wateriq-eeagrants.gr/ </vt:lpstr>
      <vt:lpstr>Back up slides</vt:lpstr>
      <vt:lpstr>Bias Adjustment</vt:lpstr>
      <vt:lpstr>Αξιολόγηση Κλιματικών Μοντέλων</vt:lpstr>
      <vt:lpstr>Αξιολόγηση Κλιματικών Μοντέλων</vt:lpstr>
      <vt:lpstr>Αξιολόγηση Κλιματικών Μοντέλων</vt:lpstr>
      <vt:lpstr>Κλιματικά Μοντέλα</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ΚΟΥΡΤΕΛΗ ΧΡΥΣΟΥΛΑ (Kourteli Xrysoula)</dc:creator>
  <cp:lastModifiedBy>ΠΑΠΠΑ ΑΡΕΤΗ</cp:lastModifiedBy>
  <cp:revision>9</cp:revision>
  <dcterms:created xsi:type="dcterms:W3CDTF">2022-08-22T11:41:56Z</dcterms:created>
  <dcterms:modified xsi:type="dcterms:W3CDTF">2024-03-28T16:30:43Z</dcterms:modified>
</cp:coreProperties>
</file>