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9" r:id="rId1"/>
  </p:sldMasterIdLst>
  <p:notesMasterIdLst>
    <p:notesMasterId r:id="rId28"/>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Lst>
  <p:sldSz cx="12192000" cy="6858000"/>
  <p:notesSz cx="6858000" cy="9144000"/>
  <p:defaultTextStyle>
    <a:defPPr>
      <a:defRPr lang="el-GR" alt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E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5987" autoAdjust="0"/>
    <p:restoredTop sz="94660" autoAdjust="0"/>
  </p:normalViewPr>
  <p:slideViewPr>
    <p:cSldViewPr snapToGrid="0">
      <p:cViewPr>
        <p:scale>
          <a:sx n="70" d="100"/>
          <a:sy n="70" d="100"/>
        </p:scale>
        <p:origin x="-2016" y="-840"/>
      </p:cViewPr>
      <p:guideLst>
        <p:guide orient="horz" pos="2160"/>
        <p:guide pos="3840"/>
      </p:guideLst>
    </p:cSldViewPr>
  </p:slideViewPr>
  <p:outlineViewPr>
    <p:cViewPr>
      <p:scale>
        <a:sx n="33" d="100"/>
        <a:sy n="33" d="100"/>
      </p:scale>
      <p:origin x="0" y="654"/>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numCol="1" rtlCol="0"/>
          <a:lstStyle>
            <a:lvl1pPr algn="l">
              <a:defRPr sz="1200"/>
            </a:lvl1pPr>
          </a:lstStyle>
          <a:p>
            <a:endParaRPr lang="el-GR" alt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numCol="1" rtlCol="0"/>
          <a:lstStyle>
            <a:lvl1pPr algn="r">
              <a:defRPr sz="1200"/>
            </a:lvl1pPr>
          </a:lstStyle>
          <a:p>
            <a:fld id="{EAC4DEAF-6E76-41E2-BD72-389D076DEB35}" type="datetimeFigureOut">
              <a:rPr lang="el-GR" altLang="el-GR" smtClean="0"/>
              <a:pPr/>
              <a:t>28/3/2024</a:t>
            </a:fld>
            <a:endParaRPr lang="el-GR" alt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numCol="1" rtlCol="0" anchor="ctr"/>
          <a:lstStyle/>
          <a:p>
            <a:endParaRPr lang="el-GR" alt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numCol="1" rtlCol="0"/>
          <a:lstStyle/>
          <a:p>
            <a:pPr lvl="0"/>
            <a:r>
              <a:rPr lang="el-GR" altLang="el-GR"/>
              <a:t>Στυλ κειμένου υποδείγματος</a:t>
            </a:r>
          </a:p>
          <a:p>
            <a:pPr lvl="1"/>
            <a:r>
              <a:rPr lang="el-GR" altLang="el-GR"/>
              <a:t>Δεύτερο επίπεδο</a:t>
            </a:r>
          </a:p>
          <a:p>
            <a:pPr lvl="2"/>
            <a:r>
              <a:rPr lang="el-GR" altLang="el-GR"/>
              <a:t>Τρίτο επίπεδο</a:t>
            </a:r>
          </a:p>
          <a:p>
            <a:pPr lvl="3"/>
            <a:r>
              <a:rPr lang="el-GR" altLang="el-GR"/>
              <a:t>Τέταρτο επίπεδο</a:t>
            </a:r>
          </a:p>
          <a:p>
            <a:pPr lvl="4"/>
            <a:r>
              <a:rPr lang="el-GR" alt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numCol="1" rtlCol="0" anchor="b"/>
          <a:lstStyle>
            <a:lvl1pPr algn="l">
              <a:defRPr sz="1200"/>
            </a:lvl1pPr>
          </a:lstStyle>
          <a:p>
            <a:endParaRPr lang="el-GR" alt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numCol="1" rtlCol="0" anchor="b"/>
          <a:lstStyle>
            <a:lvl1pPr algn="r">
              <a:defRPr sz="1200"/>
            </a:lvl1pPr>
          </a:lstStyle>
          <a:p>
            <a:fld id="{1281D952-C530-4E8C-810E-8FBD2127C890}" type="slidenum">
              <a:rPr lang="el-GR" altLang="el-GR" smtClean="0"/>
              <a:pPr/>
              <a:t>‹#›</a:t>
            </a:fld>
            <a:endParaRPr lang="el-GR" altLang="el-GR"/>
          </a:p>
        </p:txBody>
      </p:sp>
    </p:spTree>
    <p:extLst>
      <p:ext uri="{BB962C8B-B14F-4D97-AF65-F5344CB8AC3E}">
        <p14:creationId xmlns:p14="http://schemas.microsoft.com/office/powerpoint/2010/main" xmlns="" val="2990705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ith photo background">
    <p:bg>
      <p:bgPr>
        <a:blipFill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630161" y="3191533"/>
            <a:ext cx="9167449" cy="615624"/>
          </a:xfrm>
        </p:spPr>
        <p:txBody>
          <a:bodyPr wrap="square" lIns="0" tIns="0" rIns="0" bIns="0" numCol="1" anchor="ctr">
            <a:spAutoFit/>
          </a:bodyPr>
          <a:lstStyle>
            <a:lvl1pPr algn="l">
              <a:defRPr sz="4001">
                <a:solidFill>
                  <a:schemeClr val="bg1"/>
                </a:solidFill>
              </a:defRPr>
            </a:lvl1pPr>
          </a:lstStyle>
          <a:p>
            <a:r>
              <a:rPr lang="nb-NO" altLang="nb-NO" dirty="0" err="1"/>
              <a:t>Click</a:t>
            </a:r>
            <a:r>
              <a:rPr lang="nb-NO" altLang="nb-NO" dirty="0"/>
              <a:t> to </a:t>
            </a:r>
            <a:r>
              <a:rPr lang="nb-NO" altLang="nb-NO" dirty="0" err="1"/>
              <a:t>add</a:t>
            </a:r>
            <a:r>
              <a:rPr lang="nb-NO" altLang="nb-NO" dirty="0"/>
              <a:t> </a:t>
            </a:r>
            <a:r>
              <a:rPr lang="nb-NO" altLang="nb-NO" dirty="0" err="1"/>
              <a:t>title</a:t>
            </a:r>
            <a:endParaRPr lang="nb-NO" altLang="nb-NO" dirty="0"/>
          </a:p>
        </p:txBody>
      </p:sp>
      <p:sp>
        <p:nvSpPr>
          <p:cNvPr id="4" name="Plassholder for dato 3"/>
          <p:cNvSpPr>
            <a:spLocks noGrp="1"/>
          </p:cNvSpPr>
          <p:nvPr>
            <p:ph type="dt" sz="half" idx="10"/>
          </p:nvPr>
        </p:nvSpPr>
        <p:spPr>
          <a:xfrm>
            <a:off x="630160" y="3873831"/>
            <a:ext cx="1993109" cy="323165"/>
          </a:xfrm>
          <a:prstGeom prst="rect">
            <a:avLst/>
          </a:prstGeom>
        </p:spPr>
        <p:txBody>
          <a:bodyPr numCol="1" anchor="b">
            <a:spAutoFit/>
          </a:bodyPr>
          <a:lstStyle>
            <a:lvl1pPr>
              <a:defRPr sz="1500">
                <a:solidFill>
                  <a:schemeClr val="bg1"/>
                </a:solidFill>
              </a:defRPr>
            </a:lvl1pPr>
          </a:lstStyle>
          <a:p>
            <a:fld id="{35900153-C3D1-4B62-A437-E57CAB8AEB13}" type="datetime1">
              <a:rPr lang="nb-NO" altLang="nb-NO" smtClean="0"/>
              <a:pPr/>
              <a:t>28.03.2024</a:t>
            </a:fld>
            <a:endParaRPr lang="nb-NO" altLang="nb-NO" dirty="0"/>
          </a:p>
        </p:txBody>
      </p:sp>
      <p:sp>
        <p:nvSpPr>
          <p:cNvPr id="13" name="Plassholder for tekst 12"/>
          <p:cNvSpPr>
            <a:spLocks noGrp="1"/>
          </p:cNvSpPr>
          <p:nvPr>
            <p:ph type="body" sz="quarter" idx="13" hasCustomPrompt="1"/>
          </p:nvPr>
        </p:nvSpPr>
        <p:spPr>
          <a:xfrm>
            <a:off x="630161" y="2580814"/>
            <a:ext cx="2110306" cy="230859"/>
          </a:xfrm>
        </p:spPr>
        <p:txBody>
          <a:bodyPr numCol="1" anchor="b">
            <a:spAutoFit/>
          </a:bodyPr>
          <a:lstStyle>
            <a:lvl1pPr marL="0" indent="0">
              <a:buNone/>
              <a:defRPr b="1">
                <a:solidFill>
                  <a:schemeClr val="bg1"/>
                </a:solidFill>
              </a:defRPr>
            </a:lvl1pPr>
          </a:lstStyle>
          <a:p>
            <a:pPr lvl="0"/>
            <a:r>
              <a:rPr lang="nb-NO" altLang="nb-NO" dirty="0" err="1"/>
              <a:t>Name</a:t>
            </a:r>
            <a:endParaRPr lang="en-GB" altLang="en-GB" dirty="0"/>
          </a:p>
        </p:txBody>
      </p:sp>
      <p:sp>
        <p:nvSpPr>
          <p:cNvPr id="14" name="Plassholder for tekst 12"/>
          <p:cNvSpPr>
            <a:spLocks noGrp="1"/>
          </p:cNvSpPr>
          <p:nvPr>
            <p:ph type="body" sz="quarter" idx="14" hasCustomPrompt="1"/>
          </p:nvPr>
        </p:nvSpPr>
        <p:spPr>
          <a:xfrm>
            <a:off x="630161" y="2858015"/>
            <a:ext cx="2110306" cy="230859"/>
          </a:xfrm>
        </p:spPr>
        <p:txBody>
          <a:bodyPr numCol="1" anchor="b">
            <a:spAutoFit/>
          </a:bodyPr>
          <a:lstStyle>
            <a:lvl1pPr marL="0" indent="0">
              <a:buNone/>
              <a:defRPr b="1">
                <a:solidFill>
                  <a:schemeClr val="bg1"/>
                </a:solidFill>
              </a:defRPr>
            </a:lvl1pPr>
          </a:lstStyle>
          <a:p>
            <a:pPr lvl="0"/>
            <a:r>
              <a:rPr lang="nb-NO" altLang="nb-NO" dirty="0" err="1"/>
              <a:t>Title</a:t>
            </a:r>
            <a:endParaRPr lang="en-GB" altLang="en-GB" dirty="0"/>
          </a:p>
        </p:txBody>
      </p:sp>
      <p:pic>
        <p:nvPicPr>
          <p:cNvPr id="9" name="Graphic 8">
            <a:extLst>
              <a:ext uri="{FF2B5EF4-FFF2-40B4-BE49-F238E27FC236}">
                <a16:creationId xmlns:a16="http://schemas.microsoft.com/office/drawing/2014/main" xmlns="" id="{67F03F9B-E35C-7041-857E-44FBD94664F4}"/>
              </a:ext>
            </a:extLst>
          </p:cNvPr>
          <p:cNvPicPr>
            <a:picLocks noChangeAspect="1"/>
          </p:cNvPicPr>
          <p:nvPr userDrawn="1"/>
        </p:nvPicPr>
        <p:blipFill>
          <a:blip r:embed="rId3" cstate="print">
            <a:extLst>
              <a:ext uri="{96DAC541-7B7A-43D3-8B79-37D633B846F1}">
                <asvg:svgBlip xmlns:asvg="http://schemas.microsoft.com/office/drawing/2016/SVG/main" xmlns="" r:embed="rId4"/>
              </a:ext>
            </a:extLst>
          </a:blip>
          <a:stretch>
            <a:fillRect/>
          </a:stretch>
        </p:blipFill>
        <p:spPr>
          <a:xfrm>
            <a:off x="630161" y="412500"/>
            <a:ext cx="1700379" cy="696762"/>
          </a:xfrm>
          <a:prstGeom prst="rect">
            <a:avLst/>
          </a:prstGeom>
        </p:spPr>
      </p:pic>
    </p:spTree>
    <p:extLst>
      <p:ext uri="{BB962C8B-B14F-4D97-AF65-F5344CB8AC3E}">
        <p14:creationId xmlns:p14="http://schemas.microsoft.com/office/powerpoint/2010/main" xmlns="" val="24311356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diagram">
    <p:spTree>
      <p:nvGrpSpPr>
        <p:cNvPr id="1" name=""/>
        <p:cNvGrpSpPr/>
        <p:nvPr/>
      </p:nvGrpSpPr>
      <p:grpSpPr>
        <a:xfrm>
          <a:off x="0" y="0"/>
          <a:ext cx="0" cy="0"/>
          <a:chOff x="0" y="0"/>
          <a:chExt cx="0" cy="0"/>
        </a:xfrm>
      </p:grpSpPr>
      <p:sp>
        <p:nvSpPr>
          <p:cNvPr id="2" name="Plassholder for diagram 1"/>
          <p:cNvSpPr>
            <a:spLocks noGrp="1"/>
          </p:cNvSpPr>
          <p:nvPr>
            <p:ph type="chart" sz="quarter" idx="11" hasCustomPrompt="1"/>
          </p:nvPr>
        </p:nvSpPr>
        <p:spPr>
          <a:xfrm>
            <a:off x="2871733" y="584268"/>
            <a:ext cx="8688726" cy="5556207"/>
          </a:xfrm>
          <a:prstGeom prst="rect">
            <a:avLst/>
          </a:prstGeom>
        </p:spPr>
        <p:txBody>
          <a:bodyPr lIns="0" tIns="0" rIns="0" bIns="0" numCol="1"/>
          <a:lstStyle>
            <a:lvl1pPr>
              <a:defRPr/>
            </a:lvl1pPr>
          </a:lstStyle>
          <a:p>
            <a:r>
              <a:rPr lang="en-GB" altLang="en-GB" dirty="0"/>
              <a:t>Click the icon to add a chart</a:t>
            </a:r>
          </a:p>
        </p:txBody>
      </p:sp>
      <p:sp>
        <p:nvSpPr>
          <p:cNvPr id="6" name="Plassholder for innhold 2"/>
          <p:cNvSpPr>
            <a:spLocks noGrp="1"/>
          </p:cNvSpPr>
          <p:nvPr>
            <p:ph idx="12" hasCustomPrompt="1"/>
          </p:nvPr>
        </p:nvSpPr>
        <p:spPr>
          <a:xfrm>
            <a:off x="630275" y="814665"/>
            <a:ext cx="2005598" cy="5325810"/>
          </a:xfrm>
        </p:spPr>
        <p:txBody>
          <a:bodyPr numCol="1"/>
          <a:lstStyle>
            <a:lvl1pPr>
              <a:defRPr/>
            </a:lvl1pPr>
          </a:lstStyle>
          <a:p>
            <a:pPr lvl="0"/>
            <a:r>
              <a:rPr lang="nb-NO" altLang="nb-NO" dirty="0"/>
              <a:t>Click to add text</a:t>
            </a:r>
          </a:p>
          <a:p>
            <a:pPr lvl="1"/>
            <a:r>
              <a:rPr lang="nb-NO" altLang="nb-NO" dirty="0"/>
              <a:t>Second level</a:t>
            </a:r>
          </a:p>
          <a:p>
            <a:pPr lvl="2"/>
            <a:r>
              <a:rPr lang="nb-NO" altLang="nb-NO" dirty="0"/>
              <a:t>Third level</a:t>
            </a:r>
          </a:p>
          <a:p>
            <a:pPr lvl="3"/>
            <a:r>
              <a:rPr lang="nb-NO" altLang="nb-NO" dirty="0"/>
              <a:t>Fourth level</a:t>
            </a:r>
          </a:p>
          <a:p>
            <a:pPr lvl="4"/>
            <a:r>
              <a:rPr lang="nb-NO" altLang="nb-NO" dirty="0"/>
              <a:t>Fifth level</a:t>
            </a:r>
          </a:p>
        </p:txBody>
      </p:sp>
      <p:sp>
        <p:nvSpPr>
          <p:cNvPr id="8" name="Plassholder for tekst 8"/>
          <p:cNvSpPr>
            <a:spLocks noGrp="1"/>
          </p:cNvSpPr>
          <p:nvPr>
            <p:ph type="body" sz="quarter" idx="13" hasCustomPrompt="1"/>
          </p:nvPr>
        </p:nvSpPr>
        <p:spPr>
          <a:xfrm>
            <a:off x="629862" y="584268"/>
            <a:ext cx="2005598" cy="230859"/>
          </a:xfrm>
        </p:spPr>
        <p:txBody>
          <a:bodyPr wrap="square" numCol="1">
            <a:spAutoFit/>
          </a:bodyPr>
          <a:lstStyle>
            <a:lvl1pPr marL="0" indent="0">
              <a:buNone/>
              <a:defRPr b="1">
                <a:solidFill>
                  <a:schemeClr val="accent1"/>
                </a:solidFill>
              </a:defRPr>
            </a:lvl1pPr>
          </a:lstStyle>
          <a:p>
            <a:pPr lvl="0"/>
            <a:r>
              <a:rPr lang="nb-NO" altLang="nb-NO" dirty="0" err="1"/>
              <a:t>Click</a:t>
            </a:r>
            <a:r>
              <a:rPr lang="nb-NO" altLang="nb-NO" dirty="0"/>
              <a:t> to </a:t>
            </a:r>
            <a:r>
              <a:rPr lang="nb-NO" altLang="nb-NO" dirty="0" err="1"/>
              <a:t>add</a:t>
            </a:r>
            <a:r>
              <a:rPr lang="nb-NO" altLang="nb-NO" dirty="0"/>
              <a:t> </a:t>
            </a:r>
            <a:r>
              <a:rPr lang="nb-NO" altLang="nb-NO" dirty="0" err="1"/>
              <a:t>subtitle</a:t>
            </a:r>
            <a:endParaRPr lang="en-GB" altLang="en-GB" dirty="0"/>
          </a:p>
        </p:txBody>
      </p:sp>
    </p:spTree>
    <p:extLst>
      <p:ext uri="{BB962C8B-B14F-4D97-AF65-F5344CB8AC3E}">
        <p14:creationId xmlns:p14="http://schemas.microsoft.com/office/powerpoint/2010/main" xmlns="" val="1299609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diagram red">
    <p:spTree>
      <p:nvGrpSpPr>
        <p:cNvPr id="1" name=""/>
        <p:cNvGrpSpPr/>
        <p:nvPr/>
      </p:nvGrpSpPr>
      <p:grpSpPr>
        <a:xfrm>
          <a:off x="0" y="0"/>
          <a:ext cx="0" cy="0"/>
          <a:chOff x="0" y="0"/>
          <a:chExt cx="0" cy="0"/>
        </a:xfrm>
      </p:grpSpPr>
      <p:sp>
        <p:nvSpPr>
          <p:cNvPr id="2" name="Plassholder for diagram 1"/>
          <p:cNvSpPr>
            <a:spLocks noGrp="1"/>
          </p:cNvSpPr>
          <p:nvPr>
            <p:ph type="chart" sz="quarter" idx="11" hasCustomPrompt="1"/>
          </p:nvPr>
        </p:nvSpPr>
        <p:spPr>
          <a:xfrm>
            <a:off x="2871733" y="584268"/>
            <a:ext cx="8688726" cy="5556207"/>
          </a:xfrm>
          <a:prstGeom prst="rect">
            <a:avLst/>
          </a:prstGeom>
        </p:spPr>
        <p:txBody>
          <a:bodyPr lIns="0" tIns="0" rIns="0" bIns="0" numCol="1"/>
          <a:lstStyle>
            <a:lvl1pPr>
              <a:defRPr/>
            </a:lvl1pPr>
          </a:lstStyle>
          <a:p>
            <a:r>
              <a:rPr lang="en-GB" altLang="en-GB" dirty="0"/>
              <a:t>Click the icon to add a chart</a:t>
            </a:r>
          </a:p>
        </p:txBody>
      </p:sp>
      <p:sp>
        <p:nvSpPr>
          <p:cNvPr id="6" name="Plassholder for innhold 2"/>
          <p:cNvSpPr>
            <a:spLocks noGrp="1"/>
          </p:cNvSpPr>
          <p:nvPr>
            <p:ph idx="12" hasCustomPrompt="1"/>
          </p:nvPr>
        </p:nvSpPr>
        <p:spPr>
          <a:xfrm>
            <a:off x="630275" y="814665"/>
            <a:ext cx="2005598" cy="5325810"/>
          </a:xfrm>
        </p:spPr>
        <p:txBody>
          <a:bodyPr numCol="1"/>
          <a:lstStyle>
            <a:lvl1pPr>
              <a:defRPr/>
            </a:lvl1pPr>
          </a:lstStyle>
          <a:p>
            <a:pPr lvl="0"/>
            <a:r>
              <a:rPr lang="nb-NO" altLang="nb-NO" dirty="0"/>
              <a:t>Click to add text</a:t>
            </a:r>
          </a:p>
          <a:p>
            <a:pPr lvl="1"/>
            <a:r>
              <a:rPr lang="nb-NO" altLang="nb-NO" dirty="0"/>
              <a:t>Second level</a:t>
            </a:r>
          </a:p>
          <a:p>
            <a:pPr lvl="2"/>
            <a:r>
              <a:rPr lang="nb-NO" altLang="nb-NO" dirty="0"/>
              <a:t>Third level</a:t>
            </a:r>
          </a:p>
          <a:p>
            <a:pPr lvl="3"/>
            <a:r>
              <a:rPr lang="nb-NO" altLang="nb-NO" dirty="0"/>
              <a:t>Fourth level</a:t>
            </a:r>
          </a:p>
          <a:p>
            <a:pPr lvl="4"/>
            <a:r>
              <a:rPr lang="nb-NO" altLang="nb-NO" dirty="0"/>
              <a:t>Fifth level</a:t>
            </a:r>
          </a:p>
        </p:txBody>
      </p:sp>
      <p:sp>
        <p:nvSpPr>
          <p:cNvPr id="8" name="Plassholder for tekst 8"/>
          <p:cNvSpPr>
            <a:spLocks noGrp="1"/>
          </p:cNvSpPr>
          <p:nvPr>
            <p:ph type="body" sz="quarter" idx="13" hasCustomPrompt="1"/>
          </p:nvPr>
        </p:nvSpPr>
        <p:spPr>
          <a:xfrm>
            <a:off x="629862" y="584268"/>
            <a:ext cx="2005598" cy="230859"/>
          </a:xfrm>
        </p:spPr>
        <p:txBody>
          <a:bodyPr wrap="square" numCol="1">
            <a:spAutoFit/>
          </a:bodyPr>
          <a:lstStyle>
            <a:lvl1pPr marL="0" indent="0">
              <a:buNone/>
              <a:defRPr b="1">
                <a:solidFill>
                  <a:schemeClr val="accent1"/>
                </a:solidFill>
              </a:defRPr>
            </a:lvl1pPr>
          </a:lstStyle>
          <a:p>
            <a:pPr lvl="0"/>
            <a:r>
              <a:rPr lang="nb-NO" altLang="nb-NO" dirty="0" err="1"/>
              <a:t>Click</a:t>
            </a:r>
            <a:r>
              <a:rPr lang="nb-NO" altLang="nb-NO" dirty="0"/>
              <a:t> to </a:t>
            </a:r>
            <a:r>
              <a:rPr lang="nb-NO" altLang="nb-NO" dirty="0" err="1"/>
              <a:t>add</a:t>
            </a:r>
            <a:r>
              <a:rPr lang="nb-NO" altLang="nb-NO" dirty="0"/>
              <a:t> </a:t>
            </a:r>
            <a:r>
              <a:rPr lang="nb-NO" altLang="nb-NO" dirty="0" err="1"/>
              <a:t>subtitle</a:t>
            </a:r>
            <a:endParaRPr lang="en-GB" altLang="en-GB" dirty="0"/>
          </a:p>
        </p:txBody>
      </p:sp>
    </p:spTree>
    <p:extLst>
      <p:ext uri="{BB962C8B-B14F-4D97-AF65-F5344CB8AC3E}">
        <p14:creationId xmlns:p14="http://schemas.microsoft.com/office/powerpoint/2010/main" xmlns="" val="35296512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Plassholder for tabell 1"/>
          <p:cNvSpPr>
            <a:spLocks noGrp="1"/>
          </p:cNvSpPr>
          <p:nvPr>
            <p:ph type="tbl" sz="quarter" idx="12" hasCustomPrompt="1"/>
          </p:nvPr>
        </p:nvSpPr>
        <p:spPr>
          <a:xfrm>
            <a:off x="2871733" y="584268"/>
            <a:ext cx="8688727" cy="5556207"/>
          </a:xfrm>
          <a:prstGeom prst="rect">
            <a:avLst/>
          </a:prstGeom>
        </p:spPr>
        <p:txBody>
          <a:bodyPr lIns="0" tIns="0" rIns="0" bIns="0" numCol="1"/>
          <a:lstStyle>
            <a:lvl1pPr>
              <a:defRPr/>
            </a:lvl1pPr>
          </a:lstStyle>
          <a:p>
            <a:r>
              <a:rPr lang="en-GB" altLang="en-GB" dirty="0"/>
              <a:t>Click on the icon to add a table</a:t>
            </a:r>
          </a:p>
        </p:txBody>
      </p:sp>
      <p:sp>
        <p:nvSpPr>
          <p:cNvPr id="8" name="Plassholder for innhold 2"/>
          <p:cNvSpPr>
            <a:spLocks noGrp="1"/>
          </p:cNvSpPr>
          <p:nvPr>
            <p:ph idx="11" hasCustomPrompt="1"/>
          </p:nvPr>
        </p:nvSpPr>
        <p:spPr>
          <a:xfrm>
            <a:off x="630275" y="814665"/>
            <a:ext cx="2005598" cy="5325810"/>
          </a:xfrm>
        </p:spPr>
        <p:txBody>
          <a:bodyPr numCol="1"/>
          <a:lstStyle>
            <a:lvl1pPr>
              <a:defRPr/>
            </a:lvl1pPr>
          </a:lstStyle>
          <a:p>
            <a:pPr lvl="0"/>
            <a:r>
              <a:rPr lang="nb-NO" altLang="nb-NO" dirty="0"/>
              <a:t>Click to add text</a:t>
            </a:r>
          </a:p>
          <a:p>
            <a:pPr lvl="1"/>
            <a:r>
              <a:rPr lang="nb-NO" altLang="nb-NO" dirty="0"/>
              <a:t>Second level</a:t>
            </a:r>
          </a:p>
          <a:p>
            <a:pPr lvl="2"/>
            <a:r>
              <a:rPr lang="nb-NO" altLang="nb-NO" dirty="0"/>
              <a:t>Third level</a:t>
            </a:r>
          </a:p>
          <a:p>
            <a:pPr lvl="3"/>
            <a:r>
              <a:rPr lang="nb-NO" altLang="nb-NO" dirty="0"/>
              <a:t>Fourth level</a:t>
            </a:r>
          </a:p>
          <a:p>
            <a:pPr lvl="4"/>
            <a:r>
              <a:rPr lang="nb-NO" altLang="nb-NO" dirty="0"/>
              <a:t>Fifth level</a:t>
            </a:r>
          </a:p>
        </p:txBody>
      </p:sp>
      <p:sp>
        <p:nvSpPr>
          <p:cNvPr id="9" name="Plassholder for tekst 8"/>
          <p:cNvSpPr>
            <a:spLocks noGrp="1"/>
          </p:cNvSpPr>
          <p:nvPr>
            <p:ph type="body" sz="quarter" idx="13" hasCustomPrompt="1"/>
          </p:nvPr>
        </p:nvSpPr>
        <p:spPr>
          <a:xfrm>
            <a:off x="629862" y="584268"/>
            <a:ext cx="2005598" cy="230859"/>
          </a:xfrm>
        </p:spPr>
        <p:txBody>
          <a:bodyPr wrap="square" numCol="1">
            <a:spAutoFit/>
          </a:bodyPr>
          <a:lstStyle>
            <a:lvl1pPr marL="0" indent="0">
              <a:buNone/>
              <a:defRPr b="1">
                <a:solidFill>
                  <a:schemeClr val="accent1"/>
                </a:solidFill>
              </a:defRPr>
            </a:lvl1pPr>
          </a:lstStyle>
          <a:p>
            <a:pPr lvl="0"/>
            <a:r>
              <a:rPr lang="nb-NO" altLang="nb-NO" dirty="0" err="1"/>
              <a:t>Click</a:t>
            </a:r>
            <a:r>
              <a:rPr lang="nb-NO" altLang="nb-NO" dirty="0"/>
              <a:t> to </a:t>
            </a:r>
            <a:r>
              <a:rPr lang="nb-NO" altLang="nb-NO" dirty="0" err="1"/>
              <a:t>add</a:t>
            </a:r>
            <a:r>
              <a:rPr lang="nb-NO" altLang="nb-NO" dirty="0"/>
              <a:t> </a:t>
            </a:r>
            <a:r>
              <a:rPr lang="nb-NO" altLang="nb-NO" dirty="0" err="1"/>
              <a:t>subtitle</a:t>
            </a:r>
            <a:endParaRPr lang="en-GB" altLang="en-GB" dirty="0"/>
          </a:p>
        </p:txBody>
      </p:sp>
    </p:spTree>
    <p:extLst>
      <p:ext uri="{BB962C8B-B14F-4D97-AF65-F5344CB8AC3E}">
        <p14:creationId xmlns:p14="http://schemas.microsoft.com/office/powerpoint/2010/main" xmlns="" val="4256052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table red">
    <p:spTree>
      <p:nvGrpSpPr>
        <p:cNvPr id="1" name=""/>
        <p:cNvGrpSpPr/>
        <p:nvPr/>
      </p:nvGrpSpPr>
      <p:grpSpPr>
        <a:xfrm>
          <a:off x="0" y="0"/>
          <a:ext cx="0" cy="0"/>
          <a:chOff x="0" y="0"/>
          <a:chExt cx="0" cy="0"/>
        </a:xfrm>
      </p:grpSpPr>
      <p:sp>
        <p:nvSpPr>
          <p:cNvPr id="2" name="Plassholder for tabell 1"/>
          <p:cNvSpPr>
            <a:spLocks noGrp="1"/>
          </p:cNvSpPr>
          <p:nvPr>
            <p:ph type="tbl" sz="quarter" idx="12" hasCustomPrompt="1"/>
          </p:nvPr>
        </p:nvSpPr>
        <p:spPr>
          <a:xfrm>
            <a:off x="2871733" y="584268"/>
            <a:ext cx="8688727" cy="5556207"/>
          </a:xfrm>
          <a:prstGeom prst="rect">
            <a:avLst/>
          </a:prstGeom>
        </p:spPr>
        <p:txBody>
          <a:bodyPr lIns="0" tIns="0" rIns="0" bIns="0" numCol="1"/>
          <a:lstStyle>
            <a:lvl1pPr>
              <a:defRPr/>
            </a:lvl1pPr>
          </a:lstStyle>
          <a:p>
            <a:r>
              <a:rPr lang="en-GB" altLang="en-GB" dirty="0"/>
              <a:t>Click on the icon to add a table</a:t>
            </a:r>
          </a:p>
        </p:txBody>
      </p:sp>
      <p:sp>
        <p:nvSpPr>
          <p:cNvPr id="8" name="Plassholder for innhold 2"/>
          <p:cNvSpPr>
            <a:spLocks noGrp="1"/>
          </p:cNvSpPr>
          <p:nvPr>
            <p:ph idx="11" hasCustomPrompt="1"/>
          </p:nvPr>
        </p:nvSpPr>
        <p:spPr>
          <a:xfrm>
            <a:off x="630275" y="814665"/>
            <a:ext cx="2005598" cy="5325810"/>
          </a:xfrm>
        </p:spPr>
        <p:txBody>
          <a:bodyPr numCol="1"/>
          <a:lstStyle>
            <a:lvl1pPr>
              <a:defRPr/>
            </a:lvl1pPr>
          </a:lstStyle>
          <a:p>
            <a:pPr lvl="0"/>
            <a:r>
              <a:rPr lang="nb-NO" altLang="nb-NO" dirty="0"/>
              <a:t>Click to add text</a:t>
            </a:r>
          </a:p>
          <a:p>
            <a:pPr lvl="1"/>
            <a:r>
              <a:rPr lang="nb-NO" altLang="nb-NO" dirty="0"/>
              <a:t>Second level</a:t>
            </a:r>
          </a:p>
          <a:p>
            <a:pPr lvl="2"/>
            <a:r>
              <a:rPr lang="nb-NO" altLang="nb-NO" dirty="0"/>
              <a:t>Third level</a:t>
            </a:r>
          </a:p>
          <a:p>
            <a:pPr lvl="3"/>
            <a:r>
              <a:rPr lang="nb-NO" altLang="nb-NO" dirty="0"/>
              <a:t>Fourth level</a:t>
            </a:r>
          </a:p>
          <a:p>
            <a:pPr lvl="4"/>
            <a:r>
              <a:rPr lang="nb-NO" altLang="nb-NO" dirty="0"/>
              <a:t>Fifth level</a:t>
            </a:r>
          </a:p>
        </p:txBody>
      </p:sp>
      <p:sp>
        <p:nvSpPr>
          <p:cNvPr id="9" name="Plassholder for tekst 8"/>
          <p:cNvSpPr>
            <a:spLocks noGrp="1"/>
          </p:cNvSpPr>
          <p:nvPr>
            <p:ph type="body" sz="quarter" idx="13" hasCustomPrompt="1"/>
          </p:nvPr>
        </p:nvSpPr>
        <p:spPr>
          <a:xfrm>
            <a:off x="629862" y="584268"/>
            <a:ext cx="2005598" cy="230859"/>
          </a:xfrm>
        </p:spPr>
        <p:txBody>
          <a:bodyPr wrap="square" numCol="1">
            <a:spAutoFit/>
          </a:bodyPr>
          <a:lstStyle>
            <a:lvl1pPr marL="0" indent="0">
              <a:buNone/>
              <a:defRPr b="1">
                <a:solidFill>
                  <a:schemeClr val="accent1"/>
                </a:solidFill>
              </a:defRPr>
            </a:lvl1pPr>
          </a:lstStyle>
          <a:p>
            <a:pPr lvl="0"/>
            <a:r>
              <a:rPr lang="nb-NO" altLang="nb-NO" dirty="0" err="1"/>
              <a:t>Click</a:t>
            </a:r>
            <a:r>
              <a:rPr lang="nb-NO" altLang="nb-NO" dirty="0"/>
              <a:t> to </a:t>
            </a:r>
            <a:r>
              <a:rPr lang="nb-NO" altLang="nb-NO" dirty="0" err="1"/>
              <a:t>add</a:t>
            </a:r>
            <a:r>
              <a:rPr lang="nb-NO" altLang="nb-NO" dirty="0"/>
              <a:t> </a:t>
            </a:r>
            <a:r>
              <a:rPr lang="nb-NO" altLang="nb-NO" dirty="0" err="1"/>
              <a:t>subtitle</a:t>
            </a:r>
            <a:endParaRPr lang="en-GB" altLang="en-GB" dirty="0"/>
          </a:p>
        </p:txBody>
      </p:sp>
    </p:spTree>
    <p:extLst>
      <p:ext uri="{BB962C8B-B14F-4D97-AF65-F5344CB8AC3E}">
        <p14:creationId xmlns:p14="http://schemas.microsoft.com/office/powerpoint/2010/main" xmlns="" val="2438489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Large text blue">
    <p:bg>
      <p:bgPr>
        <a:solidFill>
          <a:schemeClr val="accent1"/>
        </a:solidFill>
        <a:effectLst/>
      </p:bgPr>
    </p:bg>
    <p:spTree>
      <p:nvGrpSpPr>
        <p:cNvPr id="1" name=""/>
        <p:cNvGrpSpPr/>
        <p:nvPr/>
      </p:nvGrpSpPr>
      <p:grpSpPr>
        <a:xfrm>
          <a:off x="0" y="0"/>
          <a:ext cx="0" cy="0"/>
          <a:chOff x="0" y="0"/>
          <a:chExt cx="0" cy="0"/>
        </a:xfrm>
      </p:grpSpPr>
      <p:sp>
        <p:nvSpPr>
          <p:cNvPr id="7" name="Rectangle 5"/>
          <p:cNvSpPr>
            <a:spLocks noChangeArrowheads="1"/>
          </p:cNvSpPr>
          <p:nvPr userDrawn="1"/>
        </p:nvSpPr>
        <p:spPr>
          <a:xfrm>
            <a:off x="953418" y="6452713"/>
            <a:ext cx="77798"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8" name="Freeform 6"/>
          <p:cNvSpPr>
            <a:spLocks/>
          </p:cNvSpPr>
          <p:nvPr userDrawn="1"/>
        </p:nvSpPr>
        <p:spPr>
          <a:xfrm>
            <a:off x="716850" y="6452713"/>
            <a:ext cx="79385"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9" name="Rectangle 7"/>
          <p:cNvSpPr>
            <a:spLocks noChangeArrowheads="1"/>
          </p:cNvSpPr>
          <p:nvPr userDrawn="1"/>
        </p:nvSpPr>
        <p:spPr>
          <a:xfrm>
            <a:off x="639052" y="6452713"/>
            <a:ext cx="77798"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0" name="Freeform 8"/>
          <p:cNvSpPr>
            <a:spLocks/>
          </p:cNvSpPr>
          <p:nvPr userDrawn="1"/>
        </p:nvSpPr>
        <p:spPr>
          <a:xfrm>
            <a:off x="796235" y="6374122"/>
            <a:ext cx="77798"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1" name="Freeform 9"/>
          <p:cNvSpPr>
            <a:spLocks/>
          </p:cNvSpPr>
          <p:nvPr userDrawn="1"/>
        </p:nvSpPr>
        <p:spPr>
          <a:xfrm>
            <a:off x="1305095" y="6452713"/>
            <a:ext cx="77798"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2" name="Rectangle 10"/>
          <p:cNvSpPr>
            <a:spLocks noChangeArrowheads="1"/>
          </p:cNvSpPr>
          <p:nvPr userDrawn="1"/>
        </p:nvSpPr>
        <p:spPr>
          <a:xfrm>
            <a:off x="1228091" y="6452713"/>
            <a:ext cx="77004"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3" name="Freeform 11"/>
          <p:cNvSpPr>
            <a:spLocks/>
          </p:cNvSpPr>
          <p:nvPr userDrawn="1"/>
        </p:nvSpPr>
        <p:spPr>
          <a:xfrm>
            <a:off x="1382893" y="6374122"/>
            <a:ext cx="79385"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4" name="Rectangle 12"/>
          <p:cNvSpPr>
            <a:spLocks noChangeArrowheads="1"/>
          </p:cNvSpPr>
          <p:nvPr userDrawn="1"/>
        </p:nvSpPr>
        <p:spPr>
          <a:xfrm>
            <a:off x="874033" y="6295532"/>
            <a:ext cx="79385"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5" name="Line 13"/>
          <p:cNvSpPr>
            <a:spLocks noChangeShapeType="1"/>
          </p:cNvSpPr>
          <p:nvPr userDrawn="1"/>
        </p:nvSpPr>
        <p:spPr>
          <a:xfrm>
            <a:off x="1031216" y="6533684"/>
            <a:ext cx="196876"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6" name="Line 14"/>
          <p:cNvSpPr>
            <a:spLocks noChangeShapeType="1"/>
          </p:cNvSpPr>
          <p:nvPr userDrawn="1"/>
        </p:nvSpPr>
        <p:spPr>
          <a:xfrm>
            <a:off x="1462278" y="6533684"/>
            <a:ext cx="10723371"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45725" tIns="22863" rIns="45725" bIns="22863" numCol="1" anchor="t" anchorCtr="0" compatLnSpc="1">
            <a:prstTxWarp prst="textNoShape">
              <a:avLst/>
            </a:prstTxWarp>
          </a:bodyPr>
          <a:lstStyle/>
          <a:p>
            <a:endParaRPr lang="en-GB" altLang="en-GB" sz="900" dirty="0"/>
          </a:p>
        </p:txBody>
      </p:sp>
      <p:sp>
        <p:nvSpPr>
          <p:cNvPr id="17" name="Line 15"/>
          <p:cNvSpPr>
            <a:spLocks noChangeShapeType="1"/>
          </p:cNvSpPr>
          <p:nvPr userDrawn="1"/>
        </p:nvSpPr>
        <p:spPr>
          <a:xfrm>
            <a:off x="3175" y="6533684"/>
            <a:ext cx="635877"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45725" tIns="22863" rIns="45725" bIns="22863" numCol="1" anchor="t" anchorCtr="0" compatLnSpc="1">
            <a:prstTxWarp prst="textNoShape">
              <a:avLst/>
            </a:prstTxWarp>
          </a:bodyPr>
          <a:lstStyle/>
          <a:p>
            <a:endParaRPr lang="en-GB" altLang="en-GB" sz="900"/>
          </a:p>
        </p:txBody>
      </p:sp>
      <p:pic>
        <p:nvPicPr>
          <p:cNvPr id="4" name="Picture 3">
            <a:extLst>
              <a:ext uri="{FF2B5EF4-FFF2-40B4-BE49-F238E27FC236}">
                <a16:creationId xmlns:a16="http://schemas.microsoft.com/office/drawing/2014/main" xmlns="" id="{DDF84728-000A-D34C-B47E-645001042413}"/>
              </a:ext>
            </a:extLst>
          </p:cNvPr>
          <p:cNvPicPr>
            <a:picLocks noChangeAspect="1"/>
          </p:cNvPicPr>
          <p:nvPr userDrawn="1"/>
        </p:nvPicPr>
        <p:blipFill>
          <a:blip r:embed="rId2" cstate="print"/>
          <a:stretch>
            <a:fillRect/>
          </a:stretch>
        </p:blipFill>
        <p:spPr>
          <a:xfrm>
            <a:off x="97388" y="359116"/>
            <a:ext cx="11997224" cy="6139768"/>
          </a:xfrm>
          <a:prstGeom prst="rect">
            <a:avLst/>
          </a:prstGeom>
        </p:spPr>
      </p:pic>
      <p:sp>
        <p:nvSpPr>
          <p:cNvPr id="2" name="Tittel 1"/>
          <p:cNvSpPr>
            <a:spLocks noGrp="1"/>
          </p:cNvSpPr>
          <p:nvPr>
            <p:ph type="title" hasCustomPrompt="1"/>
          </p:nvPr>
        </p:nvSpPr>
        <p:spPr>
          <a:xfrm>
            <a:off x="835134" y="-1867367"/>
            <a:ext cx="10515600" cy="10389383"/>
          </a:xfrm>
        </p:spPr>
        <p:txBody>
          <a:bodyPr lIns="5760000" rIns="5760000" numCol="1" anchor="ctr"/>
          <a:lstStyle>
            <a:lvl1pPr>
              <a:defRPr sz="4501">
                <a:solidFill>
                  <a:schemeClr val="tx1"/>
                </a:solidFill>
              </a:defRPr>
            </a:lvl1pPr>
          </a:lstStyle>
          <a:p>
            <a:r>
              <a:rPr lang="nb-NO" altLang="nb-NO" dirty="0" err="1"/>
              <a:t>Click</a:t>
            </a:r>
            <a:r>
              <a:rPr lang="nb-NO" altLang="nb-NO" dirty="0"/>
              <a:t> to </a:t>
            </a:r>
            <a:r>
              <a:rPr lang="nb-NO" altLang="nb-NO" dirty="0" err="1"/>
              <a:t>add</a:t>
            </a:r>
            <a:r>
              <a:rPr lang="nb-NO" altLang="nb-NO" dirty="0"/>
              <a:t> </a:t>
            </a:r>
            <a:r>
              <a:rPr lang="nb-NO" altLang="nb-NO" dirty="0" err="1"/>
              <a:t>title</a:t>
            </a:r>
            <a:endParaRPr lang="nb-NO" altLang="nb-NO" dirty="0"/>
          </a:p>
        </p:txBody>
      </p:sp>
    </p:spTree>
    <p:extLst>
      <p:ext uri="{BB962C8B-B14F-4D97-AF65-F5344CB8AC3E}">
        <p14:creationId xmlns:p14="http://schemas.microsoft.com/office/powerpoint/2010/main" xmlns="" val="5987493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Large text blue">
    <p:bg>
      <p:bgPr>
        <a:solidFill>
          <a:srgbClr val="00B0F0"/>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71DAE700-C8B0-964A-8B1F-971F047FC48A}"/>
              </a:ext>
            </a:extLst>
          </p:cNvPr>
          <p:cNvPicPr>
            <a:picLocks noChangeAspect="1"/>
          </p:cNvPicPr>
          <p:nvPr userDrawn="1"/>
        </p:nvPicPr>
        <p:blipFill>
          <a:blip r:embed="rId2" cstate="print"/>
          <a:stretch>
            <a:fillRect/>
          </a:stretch>
        </p:blipFill>
        <p:spPr>
          <a:xfrm>
            <a:off x="97388" y="359116"/>
            <a:ext cx="11997224" cy="6139768"/>
          </a:xfrm>
          <a:prstGeom prst="rect">
            <a:avLst/>
          </a:prstGeom>
        </p:spPr>
      </p:pic>
      <p:sp>
        <p:nvSpPr>
          <p:cNvPr id="7" name="Rectangle 5"/>
          <p:cNvSpPr>
            <a:spLocks noChangeArrowheads="1"/>
          </p:cNvSpPr>
          <p:nvPr userDrawn="1"/>
        </p:nvSpPr>
        <p:spPr>
          <a:xfrm>
            <a:off x="953418" y="6452713"/>
            <a:ext cx="77798"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8" name="Freeform 6"/>
          <p:cNvSpPr>
            <a:spLocks/>
          </p:cNvSpPr>
          <p:nvPr userDrawn="1"/>
        </p:nvSpPr>
        <p:spPr>
          <a:xfrm>
            <a:off x="716850" y="6452713"/>
            <a:ext cx="79385"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9" name="Rectangle 7"/>
          <p:cNvSpPr>
            <a:spLocks noChangeArrowheads="1"/>
          </p:cNvSpPr>
          <p:nvPr userDrawn="1"/>
        </p:nvSpPr>
        <p:spPr>
          <a:xfrm>
            <a:off x="639052" y="6452713"/>
            <a:ext cx="77798"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0" name="Freeform 8"/>
          <p:cNvSpPr>
            <a:spLocks/>
          </p:cNvSpPr>
          <p:nvPr userDrawn="1"/>
        </p:nvSpPr>
        <p:spPr>
          <a:xfrm>
            <a:off x="796235" y="6374122"/>
            <a:ext cx="77798"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1" name="Freeform 9"/>
          <p:cNvSpPr>
            <a:spLocks/>
          </p:cNvSpPr>
          <p:nvPr userDrawn="1"/>
        </p:nvSpPr>
        <p:spPr>
          <a:xfrm>
            <a:off x="1305095" y="6452713"/>
            <a:ext cx="77798"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2" name="Rectangle 10"/>
          <p:cNvSpPr>
            <a:spLocks noChangeArrowheads="1"/>
          </p:cNvSpPr>
          <p:nvPr userDrawn="1"/>
        </p:nvSpPr>
        <p:spPr>
          <a:xfrm>
            <a:off x="1228091" y="6452713"/>
            <a:ext cx="77004"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3" name="Freeform 11"/>
          <p:cNvSpPr>
            <a:spLocks/>
          </p:cNvSpPr>
          <p:nvPr userDrawn="1"/>
        </p:nvSpPr>
        <p:spPr>
          <a:xfrm>
            <a:off x="1382893" y="6374122"/>
            <a:ext cx="79385"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4" name="Rectangle 12"/>
          <p:cNvSpPr>
            <a:spLocks noChangeArrowheads="1"/>
          </p:cNvSpPr>
          <p:nvPr userDrawn="1"/>
        </p:nvSpPr>
        <p:spPr>
          <a:xfrm>
            <a:off x="874033" y="6295532"/>
            <a:ext cx="79385"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5" name="Line 13"/>
          <p:cNvSpPr>
            <a:spLocks noChangeShapeType="1"/>
          </p:cNvSpPr>
          <p:nvPr userDrawn="1"/>
        </p:nvSpPr>
        <p:spPr>
          <a:xfrm>
            <a:off x="1031216" y="6533684"/>
            <a:ext cx="196876"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6" name="Line 14"/>
          <p:cNvSpPr>
            <a:spLocks noChangeShapeType="1"/>
          </p:cNvSpPr>
          <p:nvPr userDrawn="1"/>
        </p:nvSpPr>
        <p:spPr>
          <a:xfrm>
            <a:off x="1462278" y="6533684"/>
            <a:ext cx="10723371"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45725" tIns="22863" rIns="45725" bIns="22863" numCol="1" anchor="t" anchorCtr="0" compatLnSpc="1">
            <a:prstTxWarp prst="textNoShape">
              <a:avLst/>
            </a:prstTxWarp>
          </a:bodyPr>
          <a:lstStyle/>
          <a:p>
            <a:endParaRPr lang="en-GB" altLang="en-GB" sz="900" dirty="0"/>
          </a:p>
        </p:txBody>
      </p:sp>
      <p:sp>
        <p:nvSpPr>
          <p:cNvPr id="17" name="Line 15"/>
          <p:cNvSpPr>
            <a:spLocks noChangeShapeType="1"/>
          </p:cNvSpPr>
          <p:nvPr userDrawn="1"/>
        </p:nvSpPr>
        <p:spPr>
          <a:xfrm>
            <a:off x="3175" y="6533684"/>
            <a:ext cx="635877"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8" name="Tittel 1">
            <a:extLst>
              <a:ext uri="{FF2B5EF4-FFF2-40B4-BE49-F238E27FC236}">
                <a16:creationId xmlns:a16="http://schemas.microsoft.com/office/drawing/2014/main" xmlns="" id="{10F3F316-C0F7-4F46-880B-459C25BE9586}"/>
              </a:ext>
            </a:extLst>
          </p:cNvPr>
          <p:cNvSpPr>
            <a:spLocks noGrp="1"/>
          </p:cNvSpPr>
          <p:nvPr>
            <p:ph type="title" hasCustomPrompt="1"/>
          </p:nvPr>
        </p:nvSpPr>
        <p:spPr>
          <a:xfrm>
            <a:off x="835134" y="-1867367"/>
            <a:ext cx="10515600" cy="10389383"/>
          </a:xfrm>
        </p:spPr>
        <p:txBody>
          <a:bodyPr lIns="5760000" rIns="5760000" numCol="1" anchor="ctr"/>
          <a:lstStyle>
            <a:lvl1pPr>
              <a:defRPr sz="4501">
                <a:solidFill>
                  <a:schemeClr val="tx1"/>
                </a:solidFill>
              </a:defRPr>
            </a:lvl1pPr>
          </a:lstStyle>
          <a:p>
            <a:r>
              <a:rPr lang="nb-NO" altLang="nb-NO" dirty="0" err="1"/>
              <a:t>Click</a:t>
            </a:r>
            <a:r>
              <a:rPr lang="nb-NO" altLang="nb-NO" dirty="0"/>
              <a:t> to </a:t>
            </a:r>
            <a:r>
              <a:rPr lang="nb-NO" altLang="nb-NO" dirty="0" err="1"/>
              <a:t>add</a:t>
            </a:r>
            <a:r>
              <a:rPr lang="nb-NO" altLang="nb-NO" dirty="0"/>
              <a:t> </a:t>
            </a:r>
            <a:r>
              <a:rPr lang="nb-NO" altLang="nb-NO" dirty="0" err="1"/>
              <a:t>title</a:t>
            </a:r>
            <a:endParaRPr lang="nb-NO" altLang="nb-NO" dirty="0"/>
          </a:p>
        </p:txBody>
      </p:sp>
    </p:spTree>
    <p:extLst>
      <p:ext uri="{BB962C8B-B14F-4D97-AF65-F5344CB8AC3E}">
        <p14:creationId xmlns:p14="http://schemas.microsoft.com/office/powerpoint/2010/main" xmlns="" val="14702309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Large text green">
    <p:bg>
      <p:bgPr>
        <a:solidFill>
          <a:schemeClr val="accent3"/>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9F1DD7D9-7549-B140-AA0D-3E3EE59EDD91}"/>
              </a:ext>
            </a:extLst>
          </p:cNvPr>
          <p:cNvPicPr>
            <a:picLocks noChangeAspect="1"/>
          </p:cNvPicPr>
          <p:nvPr userDrawn="1"/>
        </p:nvPicPr>
        <p:blipFill>
          <a:blip r:embed="rId2" cstate="print"/>
          <a:stretch>
            <a:fillRect/>
          </a:stretch>
        </p:blipFill>
        <p:spPr>
          <a:xfrm>
            <a:off x="97388" y="359116"/>
            <a:ext cx="11997224" cy="6139768"/>
          </a:xfrm>
          <a:prstGeom prst="rect">
            <a:avLst/>
          </a:prstGeom>
        </p:spPr>
      </p:pic>
      <p:sp>
        <p:nvSpPr>
          <p:cNvPr id="7" name="Rectangle 5"/>
          <p:cNvSpPr>
            <a:spLocks noChangeArrowheads="1"/>
          </p:cNvSpPr>
          <p:nvPr userDrawn="1"/>
        </p:nvSpPr>
        <p:spPr>
          <a:xfrm>
            <a:off x="953418" y="6452713"/>
            <a:ext cx="77798"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8" name="Freeform 6"/>
          <p:cNvSpPr>
            <a:spLocks/>
          </p:cNvSpPr>
          <p:nvPr userDrawn="1"/>
        </p:nvSpPr>
        <p:spPr>
          <a:xfrm>
            <a:off x="716850" y="6452713"/>
            <a:ext cx="79385"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9" name="Rectangle 7"/>
          <p:cNvSpPr>
            <a:spLocks noChangeArrowheads="1"/>
          </p:cNvSpPr>
          <p:nvPr userDrawn="1"/>
        </p:nvSpPr>
        <p:spPr>
          <a:xfrm>
            <a:off x="639052" y="6452713"/>
            <a:ext cx="77798"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0" name="Freeform 8"/>
          <p:cNvSpPr>
            <a:spLocks/>
          </p:cNvSpPr>
          <p:nvPr userDrawn="1"/>
        </p:nvSpPr>
        <p:spPr>
          <a:xfrm>
            <a:off x="796235" y="6374122"/>
            <a:ext cx="77798"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1" name="Freeform 9"/>
          <p:cNvSpPr>
            <a:spLocks/>
          </p:cNvSpPr>
          <p:nvPr userDrawn="1"/>
        </p:nvSpPr>
        <p:spPr>
          <a:xfrm>
            <a:off x="1305095" y="6452713"/>
            <a:ext cx="77798"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2" name="Rectangle 10"/>
          <p:cNvSpPr>
            <a:spLocks noChangeArrowheads="1"/>
          </p:cNvSpPr>
          <p:nvPr userDrawn="1"/>
        </p:nvSpPr>
        <p:spPr>
          <a:xfrm>
            <a:off x="1228091" y="6452713"/>
            <a:ext cx="77004"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3" name="Freeform 11"/>
          <p:cNvSpPr>
            <a:spLocks/>
          </p:cNvSpPr>
          <p:nvPr userDrawn="1"/>
        </p:nvSpPr>
        <p:spPr>
          <a:xfrm>
            <a:off x="1382893" y="6374122"/>
            <a:ext cx="79385"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4" name="Rectangle 12"/>
          <p:cNvSpPr>
            <a:spLocks noChangeArrowheads="1"/>
          </p:cNvSpPr>
          <p:nvPr userDrawn="1"/>
        </p:nvSpPr>
        <p:spPr>
          <a:xfrm>
            <a:off x="874033" y="6295532"/>
            <a:ext cx="79385"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5" name="Line 13"/>
          <p:cNvSpPr>
            <a:spLocks noChangeShapeType="1"/>
          </p:cNvSpPr>
          <p:nvPr userDrawn="1"/>
        </p:nvSpPr>
        <p:spPr>
          <a:xfrm>
            <a:off x="1031216" y="6533684"/>
            <a:ext cx="196876"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6" name="Line 14"/>
          <p:cNvSpPr>
            <a:spLocks noChangeShapeType="1"/>
          </p:cNvSpPr>
          <p:nvPr userDrawn="1"/>
        </p:nvSpPr>
        <p:spPr>
          <a:xfrm>
            <a:off x="1462278" y="6533684"/>
            <a:ext cx="10723371"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45725" tIns="22863" rIns="45725" bIns="22863" numCol="1" anchor="t" anchorCtr="0" compatLnSpc="1">
            <a:prstTxWarp prst="textNoShape">
              <a:avLst/>
            </a:prstTxWarp>
          </a:bodyPr>
          <a:lstStyle/>
          <a:p>
            <a:endParaRPr lang="en-GB" altLang="en-GB" sz="900" dirty="0"/>
          </a:p>
        </p:txBody>
      </p:sp>
      <p:sp>
        <p:nvSpPr>
          <p:cNvPr id="17" name="Line 15"/>
          <p:cNvSpPr>
            <a:spLocks noChangeShapeType="1"/>
          </p:cNvSpPr>
          <p:nvPr userDrawn="1"/>
        </p:nvSpPr>
        <p:spPr>
          <a:xfrm>
            <a:off x="3175" y="6533684"/>
            <a:ext cx="635877"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8" name="Tittel 1">
            <a:extLst>
              <a:ext uri="{FF2B5EF4-FFF2-40B4-BE49-F238E27FC236}">
                <a16:creationId xmlns:a16="http://schemas.microsoft.com/office/drawing/2014/main" xmlns="" id="{0FD72A4A-C6B4-3046-98C3-8644C95AA953}"/>
              </a:ext>
            </a:extLst>
          </p:cNvPr>
          <p:cNvSpPr>
            <a:spLocks noGrp="1"/>
          </p:cNvSpPr>
          <p:nvPr>
            <p:ph type="title" hasCustomPrompt="1"/>
          </p:nvPr>
        </p:nvSpPr>
        <p:spPr>
          <a:xfrm>
            <a:off x="835134" y="-1867367"/>
            <a:ext cx="10515600" cy="10389383"/>
          </a:xfrm>
        </p:spPr>
        <p:txBody>
          <a:bodyPr lIns="5760000" rIns="5760000" numCol="1" anchor="ctr"/>
          <a:lstStyle>
            <a:lvl1pPr>
              <a:defRPr sz="4501">
                <a:solidFill>
                  <a:schemeClr val="tx1"/>
                </a:solidFill>
              </a:defRPr>
            </a:lvl1pPr>
          </a:lstStyle>
          <a:p>
            <a:r>
              <a:rPr lang="nb-NO" altLang="nb-NO" dirty="0" err="1"/>
              <a:t>Click</a:t>
            </a:r>
            <a:r>
              <a:rPr lang="nb-NO" altLang="nb-NO" dirty="0"/>
              <a:t> to </a:t>
            </a:r>
            <a:r>
              <a:rPr lang="nb-NO" altLang="nb-NO" dirty="0" err="1"/>
              <a:t>add</a:t>
            </a:r>
            <a:r>
              <a:rPr lang="nb-NO" altLang="nb-NO" dirty="0"/>
              <a:t> </a:t>
            </a:r>
            <a:r>
              <a:rPr lang="nb-NO" altLang="nb-NO" dirty="0" err="1"/>
              <a:t>title</a:t>
            </a:r>
            <a:endParaRPr lang="nb-NO" altLang="nb-NO" dirty="0"/>
          </a:p>
        </p:txBody>
      </p:sp>
    </p:spTree>
    <p:extLst>
      <p:ext uri="{BB962C8B-B14F-4D97-AF65-F5344CB8AC3E}">
        <p14:creationId xmlns:p14="http://schemas.microsoft.com/office/powerpoint/2010/main" xmlns="" val="4241969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Large text red">
    <p:bg>
      <p:bgPr>
        <a:solidFill>
          <a:schemeClr val="accent4"/>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74D30CCB-354F-CF4A-9E64-73D09D941BE8}"/>
              </a:ext>
            </a:extLst>
          </p:cNvPr>
          <p:cNvPicPr>
            <a:picLocks noChangeAspect="1"/>
          </p:cNvPicPr>
          <p:nvPr userDrawn="1"/>
        </p:nvPicPr>
        <p:blipFill>
          <a:blip r:embed="rId2" cstate="print"/>
          <a:stretch>
            <a:fillRect/>
          </a:stretch>
        </p:blipFill>
        <p:spPr>
          <a:xfrm>
            <a:off x="97388" y="359116"/>
            <a:ext cx="11997224" cy="6139768"/>
          </a:xfrm>
          <a:prstGeom prst="rect">
            <a:avLst/>
          </a:prstGeom>
        </p:spPr>
      </p:pic>
      <p:sp>
        <p:nvSpPr>
          <p:cNvPr id="7" name="Rectangle 5"/>
          <p:cNvSpPr>
            <a:spLocks noChangeArrowheads="1"/>
          </p:cNvSpPr>
          <p:nvPr userDrawn="1"/>
        </p:nvSpPr>
        <p:spPr>
          <a:xfrm>
            <a:off x="953418" y="6452713"/>
            <a:ext cx="77798"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8" name="Freeform 6"/>
          <p:cNvSpPr>
            <a:spLocks/>
          </p:cNvSpPr>
          <p:nvPr userDrawn="1"/>
        </p:nvSpPr>
        <p:spPr>
          <a:xfrm>
            <a:off x="716850" y="6452713"/>
            <a:ext cx="79385"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9" name="Rectangle 7"/>
          <p:cNvSpPr>
            <a:spLocks noChangeArrowheads="1"/>
          </p:cNvSpPr>
          <p:nvPr userDrawn="1"/>
        </p:nvSpPr>
        <p:spPr>
          <a:xfrm>
            <a:off x="639052" y="6452713"/>
            <a:ext cx="77798"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0" name="Freeform 8"/>
          <p:cNvSpPr>
            <a:spLocks/>
          </p:cNvSpPr>
          <p:nvPr userDrawn="1"/>
        </p:nvSpPr>
        <p:spPr>
          <a:xfrm>
            <a:off x="796235" y="6374122"/>
            <a:ext cx="77798"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1" name="Freeform 9"/>
          <p:cNvSpPr>
            <a:spLocks/>
          </p:cNvSpPr>
          <p:nvPr userDrawn="1"/>
        </p:nvSpPr>
        <p:spPr>
          <a:xfrm>
            <a:off x="1305095" y="6452713"/>
            <a:ext cx="77798"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2" name="Rectangle 10"/>
          <p:cNvSpPr>
            <a:spLocks noChangeArrowheads="1"/>
          </p:cNvSpPr>
          <p:nvPr userDrawn="1"/>
        </p:nvSpPr>
        <p:spPr>
          <a:xfrm>
            <a:off x="1228091" y="6452713"/>
            <a:ext cx="77004"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3" name="Freeform 11"/>
          <p:cNvSpPr>
            <a:spLocks/>
          </p:cNvSpPr>
          <p:nvPr userDrawn="1"/>
        </p:nvSpPr>
        <p:spPr>
          <a:xfrm>
            <a:off x="1382893" y="6374122"/>
            <a:ext cx="79385"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4" name="Rectangle 12"/>
          <p:cNvSpPr>
            <a:spLocks noChangeArrowheads="1"/>
          </p:cNvSpPr>
          <p:nvPr userDrawn="1"/>
        </p:nvSpPr>
        <p:spPr>
          <a:xfrm>
            <a:off x="874033" y="6295532"/>
            <a:ext cx="79385"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5" name="Line 13"/>
          <p:cNvSpPr>
            <a:spLocks noChangeShapeType="1"/>
          </p:cNvSpPr>
          <p:nvPr userDrawn="1"/>
        </p:nvSpPr>
        <p:spPr>
          <a:xfrm>
            <a:off x="1031216" y="6533684"/>
            <a:ext cx="196876"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6" name="Line 14"/>
          <p:cNvSpPr>
            <a:spLocks noChangeShapeType="1"/>
          </p:cNvSpPr>
          <p:nvPr userDrawn="1"/>
        </p:nvSpPr>
        <p:spPr>
          <a:xfrm>
            <a:off x="1462278" y="6533684"/>
            <a:ext cx="10723371"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45725" tIns="22863" rIns="45725" bIns="22863" numCol="1" anchor="t" anchorCtr="0" compatLnSpc="1">
            <a:prstTxWarp prst="textNoShape">
              <a:avLst/>
            </a:prstTxWarp>
          </a:bodyPr>
          <a:lstStyle/>
          <a:p>
            <a:endParaRPr lang="en-GB" altLang="en-GB" sz="900" dirty="0"/>
          </a:p>
        </p:txBody>
      </p:sp>
      <p:sp>
        <p:nvSpPr>
          <p:cNvPr id="17" name="Line 15"/>
          <p:cNvSpPr>
            <a:spLocks noChangeShapeType="1"/>
          </p:cNvSpPr>
          <p:nvPr userDrawn="1"/>
        </p:nvSpPr>
        <p:spPr>
          <a:xfrm>
            <a:off x="3175" y="6533684"/>
            <a:ext cx="635877"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8" name="Tittel 1">
            <a:extLst>
              <a:ext uri="{FF2B5EF4-FFF2-40B4-BE49-F238E27FC236}">
                <a16:creationId xmlns:a16="http://schemas.microsoft.com/office/drawing/2014/main" xmlns="" id="{CF33F160-CF38-004C-BF43-FAD5C00D29C6}"/>
              </a:ext>
            </a:extLst>
          </p:cNvPr>
          <p:cNvSpPr>
            <a:spLocks noGrp="1"/>
          </p:cNvSpPr>
          <p:nvPr>
            <p:ph type="title" hasCustomPrompt="1"/>
          </p:nvPr>
        </p:nvSpPr>
        <p:spPr>
          <a:xfrm>
            <a:off x="835134" y="-1867367"/>
            <a:ext cx="10515600" cy="10389383"/>
          </a:xfrm>
        </p:spPr>
        <p:txBody>
          <a:bodyPr lIns="5760000" rIns="5760000" numCol="1" anchor="ctr"/>
          <a:lstStyle>
            <a:lvl1pPr>
              <a:defRPr sz="4501">
                <a:solidFill>
                  <a:schemeClr val="tx1"/>
                </a:solidFill>
              </a:defRPr>
            </a:lvl1pPr>
          </a:lstStyle>
          <a:p>
            <a:r>
              <a:rPr lang="nb-NO" altLang="nb-NO" dirty="0" err="1"/>
              <a:t>Click</a:t>
            </a:r>
            <a:r>
              <a:rPr lang="nb-NO" altLang="nb-NO" dirty="0"/>
              <a:t> to </a:t>
            </a:r>
            <a:r>
              <a:rPr lang="nb-NO" altLang="nb-NO" dirty="0" err="1"/>
              <a:t>add</a:t>
            </a:r>
            <a:r>
              <a:rPr lang="nb-NO" altLang="nb-NO" dirty="0"/>
              <a:t> </a:t>
            </a:r>
            <a:r>
              <a:rPr lang="nb-NO" altLang="nb-NO" dirty="0" err="1"/>
              <a:t>title</a:t>
            </a:r>
            <a:endParaRPr lang="nb-NO" altLang="nb-NO" dirty="0"/>
          </a:p>
        </p:txBody>
      </p:sp>
    </p:spTree>
    <p:extLst>
      <p:ext uri="{BB962C8B-B14F-4D97-AF65-F5344CB8AC3E}">
        <p14:creationId xmlns:p14="http://schemas.microsoft.com/office/powerpoint/2010/main" xmlns="" val="10326640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Large text red">
    <p:bg>
      <p:bgPr>
        <a:solidFill>
          <a:schemeClr val="accent6"/>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xmlns="" id="{7500E985-6E77-1440-98EF-C91B38871C49}"/>
              </a:ext>
            </a:extLst>
          </p:cNvPr>
          <p:cNvPicPr>
            <a:picLocks noChangeAspect="1"/>
          </p:cNvPicPr>
          <p:nvPr userDrawn="1"/>
        </p:nvPicPr>
        <p:blipFill>
          <a:blip r:embed="rId2" cstate="print"/>
          <a:stretch>
            <a:fillRect/>
          </a:stretch>
        </p:blipFill>
        <p:spPr>
          <a:xfrm>
            <a:off x="97388" y="359116"/>
            <a:ext cx="11997224" cy="6139768"/>
          </a:xfrm>
          <a:prstGeom prst="rect">
            <a:avLst/>
          </a:prstGeom>
        </p:spPr>
      </p:pic>
      <p:sp>
        <p:nvSpPr>
          <p:cNvPr id="7" name="Rectangle 5"/>
          <p:cNvSpPr>
            <a:spLocks noChangeArrowheads="1"/>
          </p:cNvSpPr>
          <p:nvPr userDrawn="1"/>
        </p:nvSpPr>
        <p:spPr>
          <a:xfrm>
            <a:off x="953418" y="6452713"/>
            <a:ext cx="77798"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8" name="Freeform 6"/>
          <p:cNvSpPr>
            <a:spLocks/>
          </p:cNvSpPr>
          <p:nvPr userDrawn="1"/>
        </p:nvSpPr>
        <p:spPr>
          <a:xfrm>
            <a:off x="716850" y="6452713"/>
            <a:ext cx="79385"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9" name="Rectangle 7"/>
          <p:cNvSpPr>
            <a:spLocks noChangeArrowheads="1"/>
          </p:cNvSpPr>
          <p:nvPr userDrawn="1"/>
        </p:nvSpPr>
        <p:spPr>
          <a:xfrm>
            <a:off x="639052" y="6452713"/>
            <a:ext cx="77798"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0" name="Freeform 8"/>
          <p:cNvSpPr>
            <a:spLocks/>
          </p:cNvSpPr>
          <p:nvPr userDrawn="1"/>
        </p:nvSpPr>
        <p:spPr>
          <a:xfrm>
            <a:off x="796235" y="6374122"/>
            <a:ext cx="77798"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1" name="Freeform 9"/>
          <p:cNvSpPr>
            <a:spLocks/>
          </p:cNvSpPr>
          <p:nvPr userDrawn="1"/>
        </p:nvSpPr>
        <p:spPr>
          <a:xfrm>
            <a:off x="1305095" y="6452713"/>
            <a:ext cx="77798"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2" name="Rectangle 10"/>
          <p:cNvSpPr>
            <a:spLocks noChangeArrowheads="1"/>
          </p:cNvSpPr>
          <p:nvPr userDrawn="1"/>
        </p:nvSpPr>
        <p:spPr>
          <a:xfrm>
            <a:off x="1228091" y="6452713"/>
            <a:ext cx="77004"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3" name="Freeform 11"/>
          <p:cNvSpPr>
            <a:spLocks/>
          </p:cNvSpPr>
          <p:nvPr userDrawn="1"/>
        </p:nvSpPr>
        <p:spPr>
          <a:xfrm>
            <a:off x="1382893" y="6374122"/>
            <a:ext cx="79385"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4" name="Rectangle 12"/>
          <p:cNvSpPr>
            <a:spLocks noChangeArrowheads="1"/>
          </p:cNvSpPr>
          <p:nvPr userDrawn="1"/>
        </p:nvSpPr>
        <p:spPr>
          <a:xfrm>
            <a:off x="874033" y="6295532"/>
            <a:ext cx="79385"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5" name="Line 13"/>
          <p:cNvSpPr>
            <a:spLocks noChangeShapeType="1"/>
          </p:cNvSpPr>
          <p:nvPr userDrawn="1"/>
        </p:nvSpPr>
        <p:spPr>
          <a:xfrm>
            <a:off x="1031216" y="6533684"/>
            <a:ext cx="196876"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6" name="Line 14"/>
          <p:cNvSpPr>
            <a:spLocks noChangeShapeType="1"/>
          </p:cNvSpPr>
          <p:nvPr userDrawn="1"/>
        </p:nvSpPr>
        <p:spPr>
          <a:xfrm>
            <a:off x="1462278" y="6533684"/>
            <a:ext cx="10723371"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45725" tIns="22863" rIns="45725" bIns="22863" numCol="1" anchor="t" anchorCtr="0" compatLnSpc="1">
            <a:prstTxWarp prst="textNoShape">
              <a:avLst/>
            </a:prstTxWarp>
          </a:bodyPr>
          <a:lstStyle/>
          <a:p>
            <a:endParaRPr lang="en-GB" altLang="en-GB" sz="900" dirty="0"/>
          </a:p>
        </p:txBody>
      </p:sp>
      <p:sp>
        <p:nvSpPr>
          <p:cNvPr id="17" name="Line 15"/>
          <p:cNvSpPr>
            <a:spLocks noChangeShapeType="1"/>
          </p:cNvSpPr>
          <p:nvPr userDrawn="1"/>
        </p:nvSpPr>
        <p:spPr>
          <a:xfrm>
            <a:off x="3175" y="6533684"/>
            <a:ext cx="635877"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9" name="Tittel 1">
            <a:extLst>
              <a:ext uri="{FF2B5EF4-FFF2-40B4-BE49-F238E27FC236}">
                <a16:creationId xmlns:a16="http://schemas.microsoft.com/office/drawing/2014/main" xmlns="" id="{3D503D04-C70C-BC4C-9EC2-C8CFBFDC54A2}"/>
              </a:ext>
            </a:extLst>
          </p:cNvPr>
          <p:cNvSpPr>
            <a:spLocks noGrp="1"/>
          </p:cNvSpPr>
          <p:nvPr>
            <p:ph type="title" hasCustomPrompt="1"/>
          </p:nvPr>
        </p:nvSpPr>
        <p:spPr>
          <a:xfrm>
            <a:off x="835134" y="-1867367"/>
            <a:ext cx="10515600" cy="10389383"/>
          </a:xfrm>
        </p:spPr>
        <p:txBody>
          <a:bodyPr lIns="5760000" rIns="5760000" numCol="1" anchor="ctr"/>
          <a:lstStyle>
            <a:lvl1pPr>
              <a:defRPr sz="4501">
                <a:solidFill>
                  <a:schemeClr val="tx1"/>
                </a:solidFill>
              </a:defRPr>
            </a:lvl1pPr>
          </a:lstStyle>
          <a:p>
            <a:r>
              <a:rPr lang="nb-NO" altLang="nb-NO" dirty="0" err="1"/>
              <a:t>Click</a:t>
            </a:r>
            <a:r>
              <a:rPr lang="nb-NO" altLang="nb-NO" dirty="0"/>
              <a:t> to </a:t>
            </a:r>
            <a:r>
              <a:rPr lang="nb-NO" altLang="nb-NO" dirty="0" err="1"/>
              <a:t>add</a:t>
            </a:r>
            <a:r>
              <a:rPr lang="nb-NO" altLang="nb-NO" dirty="0"/>
              <a:t> </a:t>
            </a:r>
            <a:r>
              <a:rPr lang="nb-NO" altLang="nb-NO" dirty="0" err="1"/>
              <a:t>title</a:t>
            </a:r>
            <a:endParaRPr lang="nb-NO" altLang="nb-NO" dirty="0"/>
          </a:p>
        </p:txBody>
      </p:sp>
    </p:spTree>
    <p:extLst>
      <p:ext uri="{BB962C8B-B14F-4D97-AF65-F5344CB8AC3E}">
        <p14:creationId xmlns:p14="http://schemas.microsoft.com/office/powerpoint/2010/main" xmlns="" val="30901878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2_Large text red">
    <p:bg>
      <p:bgPr>
        <a:solidFill>
          <a:schemeClr val="accent5"/>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1999F05E-58C8-B245-A26D-C75801E445A8}"/>
              </a:ext>
            </a:extLst>
          </p:cNvPr>
          <p:cNvPicPr>
            <a:picLocks noChangeAspect="1"/>
          </p:cNvPicPr>
          <p:nvPr userDrawn="1"/>
        </p:nvPicPr>
        <p:blipFill>
          <a:blip r:embed="rId2" cstate="print"/>
          <a:stretch>
            <a:fillRect/>
          </a:stretch>
        </p:blipFill>
        <p:spPr>
          <a:xfrm>
            <a:off x="97388" y="359116"/>
            <a:ext cx="11997224" cy="6139768"/>
          </a:xfrm>
          <a:prstGeom prst="rect">
            <a:avLst/>
          </a:prstGeom>
        </p:spPr>
      </p:pic>
      <p:sp>
        <p:nvSpPr>
          <p:cNvPr id="7" name="Rectangle 5"/>
          <p:cNvSpPr>
            <a:spLocks noChangeArrowheads="1"/>
          </p:cNvSpPr>
          <p:nvPr userDrawn="1"/>
        </p:nvSpPr>
        <p:spPr>
          <a:xfrm>
            <a:off x="953418" y="6452713"/>
            <a:ext cx="77798" cy="8097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8" name="Freeform 6"/>
          <p:cNvSpPr>
            <a:spLocks/>
          </p:cNvSpPr>
          <p:nvPr userDrawn="1"/>
        </p:nvSpPr>
        <p:spPr>
          <a:xfrm>
            <a:off x="716850" y="6452713"/>
            <a:ext cx="79385"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9" name="Rectangle 7"/>
          <p:cNvSpPr>
            <a:spLocks noChangeArrowheads="1"/>
          </p:cNvSpPr>
          <p:nvPr userDrawn="1"/>
        </p:nvSpPr>
        <p:spPr>
          <a:xfrm>
            <a:off x="639052" y="6452713"/>
            <a:ext cx="77798"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0" name="Freeform 8"/>
          <p:cNvSpPr>
            <a:spLocks/>
          </p:cNvSpPr>
          <p:nvPr userDrawn="1"/>
        </p:nvSpPr>
        <p:spPr>
          <a:xfrm>
            <a:off x="796235" y="6374122"/>
            <a:ext cx="77798"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1" name="Freeform 9"/>
          <p:cNvSpPr>
            <a:spLocks/>
          </p:cNvSpPr>
          <p:nvPr userDrawn="1"/>
        </p:nvSpPr>
        <p:spPr>
          <a:xfrm>
            <a:off x="1305095" y="6452713"/>
            <a:ext cx="77798"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2" name="Rectangle 10"/>
          <p:cNvSpPr>
            <a:spLocks noChangeArrowheads="1"/>
          </p:cNvSpPr>
          <p:nvPr userDrawn="1"/>
        </p:nvSpPr>
        <p:spPr>
          <a:xfrm>
            <a:off x="1228091" y="6452713"/>
            <a:ext cx="77004" cy="159562"/>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3" name="Freeform 11"/>
          <p:cNvSpPr>
            <a:spLocks/>
          </p:cNvSpPr>
          <p:nvPr userDrawn="1"/>
        </p:nvSpPr>
        <p:spPr>
          <a:xfrm>
            <a:off x="1382893" y="6374122"/>
            <a:ext cx="79385"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4" name="Rectangle 12"/>
          <p:cNvSpPr>
            <a:spLocks noChangeArrowheads="1"/>
          </p:cNvSpPr>
          <p:nvPr userDrawn="1"/>
        </p:nvSpPr>
        <p:spPr>
          <a:xfrm>
            <a:off x="874033" y="6295532"/>
            <a:ext cx="79385" cy="238153"/>
          </a:xfrm>
          <a:prstGeom prst="rect">
            <a:avLst/>
          </a:prstGeom>
          <a:noFill/>
          <a:ln w="19050" cap="rnd">
            <a:solidFill>
              <a:schemeClr val="bg1"/>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5" name="Line 13"/>
          <p:cNvSpPr>
            <a:spLocks noChangeShapeType="1"/>
          </p:cNvSpPr>
          <p:nvPr userDrawn="1"/>
        </p:nvSpPr>
        <p:spPr>
          <a:xfrm>
            <a:off x="1031216" y="6533684"/>
            <a:ext cx="196876"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6" name="Line 14"/>
          <p:cNvSpPr>
            <a:spLocks noChangeShapeType="1"/>
          </p:cNvSpPr>
          <p:nvPr userDrawn="1"/>
        </p:nvSpPr>
        <p:spPr>
          <a:xfrm>
            <a:off x="1462278" y="6533684"/>
            <a:ext cx="10723371"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45725" tIns="22863" rIns="45725" bIns="22863" numCol="1" anchor="t" anchorCtr="0" compatLnSpc="1">
            <a:prstTxWarp prst="textNoShape">
              <a:avLst/>
            </a:prstTxWarp>
          </a:bodyPr>
          <a:lstStyle/>
          <a:p>
            <a:endParaRPr lang="en-GB" altLang="en-GB" sz="900" dirty="0"/>
          </a:p>
        </p:txBody>
      </p:sp>
      <p:sp>
        <p:nvSpPr>
          <p:cNvPr id="17" name="Line 15"/>
          <p:cNvSpPr>
            <a:spLocks noChangeShapeType="1"/>
          </p:cNvSpPr>
          <p:nvPr userDrawn="1"/>
        </p:nvSpPr>
        <p:spPr>
          <a:xfrm>
            <a:off x="3175" y="6533684"/>
            <a:ext cx="635877" cy="0"/>
          </a:xfrm>
          <a:prstGeom prst="line">
            <a:avLst/>
          </a:prstGeom>
          <a:noFill/>
          <a:ln w="19050" cap="rnd">
            <a:solidFill>
              <a:schemeClr val="bg1"/>
            </a:solidFill>
            <a:prstDash val="solid"/>
            <a:round/>
            <a:headEnd/>
            <a:tailEnd/>
          </a:ln>
          <a:extLst>
            <a:ext uri="{909E8E84-426E-40DD-AFC4-6F175D3DCCD1}">
              <a14:hiddenFill xmlns:a14="http://schemas.microsoft.com/office/drawing/2010/main" xmlns="">
                <a:no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18" name="Tittel 1">
            <a:extLst>
              <a:ext uri="{FF2B5EF4-FFF2-40B4-BE49-F238E27FC236}">
                <a16:creationId xmlns:a16="http://schemas.microsoft.com/office/drawing/2014/main" xmlns="" id="{CAE876C7-500E-9A41-BA2A-FFE7D35DA847}"/>
              </a:ext>
            </a:extLst>
          </p:cNvPr>
          <p:cNvSpPr>
            <a:spLocks noGrp="1"/>
          </p:cNvSpPr>
          <p:nvPr>
            <p:ph type="title" hasCustomPrompt="1"/>
          </p:nvPr>
        </p:nvSpPr>
        <p:spPr>
          <a:xfrm>
            <a:off x="835134" y="-1867367"/>
            <a:ext cx="10515600" cy="10389383"/>
          </a:xfrm>
        </p:spPr>
        <p:txBody>
          <a:bodyPr lIns="5760000" rIns="5760000" numCol="1" anchor="ctr"/>
          <a:lstStyle>
            <a:lvl1pPr>
              <a:defRPr sz="4501">
                <a:solidFill>
                  <a:schemeClr val="tx1"/>
                </a:solidFill>
              </a:defRPr>
            </a:lvl1pPr>
          </a:lstStyle>
          <a:p>
            <a:r>
              <a:rPr lang="nb-NO" altLang="nb-NO" dirty="0" err="1"/>
              <a:t>Click</a:t>
            </a:r>
            <a:r>
              <a:rPr lang="nb-NO" altLang="nb-NO" dirty="0"/>
              <a:t> to </a:t>
            </a:r>
            <a:r>
              <a:rPr lang="nb-NO" altLang="nb-NO" dirty="0" err="1"/>
              <a:t>add</a:t>
            </a:r>
            <a:r>
              <a:rPr lang="nb-NO" altLang="nb-NO" dirty="0"/>
              <a:t> </a:t>
            </a:r>
            <a:r>
              <a:rPr lang="nb-NO" altLang="nb-NO" dirty="0" err="1"/>
              <a:t>title</a:t>
            </a:r>
            <a:endParaRPr lang="nb-NO" altLang="nb-NO" dirty="0"/>
          </a:p>
        </p:txBody>
      </p:sp>
    </p:spTree>
    <p:extLst>
      <p:ext uri="{BB962C8B-B14F-4D97-AF65-F5344CB8AC3E}">
        <p14:creationId xmlns:p14="http://schemas.microsoft.com/office/powerpoint/2010/main" xmlns="" val="21625933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light background">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630161" y="3191533"/>
            <a:ext cx="9167449" cy="615624"/>
          </a:xfrm>
        </p:spPr>
        <p:txBody>
          <a:bodyPr wrap="square" lIns="0" tIns="0" rIns="0" bIns="0" numCol="1" anchor="ctr">
            <a:spAutoFit/>
          </a:bodyPr>
          <a:lstStyle>
            <a:lvl1pPr algn="l">
              <a:defRPr sz="4001"/>
            </a:lvl1pPr>
          </a:lstStyle>
          <a:p>
            <a:r>
              <a:rPr lang="nb-NO" altLang="nb-NO" dirty="0" err="1"/>
              <a:t>Click</a:t>
            </a:r>
            <a:r>
              <a:rPr lang="nb-NO" altLang="nb-NO" dirty="0"/>
              <a:t> to </a:t>
            </a:r>
            <a:r>
              <a:rPr lang="nb-NO" altLang="nb-NO" dirty="0" err="1"/>
              <a:t>add</a:t>
            </a:r>
            <a:r>
              <a:rPr lang="nb-NO" altLang="nb-NO" dirty="0"/>
              <a:t> </a:t>
            </a:r>
            <a:r>
              <a:rPr lang="nb-NO" altLang="nb-NO" dirty="0" err="1"/>
              <a:t>title</a:t>
            </a:r>
            <a:endParaRPr lang="nb-NO" altLang="nb-NO" dirty="0"/>
          </a:p>
        </p:txBody>
      </p:sp>
      <p:sp>
        <p:nvSpPr>
          <p:cNvPr id="4" name="Plassholder for dato 3"/>
          <p:cNvSpPr>
            <a:spLocks noGrp="1"/>
          </p:cNvSpPr>
          <p:nvPr>
            <p:ph type="dt" sz="half" idx="10"/>
          </p:nvPr>
        </p:nvSpPr>
        <p:spPr>
          <a:xfrm>
            <a:off x="9569442" y="6261424"/>
            <a:ext cx="1993109" cy="323165"/>
          </a:xfrm>
          <a:prstGeom prst="rect">
            <a:avLst/>
          </a:prstGeom>
        </p:spPr>
        <p:txBody>
          <a:bodyPr numCol="1" anchor="b">
            <a:spAutoFit/>
          </a:bodyPr>
          <a:lstStyle>
            <a:lvl1pPr>
              <a:defRPr sz="1500">
                <a:solidFill>
                  <a:schemeClr val="dk2"/>
                </a:solidFill>
              </a:defRPr>
            </a:lvl1pPr>
          </a:lstStyle>
          <a:p>
            <a:fld id="{D5906656-A9BE-4917-BFD7-16C60DDEE872}" type="datetime1">
              <a:rPr lang="nb-NO" altLang="nb-NO" smtClean="0"/>
              <a:pPr/>
              <a:t>28.03.2024</a:t>
            </a:fld>
            <a:endParaRPr lang="nb-NO" altLang="nb-NO" dirty="0"/>
          </a:p>
        </p:txBody>
      </p:sp>
      <p:sp>
        <p:nvSpPr>
          <p:cNvPr id="13" name="Plassholder for tekst 12"/>
          <p:cNvSpPr>
            <a:spLocks noGrp="1"/>
          </p:cNvSpPr>
          <p:nvPr>
            <p:ph type="body" sz="quarter" idx="13" hasCustomPrompt="1"/>
          </p:nvPr>
        </p:nvSpPr>
        <p:spPr>
          <a:xfrm>
            <a:off x="630161" y="6077398"/>
            <a:ext cx="2110306" cy="230859"/>
          </a:xfrm>
        </p:spPr>
        <p:txBody>
          <a:bodyPr numCol="1" anchor="b">
            <a:spAutoFit/>
          </a:bodyPr>
          <a:lstStyle>
            <a:lvl1pPr marL="0" indent="0">
              <a:buNone/>
              <a:defRPr b="1">
                <a:solidFill>
                  <a:schemeClr val="dk2"/>
                </a:solidFill>
              </a:defRPr>
            </a:lvl1pPr>
          </a:lstStyle>
          <a:p>
            <a:pPr lvl="0"/>
            <a:r>
              <a:rPr lang="nb-NO" altLang="nb-NO" dirty="0" err="1"/>
              <a:t>Name</a:t>
            </a:r>
            <a:endParaRPr lang="en-GB" altLang="en-GB" dirty="0"/>
          </a:p>
        </p:txBody>
      </p:sp>
      <p:sp>
        <p:nvSpPr>
          <p:cNvPr id="14" name="Plassholder for tekst 12"/>
          <p:cNvSpPr>
            <a:spLocks noGrp="1"/>
          </p:cNvSpPr>
          <p:nvPr>
            <p:ph type="body" sz="quarter" idx="14" hasCustomPrompt="1"/>
          </p:nvPr>
        </p:nvSpPr>
        <p:spPr>
          <a:xfrm>
            <a:off x="630161" y="6354598"/>
            <a:ext cx="2110306" cy="230859"/>
          </a:xfrm>
        </p:spPr>
        <p:txBody>
          <a:bodyPr numCol="1" anchor="b">
            <a:spAutoFit/>
          </a:bodyPr>
          <a:lstStyle>
            <a:lvl1pPr marL="0" indent="0">
              <a:buNone/>
              <a:defRPr b="1">
                <a:solidFill>
                  <a:schemeClr val="dk2"/>
                </a:solidFill>
              </a:defRPr>
            </a:lvl1pPr>
          </a:lstStyle>
          <a:p>
            <a:pPr lvl="0"/>
            <a:r>
              <a:rPr lang="nb-NO" altLang="nb-NO" dirty="0" err="1"/>
              <a:t>Title</a:t>
            </a:r>
            <a:endParaRPr lang="en-GB" altLang="en-GB" dirty="0"/>
          </a:p>
        </p:txBody>
      </p:sp>
      <p:sp>
        <p:nvSpPr>
          <p:cNvPr id="17" name="Plassholder for tekst 12"/>
          <p:cNvSpPr>
            <a:spLocks noGrp="1"/>
          </p:cNvSpPr>
          <p:nvPr>
            <p:ph type="body" sz="quarter" idx="15" hasCustomPrompt="1"/>
          </p:nvPr>
        </p:nvSpPr>
        <p:spPr>
          <a:xfrm>
            <a:off x="5100701" y="6073976"/>
            <a:ext cx="3384003" cy="230859"/>
          </a:xfrm>
        </p:spPr>
        <p:txBody>
          <a:bodyPr wrap="square" numCol="1" anchor="b">
            <a:spAutoFit/>
          </a:bodyPr>
          <a:lstStyle>
            <a:lvl1pPr marL="0" indent="0">
              <a:buNone/>
              <a:defRPr b="0">
                <a:solidFill>
                  <a:schemeClr val="dk2"/>
                </a:solidFill>
              </a:defRPr>
            </a:lvl1pPr>
          </a:lstStyle>
          <a:p>
            <a:pPr lvl="0"/>
            <a:r>
              <a:rPr lang="nb-NO" altLang="nb-NO" dirty="0"/>
              <a:t>Office</a:t>
            </a:r>
            <a:endParaRPr lang="en-GB" altLang="en-GB" dirty="0"/>
          </a:p>
        </p:txBody>
      </p:sp>
      <p:sp>
        <p:nvSpPr>
          <p:cNvPr id="18" name="Plassholder for tekst 12"/>
          <p:cNvSpPr>
            <a:spLocks noGrp="1"/>
          </p:cNvSpPr>
          <p:nvPr>
            <p:ph type="body" sz="quarter" idx="16" hasCustomPrompt="1"/>
          </p:nvPr>
        </p:nvSpPr>
        <p:spPr>
          <a:xfrm>
            <a:off x="5100702" y="6353730"/>
            <a:ext cx="3384003" cy="230859"/>
          </a:xfrm>
        </p:spPr>
        <p:txBody>
          <a:bodyPr wrap="square" numCol="1" anchor="b">
            <a:spAutoFit/>
          </a:bodyPr>
          <a:lstStyle>
            <a:lvl1pPr marL="0" indent="0">
              <a:buNone/>
              <a:defRPr b="0">
                <a:solidFill>
                  <a:schemeClr val="dk2"/>
                </a:solidFill>
              </a:defRPr>
            </a:lvl1pPr>
          </a:lstStyle>
          <a:p>
            <a:pPr lvl="0"/>
            <a:r>
              <a:rPr lang="nb-NO" altLang="nb-NO" dirty="0"/>
              <a:t>Company</a:t>
            </a:r>
            <a:endParaRPr lang="en-GB" altLang="en-GB" dirty="0"/>
          </a:p>
        </p:txBody>
      </p:sp>
      <p:pic>
        <p:nvPicPr>
          <p:cNvPr id="20" name="Bilde 19"/>
          <p:cNvPicPr>
            <a:picLocks noChangeAspect="1"/>
          </p:cNvPicPr>
          <p:nvPr userDrawn="1"/>
        </p:nvPicPr>
        <p:blipFill>
          <a:blip r:embed="rId2" cstate="print"/>
          <a:stretch>
            <a:fillRect/>
          </a:stretch>
        </p:blipFill>
        <p:spPr>
          <a:xfrm>
            <a:off x="1" y="0"/>
            <a:ext cx="12192000" cy="1206991"/>
          </a:xfrm>
          <a:prstGeom prst="rect">
            <a:avLst/>
          </a:prstGeom>
        </p:spPr>
      </p:pic>
    </p:spTree>
    <p:extLst>
      <p:ext uri="{BB962C8B-B14F-4D97-AF65-F5344CB8AC3E}">
        <p14:creationId xmlns:p14="http://schemas.microsoft.com/office/powerpoint/2010/main" xmlns="" val="813013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numCol="1"/>
          <a:lstStyle>
            <a:lvl1pPr>
              <a:defRPr/>
            </a:lvl1pPr>
          </a:lstStyle>
          <a:p>
            <a:r>
              <a:rPr lang="nb-NO" altLang="nb-NO" dirty="0" err="1"/>
              <a:t>Click</a:t>
            </a:r>
            <a:r>
              <a:rPr lang="nb-NO" altLang="nb-NO" dirty="0"/>
              <a:t> to </a:t>
            </a:r>
            <a:r>
              <a:rPr lang="nb-NO" altLang="nb-NO" dirty="0" err="1"/>
              <a:t>add</a:t>
            </a:r>
            <a:r>
              <a:rPr lang="nb-NO" altLang="nb-NO" dirty="0"/>
              <a:t> </a:t>
            </a:r>
            <a:r>
              <a:rPr lang="nb-NO" altLang="nb-NO" dirty="0" err="1"/>
              <a:t>title</a:t>
            </a:r>
            <a:endParaRPr lang="nb-NO" altLang="nb-NO" dirty="0"/>
          </a:p>
        </p:txBody>
      </p:sp>
    </p:spTree>
    <p:extLst>
      <p:ext uri="{BB962C8B-B14F-4D97-AF65-F5344CB8AC3E}">
        <p14:creationId xmlns:p14="http://schemas.microsoft.com/office/powerpoint/2010/main" xmlns="" val="29462073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side">
    <p:bg>
      <p:bgPr>
        <a:blipFill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630161" y="2081153"/>
            <a:ext cx="9167449" cy="615624"/>
          </a:xfrm>
        </p:spPr>
        <p:txBody>
          <a:bodyPr wrap="square" lIns="0" tIns="0" rIns="0" bIns="0" numCol="1" anchor="ctr">
            <a:spAutoFit/>
          </a:bodyPr>
          <a:lstStyle>
            <a:lvl1pPr algn="l">
              <a:defRPr sz="4001" b="1">
                <a:solidFill>
                  <a:schemeClr val="bg1"/>
                </a:solidFill>
              </a:defRPr>
            </a:lvl1pPr>
          </a:lstStyle>
          <a:p>
            <a:r>
              <a:rPr lang="nb-NO" altLang="nb-NO" dirty="0" err="1"/>
              <a:t>Click</a:t>
            </a:r>
            <a:r>
              <a:rPr lang="nb-NO" altLang="nb-NO" dirty="0"/>
              <a:t> to </a:t>
            </a:r>
            <a:r>
              <a:rPr lang="nb-NO" altLang="nb-NO" dirty="0" err="1"/>
              <a:t>add</a:t>
            </a:r>
            <a:r>
              <a:rPr lang="nb-NO" altLang="nb-NO" dirty="0"/>
              <a:t> </a:t>
            </a:r>
            <a:r>
              <a:rPr lang="nb-NO" altLang="nb-NO" dirty="0" err="1"/>
              <a:t>title</a:t>
            </a:r>
            <a:endParaRPr lang="nb-NO" altLang="nb-NO" dirty="0"/>
          </a:p>
        </p:txBody>
      </p:sp>
      <p:sp>
        <p:nvSpPr>
          <p:cNvPr id="7" name="Plassholder for tekst 6"/>
          <p:cNvSpPr>
            <a:spLocks noGrp="1"/>
          </p:cNvSpPr>
          <p:nvPr>
            <p:ph type="body" sz="quarter" idx="10" hasCustomPrompt="1"/>
          </p:nvPr>
        </p:nvSpPr>
        <p:spPr>
          <a:xfrm>
            <a:off x="630319" y="2890378"/>
            <a:ext cx="9167290" cy="1077244"/>
          </a:xfrm>
        </p:spPr>
        <p:txBody>
          <a:bodyPr numCol="1"/>
          <a:lstStyle>
            <a:lvl1pPr marL="0" indent="0">
              <a:buNone/>
              <a:defRPr b="1">
                <a:solidFill>
                  <a:schemeClr val="bg1"/>
                </a:solidFill>
              </a:defRPr>
            </a:lvl1pPr>
            <a:lvl2pPr marL="457223" indent="0">
              <a:buNone/>
              <a:defRPr b="1">
                <a:solidFill>
                  <a:schemeClr val="bg1"/>
                </a:solidFill>
              </a:defRPr>
            </a:lvl2pPr>
            <a:lvl3pPr marL="914446" indent="0">
              <a:buNone/>
              <a:defRPr b="1">
                <a:solidFill>
                  <a:schemeClr val="bg1"/>
                </a:solidFill>
              </a:defRPr>
            </a:lvl3pPr>
            <a:lvl4pPr marL="1371669" indent="0">
              <a:buNone/>
              <a:defRPr b="1">
                <a:solidFill>
                  <a:schemeClr val="bg1"/>
                </a:solidFill>
              </a:defRPr>
            </a:lvl4pPr>
            <a:lvl5pPr marL="1828892" indent="0">
              <a:buNone/>
              <a:defRPr b="1">
                <a:solidFill>
                  <a:schemeClr val="bg1"/>
                </a:solidFill>
              </a:defRPr>
            </a:lvl5pPr>
          </a:lstStyle>
          <a:p>
            <a:pPr lvl="0"/>
            <a:r>
              <a:rPr lang="nb-NO" altLang="nb-NO" dirty="0" err="1"/>
              <a:t>Click</a:t>
            </a:r>
            <a:r>
              <a:rPr lang="nb-NO" altLang="nb-NO" dirty="0"/>
              <a:t> to </a:t>
            </a:r>
            <a:r>
              <a:rPr lang="nb-NO" altLang="nb-NO" dirty="0" err="1"/>
              <a:t>add</a:t>
            </a:r>
            <a:r>
              <a:rPr lang="nb-NO" altLang="nb-NO" dirty="0"/>
              <a:t> </a:t>
            </a:r>
            <a:r>
              <a:rPr lang="nb-NO" altLang="nb-NO" dirty="0" err="1"/>
              <a:t>text</a:t>
            </a:r>
            <a:endParaRPr lang="nb-NO" altLang="nb-NO" dirty="0"/>
          </a:p>
        </p:txBody>
      </p:sp>
      <p:pic>
        <p:nvPicPr>
          <p:cNvPr id="6" name="Graphic 5">
            <a:extLst>
              <a:ext uri="{FF2B5EF4-FFF2-40B4-BE49-F238E27FC236}">
                <a16:creationId xmlns:a16="http://schemas.microsoft.com/office/drawing/2014/main" xmlns="" id="{E376F560-06C4-A94C-9C1C-E8A2CD99576F}"/>
              </a:ext>
            </a:extLst>
          </p:cNvPr>
          <p:cNvPicPr>
            <a:picLocks noChangeAspect="1"/>
          </p:cNvPicPr>
          <p:nvPr userDrawn="1"/>
        </p:nvPicPr>
        <p:blipFill>
          <a:blip r:embed="rId3" cstate="print">
            <a:extLst>
              <a:ext uri="{96DAC541-7B7A-43D3-8B79-37D633B846F1}">
                <asvg:svgBlip xmlns:asvg="http://schemas.microsoft.com/office/drawing/2016/SVG/main" xmlns="" r:embed="rId4"/>
              </a:ext>
            </a:extLst>
          </a:blip>
          <a:stretch>
            <a:fillRect/>
          </a:stretch>
        </p:blipFill>
        <p:spPr>
          <a:xfrm>
            <a:off x="630161" y="412500"/>
            <a:ext cx="1700379" cy="696762"/>
          </a:xfrm>
          <a:prstGeom prst="rect">
            <a:avLst/>
          </a:prstGeom>
        </p:spPr>
      </p:pic>
    </p:spTree>
    <p:extLst>
      <p:ext uri="{BB962C8B-B14F-4D97-AF65-F5344CB8AC3E}">
        <p14:creationId xmlns:p14="http://schemas.microsoft.com/office/powerpoint/2010/main" xmlns="" val="4011550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numCol="1"/>
          <a:lstStyle>
            <a:lvl1pPr>
              <a:defRPr>
                <a:solidFill>
                  <a:schemeClr val="tx1"/>
                </a:solidFill>
              </a:defRPr>
            </a:lvl1pPr>
          </a:lstStyle>
          <a:p>
            <a:r>
              <a:rPr lang="nb-NO" altLang="nb-NO" dirty="0" err="1"/>
              <a:t>Click</a:t>
            </a:r>
            <a:r>
              <a:rPr lang="nb-NO" altLang="nb-NO" dirty="0"/>
              <a:t> to </a:t>
            </a:r>
            <a:r>
              <a:rPr lang="nb-NO" altLang="nb-NO" dirty="0" err="1"/>
              <a:t>add</a:t>
            </a:r>
            <a:r>
              <a:rPr lang="nb-NO" altLang="nb-NO" dirty="0"/>
              <a:t> </a:t>
            </a:r>
            <a:r>
              <a:rPr lang="nb-NO" altLang="nb-NO" dirty="0" err="1"/>
              <a:t>title</a:t>
            </a:r>
            <a:endParaRPr lang="nb-NO" altLang="nb-NO" dirty="0"/>
          </a:p>
        </p:txBody>
      </p:sp>
      <p:sp>
        <p:nvSpPr>
          <p:cNvPr id="3" name="Plassholder for innhold 2"/>
          <p:cNvSpPr>
            <a:spLocks noGrp="1"/>
          </p:cNvSpPr>
          <p:nvPr>
            <p:ph idx="1" hasCustomPrompt="1"/>
          </p:nvPr>
        </p:nvSpPr>
        <p:spPr>
          <a:xfrm>
            <a:off x="630275" y="1545950"/>
            <a:ext cx="10932276" cy="4594525"/>
          </a:xfrm>
        </p:spPr>
        <p:txBody>
          <a:bodyPr numCol="1"/>
          <a:lstStyle>
            <a:lvl1pPr>
              <a:defRPr/>
            </a:lvl1pPr>
          </a:lstStyle>
          <a:p>
            <a:pPr lvl="0"/>
            <a:r>
              <a:rPr lang="nb-NO" altLang="nb-NO" dirty="0"/>
              <a:t>Click to add text</a:t>
            </a:r>
          </a:p>
          <a:p>
            <a:pPr lvl="1"/>
            <a:r>
              <a:rPr lang="nb-NO" altLang="nb-NO" dirty="0"/>
              <a:t>Second level</a:t>
            </a:r>
          </a:p>
          <a:p>
            <a:pPr lvl="2"/>
            <a:r>
              <a:rPr lang="nb-NO" altLang="nb-NO" dirty="0"/>
              <a:t>Third level</a:t>
            </a:r>
          </a:p>
          <a:p>
            <a:pPr lvl="3"/>
            <a:r>
              <a:rPr lang="nb-NO" altLang="nb-NO" dirty="0"/>
              <a:t>Fourth level</a:t>
            </a:r>
          </a:p>
          <a:p>
            <a:pPr lvl="4"/>
            <a:r>
              <a:rPr lang="nb-NO" altLang="nb-NO" dirty="0"/>
              <a:t>Fifth level</a:t>
            </a:r>
          </a:p>
        </p:txBody>
      </p:sp>
      <p:sp>
        <p:nvSpPr>
          <p:cNvPr id="9" name="Plassholder for tekst 8"/>
          <p:cNvSpPr>
            <a:spLocks noGrp="1"/>
          </p:cNvSpPr>
          <p:nvPr>
            <p:ph type="body" sz="quarter" idx="10" hasCustomPrompt="1"/>
          </p:nvPr>
        </p:nvSpPr>
        <p:spPr>
          <a:xfrm>
            <a:off x="629862" y="1315554"/>
            <a:ext cx="10932275" cy="230859"/>
          </a:xfrm>
        </p:spPr>
        <p:txBody>
          <a:bodyPr numCol="1">
            <a:spAutoFit/>
          </a:bodyPr>
          <a:lstStyle>
            <a:lvl1pPr marL="0" indent="0">
              <a:buNone/>
              <a:defRPr b="1">
                <a:solidFill>
                  <a:schemeClr val="bg2"/>
                </a:solidFill>
              </a:defRPr>
            </a:lvl1pPr>
          </a:lstStyle>
          <a:p>
            <a:pPr lvl="0"/>
            <a:r>
              <a:rPr lang="nb-NO" altLang="nb-NO" dirty="0" err="1"/>
              <a:t>Click</a:t>
            </a:r>
            <a:r>
              <a:rPr lang="nb-NO" altLang="nb-NO" dirty="0"/>
              <a:t> to </a:t>
            </a:r>
            <a:r>
              <a:rPr lang="nb-NO" altLang="nb-NO" dirty="0" err="1"/>
              <a:t>add</a:t>
            </a:r>
            <a:r>
              <a:rPr lang="nb-NO" altLang="nb-NO" dirty="0"/>
              <a:t> </a:t>
            </a:r>
            <a:r>
              <a:rPr lang="nb-NO" altLang="nb-NO" dirty="0" err="1"/>
              <a:t>subtitle</a:t>
            </a:r>
            <a:endParaRPr lang="en-GB" altLang="en-GB" dirty="0"/>
          </a:p>
        </p:txBody>
      </p:sp>
    </p:spTree>
    <p:extLst>
      <p:ext uri="{BB962C8B-B14F-4D97-AF65-F5344CB8AC3E}">
        <p14:creationId xmlns:p14="http://schemas.microsoft.com/office/powerpoint/2010/main" xmlns="" val="36508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re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numCol="1"/>
          <a:lstStyle>
            <a:lvl1pPr>
              <a:defRPr>
                <a:solidFill>
                  <a:schemeClr val="tx1"/>
                </a:solidFill>
              </a:defRPr>
            </a:lvl1pPr>
          </a:lstStyle>
          <a:p>
            <a:r>
              <a:rPr lang="nb-NO" altLang="nb-NO" dirty="0" err="1"/>
              <a:t>Click</a:t>
            </a:r>
            <a:r>
              <a:rPr lang="nb-NO" altLang="nb-NO" dirty="0"/>
              <a:t> to </a:t>
            </a:r>
            <a:r>
              <a:rPr lang="nb-NO" altLang="nb-NO" dirty="0" err="1"/>
              <a:t>add</a:t>
            </a:r>
            <a:r>
              <a:rPr lang="nb-NO" altLang="nb-NO" dirty="0"/>
              <a:t> </a:t>
            </a:r>
            <a:r>
              <a:rPr lang="nb-NO" altLang="nb-NO" dirty="0" err="1"/>
              <a:t>title</a:t>
            </a:r>
            <a:endParaRPr lang="nb-NO" altLang="nb-NO" dirty="0"/>
          </a:p>
        </p:txBody>
      </p:sp>
      <p:sp>
        <p:nvSpPr>
          <p:cNvPr id="3" name="Plassholder for innhold 2"/>
          <p:cNvSpPr>
            <a:spLocks noGrp="1"/>
          </p:cNvSpPr>
          <p:nvPr>
            <p:ph idx="1" hasCustomPrompt="1"/>
          </p:nvPr>
        </p:nvSpPr>
        <p:spPr>
          <a:xfrm>
            <a:off x="630275" y="1545950"/>
            <a:ext cx="10932276" cy="4594525"/>
          </a:xfrm>
        </p:spPr>
        <p:txBody>
          <a:bodyPr numCol="1"/>
          <a:lstStyle>
            <a:lvl1pPr>
              <a:defRPr/>
            </a:lvl1pPr>
          </a:lstStyle>
          <a:p>
            <a:pPr lvl="0"/>
            <a:r>
              <a:rPr lang="nb-NO" altLang="nb-NO" dirty="0"/>
              <a:t>Click to add text</a:t>
            </a:r>
          </a:p>
          <a:p>
            <a:pPr lvl="1"/>
            <a:r>
              <a:rPr lang="nb-NO" altLang="nb-NO" dirty="0"/>
              <a:t>Second level</a:t>
            </a:r>
          </a:p>
          <a:p>
            <a:pPr lvl="2"/>
            <a:r>
              <a:rPr lang="nb-NO" altLang="nb-NO" dirty="0"/>
              <a:t>Third level</a:t>
            </a:r>
          </a:p>
          <a:p>
            <a:pPr lvl="3"/>
            <a:r>
              <a:rPr lang="nb-NO" altLang="nb-NO" dirty="0"/>
              <a:t>Fourth level</a:t>
            </a:r>
          </a:p>
          <a:p>
            <a:pPr lvl="4"/>
            <a:r>
              <a:rPr lang="nb-NO" altLang="nb-NO" dirty="0"/>
              <a:t>Fifth level</a:t>
            </a:r>
          </a:p>
        </p:txBody>
      </p:sp>
      <p:sp>
        <p:nvSpPr>
          <p:cNvPr id="9" name="Plassholder for tekst 8"/>
          <p:cNvSpPr>
            <a:spLocks noGrp="1"/>
          </p:cNvSpPr>
          <p:nvPr>
            <p:ph type="body" sz="quarter" idx="10" hasCustomPrompt="1"/>
          </p:nvPr>
        </p:nvSpPr>
        <p:spPr>
          <a:xfrm>
            <a:off x="629862" y="1315554"/>
            <a:ext cx="10932275" cy="230859"/>
          </a:xfrm>
        </p:spPr>
        <p:txBody>
          <a:bodyPr numCol="1">
            <a:spAutoFit/>
          </a:bodyPr>
          <a:lstStyle>
            <a:lvl1pPr marL="0" indent="0">
              <a:buNone/>
              <a:defRPr b="1">
                <a:solidFill>
                  <a:schemeClr val="bg2"/>
                </a:solidFill>
              </a:defRPr>
            </a:lvl1pPr>
          </a:lstStyle>
          <a:p>
            <a:pPr lvl="0"/>
            <a:r>
              <a:rPr lang="nb-NO" altLang="nb-NO" dirty="0" err="1"/>
              <a:t>Click</a:t>
            </a:r>
            <a:r>
              <a:rPr lang="nb-NO" altLang="nb-NO" dirty="0"/>
              <a:t> to </a:t>
            </a:r>
            <a:r>
              <a:rPr lang="nb-NO" altLang="nb-NO" dirty="0" err="1"/>
              <a:t>add</a:t>
            </a:r>
            <a:r>
              <a:rPr lang="nb-NO" altLang="nb-NO" dirty="0"/>
              <a:t> </a:t>
            </a:r>
            <a:r>
              <a:rPr lang="nb-NO" altLang="nb-NO" dirty="0" err="1"/>
              <a:t>subtitle</a:t>
            </a:r>
            <a:endParaRPr lang="en-GB" altLang="en-GB" dirty="0"/>
          </a:p>
        </p:txBody>
      </p:sp>
    </p:spTree>
    <p:extLst>
      <p:ext uri="{BB962C8B-B14F-4D97-AF65-F5344CB8AC3E}">
        <p14:creationId xmlns:p14="http://schemas.microsoft.com/office/powerpoint/2010/main" xmlns="" val="2974860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text and photo">
    <p:spTree>
      <p:nvGrpSpPr>
        <p:cNvPr id="1" name=""/>
        <p:cNvGrpSpPr/>
        <p:nvPr/>
      </p:nvGrpSpPr>
      <p:grpSpPr>
        <a:xfrm>
          <a:off x="0" y="0"/>
          <a:ext cx="0" cy="0"/>
          <a:chOff x="0" y="0"/>
          <a:chExt cx="0" cy="0"/>
        </a:xfrm>
      </p:grpSpPr>
      <p:sp>
        <p:nvSpPr>
          <p:cNvPr id="7" name="Rektangel 6"/>
          <p:cNvSpPr/>
          <p:nvPr userDrawn="1"/>
        </p:nvSpPr>
        <p:spPr>
          <a:xfrm>
            <a:off x="7345875" y="0"/>
            <a:ext cx="48461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GB" altLang="en-GB" sz="900"/>
          </a:p>
        </p:txBody>
      </p:sp>
      <p:sp>
        <p:nvSpPr>
          <p:cNvPr id="5" name="Plassholder for bilde 4"/>
          <p:cNvSpPr>
            <a:spLocks noGrp="1"/>
          </p:cNvSpPr>
          <p:nvPr>
            <p:ph type="pic" sz="quarter" idx="10" hasCustomPrompt="1"/>
          </p:nvPr>
        </p:nvSpPr>
        <p:spPr>
          <a:xfrm>
            <a:off x="7345875" y="0"/>
            <a:ext cx="4846125" cy="6858000"/>
          </a:xfrm>
        </p:spPr>
        <p:txBody>
          <a:bodyPr numCol="1"/>
          <a:lstStyle>
            <a:lvl1pPr>
              <a:defRPr/>
            </a:lvl1pPr>
          </a:lstStyle>
          <a:p>
            <a:r>
              <a:rPr lang="en-GB" altLang="en-GB" dirty="0"/>
              <a:t>Click the icon to add picture</a:t>
            </a:r>
          </a:p>
        </p:txBody>
      </p:sp>
      <p:sp>
        <p:nvSpPr>
          <p:cNvPr id="2" name="Tittel 1"/>
          <p:cNvSpPr>
            <a:spLocks noGrp="1"/>
          </p:cNvSpPr>
          <p:nvPr>
            <p:ph type="title" hasCustomPrompt="1"/>
          </p:nvPr>
        </p:nvSpPr>
        <p:spPr>
          <a:xfrm>
            <a:off x="630276" y="548761"/>
            <a:ext cx="6139452" cy="538671"/>
          </a:xfrm>
        </p:spPr>
        <p:txBody>
          <a:bodyPr numCol="1"/>
          <a:lstStyle>
            <a:lvl1pPr>
              <a:defRPr>
                <a:solidFill>
                  <a:schemeClr val="tx1"/>
                </a:solidFill>
              </a:defRPr>
            </a:lvl1pPr>
          </a:lstStyle>
          <a:p>
            <a:r>
              <a:rPr lang="nb-NO" altLang="nb-NO" dirty="0" err="1"/>
              <a:t>Click</a:t>
            </a:r>
            <a:r>
              <a:rPr lang="nb-NO" altLang="nb-NO" dirty="0"/>
              <a:t> to </a:t>
            </a:r>
            <a:r>
              <a:rPr lang="nb-NO" altLang="nb-NO" dirty="0" err="1"/>
              <a:t>add</a:t>
            </a:r>
            <a:r>
              <a:rPr lang="nb-NO" altLang="nb-NO" dirty="0"/>
              <a:t> </a:t>
            </a:r>
            <a:r>
              <a:rPr lang="nb-NO" altLang="nb-NO" dirty="0" err="1"/>
              <a:t>title</a:t>
            </a:r>
            <a:endParaRPr lang="nb-NO" altLang="nb-NO" dirty="0"/>
          </a:p>
        </p:txBody>
      </p:sp>
      <p:sp>
        <p:nvSpPr>
          <p:cNvPr id="8" name="Plassholder for innhold 2"/>
          <p:cNvSpPr>
            <a:spLocks noGrp="1"/>
          </p:cNvSpPr>
          <p:nvPr>
            <p:ph idx="1" hasCustomPrompt="1"/>
          </p:nvPr>
        </p:nvSpPr>
        <p:spPr>
          <a:xfrm>
            <a:off x="630276" y="1545950"/>
            <a:ext cx="6139452" cy="4594525"/>
          </a:xfrm>
        </p:spPr>
        <p:txBody>
          <a:bodyPr numCol="1"/>
          <a:lstStyle>
            <a:lvl1pPr>
              <a:defRPr/>
            </a:lvl1pPr>
          </a:lstStyle>
          <a:p>
            <a:pPr lvl="0"/>
            <a:r>
              <a:rPr lang="nb-NO" altLang="nb-NO" dirty="0"/>
              <a:t>Click to add text</a:t>
            </a:r>
          </a:p>
          <a:p>
            <a:pPr lvl="1"/>
            <a:r>
              <a:rPr lang="nb-NO" altLang="nb-NO" dirty="0"/>
              <a:t>Second level</a:t>
            </a:r>
          </a:p>
          <a:p>
            <a:pPr lvl="2"/>
            <a:r>
              <a:rPr lang="nb-NO" altLang="nb-NO" dirty="0"/>
              <a:t>Third level</a:t>
            </a:r>
          </a:p>
          <a:p>
            <a:pPr lvl="3"/>
            <a:r>
              <a:rPr lang="nb-NO" altLang="nb-NO" dirty="0"/>
              <a:t>Fourth level</a:t>
            </a:r>
          </a:p>
          <a:p>
            <a:pPr lvl="4"/>
            <a:r>
              <a:rPr lang="nb-NO" altLang="nb-NO" dirty="0"/>
              <a:t>Fifth level</a:t>
            </a:r>
          </a:p>
        </p:txBody>
      </p:sp>
      <p:sp>
        <p:nvSpPr>
          <p:cNvPr id="9" name="Plassholder for tekst 8"/>
          <p:cNvSpPr>
            <a:spLocks noGrp="1"/>
          </p:cNvSpPr>
          <p:nvPr>
            <p:ph type="body" sz="quarter" idx="11" hasCustomPrompt="1"/>
          </p:nvPr>
        </p:nvSpPr>
        <p:spPr>
          <a:xfrm>
            <a:off x="629862" y="1315554"/>
            <a:ext cx="6139452" cy="230859"/>
          </a:xfrm>
        </p:spPr>
        <p:txBody>
          <a:bodyPr wrap="square" numCol="1">
            <a:spAutoFit/>
          </a:bodyPr>
          <a:lstStyle>
            <a:lvl1pPr marL="0" indent="0">
              <a:buNone/>
              <a:defRPr b="1">
                <a:solidFill>
                  <a:schemeClr val="bg2"/>
                </a:solidFill>
              </a:defRPr>
            </a:lvl1pPr>
          </a:lstStyle>
          <a:p>
            <a:pPr lvl="0"/>
            <a:r>
              <a:rPr lang="nb-NO" altLang="nb-NO" dirty="0" err="1"/>
              <a:t>Click</a:t>
            </a:r>
            <a:r>
              <a:rPr lang="nb-NO" altLang="nb-NO" dirty="0"/>
              <a:t> to </a:t>
            </a:r>
            <a:r>
              <a:rPr lang="nb-NO" altLang="nb-NO" dirty="0" err="1"/>
              <a:t>add</a:t>
            </a:r>
            <a:r>
              <a:rPr lang="nb-NO" altLang="nb-NO" dirty="0"/>
              <a:t> </a:t>
            </a:r>
            <a:r>
              <a:rPr lang="nb-NO" altLang="nb-NO" dirty="0" err="1"/>
              <a:t>subtitle</a:t>
            </a:r>
            <a:endParaRPr lang="en-GB" altLang="en-GB" dirty="0"/>
          </a:p>
        </p:txBody>
      </p:sp>
    </p:spTree>
    <p:extLst>
      <p:ext uri="{BB962C8B-B14F-4D97-AF65-F5344CB8AC3E}">
        <p14:creationId xmlns:p14="http://schemas.microsoft.com/office/powerpoint/2010/main" xmlns="" val="252435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text and photo red">
    <p:spTree>
      <p:nvGrpSpPr>
        <p:cNvPr id="1" name=""/>
        <p:cNvGrpSpPr/>
        <p:nvPr/>
      </p:nvGrpSpPr>
      <p:grpSpPr>
        <a:xfrm>
          <a:off x="0" y="0"/>
          <a:ext cx="0" cy="0"/>
          <a:chOff x="0" y="0"/>
          <a:chExt cx="0" cy="0"/>
        </a:xfrm>
      </p:grpSpPr>
      <p:sp>
        <p:nvSpPr>
          <p:cNvPr id="7" name="Rektangel 6"/>
          <p:cNvSpPr/>
          <p:nvPr userDrawn="1"/>
        </p:nvSpPr>
        <p:spPr>
          <a:xfrm>
            <a:off x="7345875" y="0"/>
            <a:ext cx="484612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GB" altLang="en-GB" sz="900"/>
          </a:p>
        </p:txBody>
      </p:sp>
      <p:sp>
        <p:nvSpPr>
          <p:cNvPr id="5" name="Plassholder for bilde 4"/>
          <p:cNvSpPr>
            <a:spLocks noGrp="1"/>
          </p:cNvSpPr>
          <p:nvPr>
            <p:ph type="pic" sz="quarter" idx="10" hasCustomPrompt="1"/>
          </p:nvPr>
        </p:nvSpPr>
        <p:spPr>
          <a:xfrm>
            <a:off x="7345875" y="0"/>
            <a:ext cx="4846125" cy="6858000"/>
          </a:xfrm>
        </p:spPr>
        <p:txBody>
          <a:bodyPr numCol="1"/>
          <a:lstStyle>
            <a:lvl1pPr>
              <a:defRPr/>
            </a:lvl1pPr>
          </a:lstStyle>
          <a:p>
            <a:r>
              <a:rPr lang="en-GB" altLang="en-GB" dirty="0"/>
              <a:t>Click the icon to add picture</a:t>
            </a:r>
          </a:p>
        </p:txBody>
      </p:sp>
      <p:sp>
        <p:nvSpPr>
          <p:cNvPr id="2" name="Tittel 1"/>
          <p:cNvSpPr>
            <a:spLocks noGrp="1"/>
          </p:cNvSpPr>
          <p:nvPr>
            <p:ph type="title" hasCustomPrompt="1"/>
          </p:nvPr>
        </p:nvSpPr>
        <p:spPr>
          <a:xfrm>
            <a:off x="630276" y="548761"/>
            <a:ext cx="6139452" cy="538671"/>
          </a:xfrm>
        </p:spPr>
        <p:txBody>
          <a:bodyPr numCol="1"/>
          <a:lstStyle>
            <a:lvl1pPr>
              <a:defRPr>
                <a:solidFill>
                  <a:schemeClr val="tx1"/>
                </a:solidFill>
              </a:defRPr>
            </a:lvl1pPr>
          </a:lstStyle>
          <a:p>
            <a:r>
              <a:rPr lang="nb-NO" altLang="nb-NO" dirty="0" err="1"/>
              <a:t>Click</a:t>
            </a:r>
            <a:r>
              <a:rPr lang="nb-NO" altLang="nb-NO" dirty="0"/>
              <a:t> to </a:t>
            </a:r>
            <a:r>
              <a:rPr lang="nb-NO" altLang="nb-NO" dirty="0" err="1"/>
              <a:t>add</a:t>
            </a:r>
            <a:r>
              <a:rPr lang="nb-NO" altLang="nb-NO" dirty="0"/>
              <a:t> </a:t>
            </a:r>
            <a:r>
              <a:rPr lang="nb-NO" altLang="nb-NO" dirty="0" err="1"/>
              <a:t>title</a:t>
            </a:r>
            <a:endParaRPr lang="nb-NO" altLang="nb-NO" dirty="0"/>
          </a:p>
        </p:txBody>
      </p:sp>
      <p:sp>
        <p:nvSpPr>
          <p:cNvPr id="8" name="Plassholder for innhold 2"/>
          <p:cNvSpPr>
            <a:spLocks noGrp="1"/>
          </p:cNvSpPr>
          <p:nvPr>
            <p:ph idx="1" hasCustomPrompt="1"/>
          </p:nvPr>
        </p:nvSpPr>
        <p:spPr>
          <a:xfrm>
            <a:off x="630276" y="1545950"/>
            <a:ext cx="6139452" cy="4594525"/>
          </a:xfrm>
        </p:spPr>
        <p:txBody>
          <a:bodyPr numCol="1"/>
          <a:lstStyle>
            <a:lvl1pPr>
              <a:defRPr/>
            </a:lvl1pPr>
          </a:lstStyle>
          <a:p>
            <a:pPr lvl="0"/>
            <a:r>
              <a:rPr lang="nb-NO" altLang="nb-NO" dirty="0"/>
              <a:t>Click to add text</a:t>
            </a:r>
          </a:p>
          <a:p>
            <a:pPr lvl="1"/>
            <a:r>
              <a:rPr lang="nb-NO" altLang="nb-NO" dirty="0"/>
              <a:t>Second level</a:t>
            </a:r>
          </a:p>
          <a:p>
            <a:pPr lvl="2"/>
            <a:r>
              <a:rPr lang="nb-NO" altLang="nb-NO" dirty="0"/>
              <a:t>Third level</a:t>
            </a:r>
          </a:p>
          <a:p>
            <a:pPr lvl="3"/>
            <a:r>
              <a:rPr lang="nb-NO" altLang="nb-NO" dirty="0"/>
              <a:t>Fourth level</a:t>
            </a:r>
          </a:p>
          <a:p>
            <a:pPr lvl="4"/>
            <a:r>
              <a:rPr lang="nb-NO" altLang="nb-NO" dirty="0"/>
              <a:t>Fifth level</a:t>
            </a:r>
          </a:p>
        </p:txBody>
      </p:sp>
      <p:sp>
        <p:nvSpPr>
          <p:cNvPr id="9" name="Plassholder for tekst 8"/>
          <p:cNvSpPr>
            <a:spLocks noGrp="1"/>
          </p:cNvSpPr>
          <p:nvPr>
            <p:ph type="body" sz="quarter" idx="11" hasCustomPrompt="1"/>
          </p:nvPr>
        </p:nvSpPr>
        <p:spPr>
          <a:xfrm>
            <a:off x="629862" y="1315554"/>
            <a:ext cx="6139452" cy="230859"/>
          </a:xfrm>
        </p:spPr>
        <p:txBody>
          <a:bodyPr wrap="square" numCol="1">
            <a:spAutoFit/>
          </a:bodyPr>
          <a:lstStyle>
            <a:lvl1pPr marL="0" indent="0">
              <a:buNone/>
              <a:defRPr b="1">
                <a:solidFill>
                  <a:schemeClr val="bg2"/>
                </a:solidFill>
              </a:defRPr>
            </a:lvl1pPr>
          </a:lstStyle>
          <a:p>
            <a:pPr lvl="0"/>
            <a:r>
              <a:rPr lang="nb-NO" altLang="nb-NO" dirty="0" err="1"/>
              <a:t>Click</a:t>
            </a:r>
            <a:r>
              <a:rPr lang="nb-NO" altLang="nb-NO" dirty="0"/>
              <a:t> to </a:t>
            </a:r>
            <a:r>
              <a:rPr lang="nb-NO" altLang="nb-NO" dirty="0" err="1"/>
              <a:t>add</a:t>
            </a:r>
            <a:r>
              <a:rPr lang="nb-NO" altLang="nb-NO" dirty="0"/>
              <a:t> </a:t>
            </a:r>
            <a:r>
              <a:rPr lang="nb-NO" altLang="nb-NO" dirty="0" err="1"/>
              <a:t>subtitle</a:t>
            </a:r>
            <a:endParaRPr lang="en-GB" altLang="en-GB" dirty="0"/>
          </a:p>
        </p:txBody>
      </p:sp>
    </p:spTree>
    <p:extLst>
      <p:ext uri="{BB962C8B-B14F-4D97-AF65-F5344CB8AC3E}">
        <p14:creationId xmlns:p14="http://schemas.microsoft.com/office/powerpoint/2010/main" xmlns="" val="829360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7" name="Rektangel 6"/>
          <p:cNvSpPr/>
          <p:nvPr userDrawn="1"/>
        </p:nvSpPr>
        <p:spPr>
          <a:xfrm>
            <a:off x="2871733" y="0"/>
            <a:ext cx="93202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GB" altLang="en-GB" sz="900"/>
          </a:p>
        </p:txBody>
      </p:sp>
      <p:sp>
        <p:nvSpPr>
          <p:cNvPr id="5" name="Plassholder for bilde 4"/>
          <p:cNvSpPr>
            <a:spLocks noGrp="1"/>
          </p:cNvSpPr>
          <p:nvPr>
            <p:ph type="pic" sz="quarter" idx="10" hasCustomPrompt="1"/>
          </p:nvPr>
        </p:nvSpPr>
        <p:spPr>
          <a:xfrm>
            <a:off x="2871733" y="0"/>
            <a:ext cx="9320267" cy="6858000"/>
          </a:xfrm>
        </p:spPr>
        <p:txBody>
          <a:bodyPr numCol="1"/>
          <a:lstStyle>
            <a:lvl1pPr>
              <a:defRPr/>
            </a:lvl1pPr>
          </a:lstStyle>
          <a:p>
            <a:r>
              <a:rPr lang="en-GB" altLang="en-GB" dirty="0"/>
              <a:t>Click the icon to add picture</a:t>
            </a:r>
          </a:p>
        </p:txBody>
      </p:sp>
      <p:sp>
        <p:nvSpPr>
          <p:cNvPr id="10" name="Plassholder for innhold 2"/>
          <p:cNvSpPr>
            <a:spLocks noGrp="1"/>
          </p:cNvSpPr>
          <p:nvPr>
            <p:ph idx="11" hasCustomPrompt="1"/>
          </p:nvPr>
        </p:nvSpPr>
        <p:spPr>
          <a:xfrm>
            <a:off x="630275" y="814665"/>
            <a:ext cx="2005598" cy="5325810"/>
          </a:xfrm>
        </p:spPr>
        <p:txBody>
          <a:bodyPr numCol="1"/>
          <a:lstStyle>
            <a:lvl1pPr>
              <a:defRPr/>
            </a:lvl1pPr>
          </a:lstStyle>
          <a:p>
            <a:pPr lvl="0"/>
            <a:r>
              <a:rPr lang="nb-NO" altLang="nb-NO" dirty="0"/>
              <a:t>Click to add text</a:t>
            </a:r>
          </a:p>
          <a:p>
            <a:pPr lvl="1"/>
            <a:r>
              <a:rPr lang="nb-NO" altLang="nb-NO" dirty="0"/>
              <a:t>Second level</a:t>
            </a:r>
          </a:p>
          <a:p>
            <a:pPr lvl="2"/>
            <a:r>
              <a:rPr lang="nb-NO" altLang="nb-NO" dirty="0"/>
              <a:t>Third level</a:t>
            </a:r>
          </a:p>
          <a:p>
            <a:pPr lvl="3"/>
            <a:r>
              <a:rPr lang="nb-NO" altLang="nb-NO" dirty="0"/>
              <a:t>Fourth level</a:t>
            </a:r>
          </a:p>
          <a:p>
            <a:pPr lvl="4"/>
            <a:r>
              <a:rPr lang="nb-NO" altLang="nb-NO" dirty="0"/>
              <a:t>Fifth level</a:t>
            </a:r>
          </a:p>
        </p:txBody>
      </p:sp>
      <p:sp>
        <p:nvSpPr>
          <p:cNvPr id="11" name="Plassholder for tekst 8"/>
          <p:cNvSpPr>
            <a:spLocks noGrp="1"/>
          </p:cNvSpPr>
          <p:nvPr>
            <p:ph type="body" sz="quarter" idx="12" hasCustomPrompt="1"/>
          </p:nvPr>
        </p:nvSpPr>
        <p:spPr>
          <a:xfrm>
            <a:off x="629862" y="584268"/>
            <a:ext cx="2005598" cy="230859"/>
          </a:xfrm>
        </p:spPr>
        <p:txBody>
          <a:bodyPr wrap="square" numCol="1">
            <a:spAutoFit/>
          </a:bodyPr>
          <a:lstStyle>
            <a:lvl1pPr marL="0" indent="0">
              <a:buNone/>
              <a:defRPr b="1">
                <a:solidFill>
                  <a:schemeClr val="accent1"/>
                </a:solidFill>
              </a:defRPr>
            </a:lvl1pPr>
          </a:lstStyle>
          <a:p>
            <a:pPr lvl="0"/>
            <a:r>
              <a:rPr lang="nb-NO" altLang="nb-NO" dirty="0" err="1"/>
              <a:t>Click</a:t>
            </a:r>
            <a:r>
              <a:rPr lang="nb-NO" altLang="nb-NO" dirty="0"/>
              <a:t> to </a:t>
            </a:r>
            <a:r>
              <a:rPr lang="nb-NO" altLang="nb-NO" dirty="0" err="1"/>
              <a:t>add</a:t>
            </a:r>
            <a:r>
              <a:rPr lang="nb-NO" altLang="nb-NO" dirty="0"/>
              <a:t> </a:t>
            </a:r>
            <a:r>
              <a:rPr lang="nb-NO" altLang="nb-NO" dirty="0" err="1"/>
              <a:t>subtitle</a:t>
            </a:r>
            <a:endParaRPr lang="en-GB" altLang="en-GB" dirty="0"/>
          </a:p>
        </p:txBody>
      </p:sp>
    </p:spTree>
    <p:extLst>
      <p:ext uri="{BB962C8B-B14F-4D97-AF65-F5344CB8AC3E}">
        <p14:creationId xmlns:p14="http://schemas.microsoft.com/office/powerpoint/2010/main" xmlns="" val="2864840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photo red">
    <p:spTree>
      <p:nvGrpSpPr>
        <p:cNvPr id="1" name=""/>
        <p:cNvGrpSpPr/>
        <p:nvPr/>
      </p:nvGrpSpPr>
      <p:grpSpPr>
        <a:xfrm>
          <a:off x="0" y="0"/>
          <a:ext cx="0" cy="0"/>
          <a:chOff x="0" y="0"/>
          <a:chExt cx="0" cy="0"/>
        </a:xfrm>
      </p:grpSpPr>
      <p:sp>
        <p:nvSpPr>
          <p:cNvPr id="7" name="Rektangel 6"/>
          <p:cNvSpPr/>
          <p:nvPr userDrawn="1"/>
        </p:nvSpPr>
        <p:spPr>
          <a:xfrm>
            <a:off x="2871733" y="0"/>
            <a:ext cx="932026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n-GB" altLang="en-GB" sz="900"/>
          </a:p>
        </p:txBody>
      </p:sp>
      <p:sp>
        <p:nvSpPr>
          <p:cNvPr id="5" name="Plassholder for bilde 4"/>
          <p:cNvSpPr>
            <a:spLocks noGrp="1"/>
          </p:cNvSpPr>
          <p:nvPr>
            <p:ph type="pic" sz="quarter" idx="10" hasCustomPrompt="1"/>
          </p:nvPr>
        </p:nvSpPr>
        <p:spPr>
          <a:xfrm>
            <a:off x="2871733" y="0"/>
            <a:ext cx="9320267" cy="6858000"/>
          </a:xfrm>
        </p:spPr>
        <p:txBody>
          <a:bodyPr numCol="1"/>
          <a:lstStyle>
            <a:lvl1pPr>
              <a:defRPr/>
            </a:lvl1pPr>
          </a:lstStyle>
          <a:p>
            <a:r>
              <a:rPr lang="en-GB" altLang="en-GB" dirty="0"/>
              <a:t>Click the icon to add picture</a:t>
            </a:r>
          </a:p>
        </p:txBody>
      </p:sp>
      <p:sp>
        <p:nvSpPr>
          <p:cNvPr id="10" name="Plassholder for innhold 2"/>
          <p:cNvSpPr>
            <a:spLocks noGrp="1"/>
          </p:cNvSpPr>
          <p:nvPr>
            <p:ph idx="11" hasCustomPrompt="1"/>
          </p:nvPr>
        </p:nvSpPr>
        <p:spPr>
          <a:xfrm>
            <a:off x="630275" y="814665"/>
            <a:ext cx="2005598" cy="5325810"/>
          </a:xfrm>
        </p:spPr>
        <p:txBody>
          <a:bodyPr numCol="1"/>
          <a:lstStyle/>
          <a:p>
            <a:pPr lvl="0"/>
            <a:r>
              <a:rPr lang="nb-NO" altLang="nb-NO" dirty="0"/>
              <a:t>Click to add text</a:t>
            </a:r>
          </a:p>
          <a:p>
            <a:pPr lvl="1"/>
            <a:r>
              <a:rPr lang="nb-NO" altLang="nb-NO" dirty="0"/>
              <a:t>Second level</a:t>
            </a:r>
          </a:p>
          <a:p>
            <a:pPr lvl="2"/>
            <a:r>
              <a:rPr lang="nb-NO" altLang="nb-NO" dirty="0"/>
              <a:t>Third level</a:t>
            </a:r>
          </a:p>
          <a:p>
            <a:pPr lvl="3"/>
            <a:r>
              <a:rPr lang="nb-NO" altLang="nb-NO" dirty="0"/>
              <a:t>Fourth level</a:t>
            </a:r>
          </a:p>
          <a:p>
            <a:pPr lvl="4"/>
            <a:r>
              <a:rPr lang="nb-NO" altLang="nb-NO" dirty="0"/>
              <a:t>Fifth level</a:t>
            </a:r>
          </a:p>
        </p:txBody>
      </p:sp>
      <p:sp>
        <p:nvSpPr>
          <p:cNvPr id="11" name="Plassholder for tekst 8"/>
          <p:cNvSpPr>
            <a:spLocks noGrp="1"/>
          </p:cNvSpPr>
          <p:nvPr>
            <p:ph type="body" sz="quarter" idx="12" hasCustomPrompt="1"/>
          </p:nvPr>
        </p:nvSpPr>
        <p:spPr>
          <a:xfrm>
            <a:off x="629862" y="584268"/>
            <a:ext cx="2005598" cy="230859"/>
          </a:xfrm>
        </p:spPr>
        <p:txBody>
          <a:bodyPr wrap="square" numCol="1">
            <a:spAutoFit/>
          </a:bodyPr>
          <a:lstStyle>
            <a:lvl1pPr marL="0" indent="0">
              <a:buNone/>
              <a:defRPr b="1">
                <a:solidFill>
                  <a:schemeClr val="accent1"/>
                </a:solidFill>
              </a:defRPr>
            </a:lvl1pPr>
          </a:lstStyle>
          <a:p>
            <a:pPr lvl="0"/>
            <a:r>
              <a:rPr lang="nb-NO" altLang="nb-NO" dirty="0" err="1"/>
              <a:t>Click</a:t>
            </a:r>
            <a:r>
              <a:rPr lang="nb-NO" altLang="nb-NO" dirty="0"/>
              <a:t> to </a:t>
            </a:r>
            <a:r>
              <a:rPr lang="nb-NO" altLang="nb-NO" dirty="0" err="1"/>
              <a:t>add</a:t>
            </a:r>
            <a:r>
              <a:rPr lang="nb-NO" altLang="nb-NO" dirty="0"/>
              <a:t> </a:t>
            </a:r>
            <a:r>
              <a:rPr lang="nb-NO" altLang="nb-NO" dirty="0" err="1"/>
              <a:t>subtitle</a:t>
            </a:r>
            <a:endParaRPr lang="en-GB" altLang="en-GB" dirty="0"/>
          </a:p>
        </p:txBody>
      </p:sp>
    </p:spTree>
    <p:extLst>
      <p:ext uri="{BB962C8B-B14F-4D97-AF65-F5344CB8AC3E}">
        <p14:creationId xmlns:p14="http://schemas.microsoft.com/office/powerpoint/2010/main" xmlns="" val="1513815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arge photo">
    <p:bg>
      <p:bgPr>
        <a:blipFill rotWithShape="1">
          <a:blip r:embed="rId2" cstate="print">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32923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30275" y="548761"/>
            <a:ext cx="10932276" cy="538671"/>
          </a:xfrm>
          <a:prstGeom prst="rect">
            <a:avLst/>
          </a:prstGeom>
        </p:spPr>
        <p:txBody>
          <a:bodyPr vert="horz" wrap="square" lIns="0" tIns="0" rIns="0" bIns="0" numCol="1" rtlCol="0" anchor="ctr">
            <a:spAutoFit/>
          </a:bodyPr>
          <a:lstStyle/>
          <a:p>
            <a:r>
              <a:rPr lang="nb-NO" altLang="nb-NO" dirty="0" err="1"/>
              <a:t>Click</a:t>
            </a:r>
            <a:r>
              <a:rPr lang="nb-NO" altLang="nb-NO" dirty="0"/>
              <a:t> to </a:t>
            </a:r>
            <a:r>
              <a:rPr lang="nb-NO" altLang="nb-NO" dirty="0" err="1"/>
              <a:t>add</a:t>
            </a:r>
            <a:r>
              <a:rPr lang="nb-NO" altLang="nb-NO" dirty="0"/>
              <a:t> </a:t>
            </a:r>
            <a:r>
              <a:rPr lang="nb-NO" altLang="nb-NO" dirty="0" err="1"/>
              <a:t>title</a:t>
            </a:r>
            <a:endParaRPr lang="nb-NO" altLang="nb-NO" dirty="0"/>
          </a:p>
        </p:txBody>
      </p:sp>
      <p:sp>
        <p:nvSpPr>
          <p:cNvPr id="3" name="Plassholder for tekst 2"/>
          <p:cNvSpPr>
            <a:spLocks noGrp="1"/>
          </p:cNvSpPr>
          <p:nvPr>
            <p:ph type="body" idx="1"/>
          </p:nvPr>
        </p:nvSpPr>
        <p:spPr>
          <a:xfrm>
            <a:off x="630275" y="1324128"/>
            <a:ext cx="10932276" cy="4816347"/>
          </a:xfrm>
          <a:prstGeom prst="rect">
            <a:avLst/>
          </a:prstGeom>
        </p:spPr>
        <p:txBody>
          <a:bodyPr vert="horz" lIns="0" tIns="0" rIns="0" bIns="0" numCol="1" rtlCol="0">
            <a:normAutofit/>
          </a:bodyPr>
          <a:lstStyle/>
          <a:p>
            <a:pPr lvl="0"/>
            <a:r>
              <a:rPr lang="nb-NO" altLang="nb-NO" dirty="0" err="1"/>
              <a:t>Click</a:t>
            </a:r>
            <a:r>
              <a:rPr lang="nb-NO" altLang="nb-NO" dirty="0"/>
              <a:t> to </a:t>
            </a:r>
            <a:r>
              <a:rPr lang="nb-NO" altLang="nb-NO" dirty="0" err="1"/>
              <a:t>add</a:t>
            </a:r>
            <a:r>
              <a:rPr lang="nb-NO" altLang="nb-NO" dirty="0"/>
              <a:t> </a:t>
            </a:r>
            <a:r>
              <a:rPr lang="nb-NO" altLang="nb-NO" dirty="0" err="1"/>
              <a:t>text</a:t>
            </a:r>
            <a:endParaRPr lang="nb-NO" altLang="nb-NO" dirty="0"/>
          </a:p>
          <a:p>
            <a:pPr lvl="1"/>
            <a:r>
              <a:rPr lang="nb-NO" altLang="nb-NO" dirty="0"/>
              <a:t>Second level</a:t>
            </a:r>
          </a:p>
          <a:p>
            <a:pPr lvl="2"/>
            <a:r>
              <a:rPr lang="nb-NO" altLang="nb-NO" dirty="0"/>
              <a:t>Third level</a:t>
            </a:r>
          </a:p>
          <a:p>
            <a:pPr lvl="3"/>
            <a:r>
              <a:rPr lang="nb-NO" altLang="nb-NO" dirty="0"/>
              <a:t>Fourth level</a:t>
            </a:r>
          </a:p>
          <a:p>
            <a:pPr lvl="4"/>
            <a:r>
              <a:rPr lang="nb-NO" altLang="nb-NO" dirty="0"/>
              <a:t>Fifth level</a:t>
            </a:r>
          </a:p>
        </p:txBody>
      </p:sp>
      <p:sp>
        <p:nvSpPr>
          <p:cNvPr id="29" name="Rectangle 5"/>
          <p:cNvSpPr>
            <a:spLocks noChangeArrowheads="1"/>
          </p:cNvSpPr>
          <p:nvPr userDrawn="1"/>
        </p:nvSpPr>
        <p:spPr>
          <a:xfrm>
            <a:off x="953418" y="6452713"/>
            <a:ext cx="77798" cy="80972"/>
          </a:xfrm>
          <a:prstGeom prst="rect">
            <a:avLst/>
          </a:prstGeom>
          <a:noFill/>
          <a:ln w="19050"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30" name="Freeform 6"/>
          <p:cNvSpPr>
            <a:spLocks/>
          </p:cNvSpPr>
          <p:nvPr userDrawn="1"/>
        </p:nvSpPr>
        <p:spPr>
          <a:xfrm>
            <a:off x="716850" y="6452713"/>
            <a:ext cx="79385" cy="80972"/>
          </a:xfrm>
          <a:custGeom>
            <a:avLst/>
            <a:gdLst>
              <a:gd name="T0" fmla="*/ 100 w 100"/>
              <a:gd name="T1" fmla="*/ 102 h 102"/>
              <a:gd name="T2" fmla="*/ 0 w 100"/>
              <a:gd name="T3" fmla="*/ 102 h 102"/>
              <a:gd name="T4" fmla="*/ 0 w 100"/>
              <a:gd name="T5" fmla="*/ 0 h 102"/>
              <a:gd name="T6" fmla="*/ 100 w 100"/>
              <a:gd name="T7" fmla="*/ 102 h 102"/>
            </a:gdLst>
            <a:ahLst/>
            <a:cxnLst>
              <a:cxn ang="0">
                <a:pos x="T0" y="T1"/>
              </a:cxn>
              <a:cxn ang="0">
                <a:pos x="T2" y="T3"/>
              </a:cxn>
              <a:cxn ang="0">
                <a:pos x="T4" y="T5"/>
              </a:cxn>
              <a:cxn ang="0">
                <a:pos x="T6" y="T7"/>
              </a:cxn>
            </a:cxnLst>
            <a:rect l="0" t="0" r="r" b="b"/>
            <a:pathLst>
              <a:path w="100" h="102">
                <a:moveTo>
                  <a:pt x="100" y="102"/>
                </a:moveTo>
                <a:lnTo>
                  <a:pt x="0" y="102"/>
                </a:lnTo>
                <a:lnTo>
                  <a:pt x="0" y="0"/>
                </a:lnTo>
                <a:lnTo>
                  <a:pt x="100" y="102"/>
                </a:lnTo>
                <a:close/>
              </a:path>
            </a:pathLst>
          </a:custGeom>
          <a:noFill/>
          <a:ln w="19050"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31" name="Rectangle 7"/>
          <p:cNvSpPr>
            <a:spLocks noChangeArrowheads="1"/>
          </p:cNvSpPr>
          <p:nvPr userDrawn="1"/>
        </p:nvSpPr>
        <p:spPr>
          <a:xfrm>
            <a:off x="639052" y="6452713"/>
            <a:ext cx="77798" cy="159562"/>
          </a:xfrm>
          <a:prstGeom prst="rect">
            <a:avLst/>
          </a:prstGeom>
          <a:noFill/>
          <a:ln w="19050"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32" name="Freeform 8"/>
          <p:cNvSpPr>
            <a:spLocks/>
          </p:cNvSpPr>
          <p:nvPr userDrawn="1"/>
        </p:nvSpPr>
        <p:spPr>
          <a:xfrm>
            <a:off x="796235" y="6374122"/>
            <a:ext cx="77798" cy="238153"/>
          </a:xfrm>
          <a:custGeom>
            <a:avLst/>
            <a:gdLst>
              <a:gd name="T0" fmla="*/ 0 w 98"/>
              <a:gd name="T1" fmla="*/ 0 h 300"/>
              <a:gd name="T2" fmla="*/ 0 w 98"/>
              <a:gd name="T3" fmla="*/ 201 h 300"/>
              <a:gd name="T4" fmla="*/ 98 w 98"/>
              <a:gd name="T5" fmla="*/ 300 h 300"/>
              <a:gd name="T6" fmla="*/ 98 w 98"/>
              <a:gd name="T7" fmla="*/ 0 h 300"/>
              <a:gd name="T8" fmla="*/ 0 w 98"/>
              <a:gd name="T9" fmla="*/ 0 h 300"/>
            </a:gdLst>
            <a:ahLst/>
            <a:cxnLst>
              <a:cxn ang="0">
                <a:pos x="T0" y="T1"/>
              </a:cxn>
              <a:cxn ang="0">
                <a:pos x="T2" y="T3"/>
              </a:cxn>
              <a:cxn ang="0">
                <a:pos x="T4" y="T5"/>
              </a:cxn>
              <a:cxn ang="0">
                <a:pos x="T6" y="T7"/>
              </a:cxn>
              <a:cxn ang="0">
                <a:pos x="T8" y="T9"/>
              </a:cxn>
            </a:cxnLst>
            <a:rect l="0" t="0" r="r" b="b"/>
            <a:pathLst>
              <a:path w="98" h="300">
                <a:moveTo>
                  <a:pt x="0" y="0"/>
                </a:moveTo>
                <a:lnTo>
                  <a:pt x="0" y="201"/>
                </a:lnTo>
                <a:lnTo>
                  <a:pt x="98" y="300"/>
                </a:lnTo>
                <a:lnTo>
                  <a:pt x="98" y="0"/>
                </a:lnTo>
                <a:lnTo>
                  <a:pt x="0" y="0"/>
                </a:lnTo>
                <a:close/>
              </a:path>
            </a:pathLst>
          </a:custGeom>
          <a:noFill/>
          <a:ln w="19050"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33" name="Freeform 9"/>
          <p:cNvSpPr>
            <a:spLocks/>
          </p:cNvSpPr>
          <p:nvPr userDrawn="1"/>
        </p:nvSpPr>
        <p:spPr>
          <a:xfrm>
            <a:off x="1305095" y="6452713"/>
            <a:ext cx="77798" cy="80972"/>
          </a:xfrm>
          <a:custGeom>
            <a:avLst/>
            <a:gdLst>
              <a:gd name="T0" fmla="*/ 98 w 98"/>
              <a:gd name="T1" fmla="*/ 102 h 102"/>
              <a:gd name="T2" fmla="*/ 0 w 98"/>
              <a:gd name="T3" fmla="*/ 102 h 102"/>
              <a:gd name="T4" fmla="*/ 0 w 98"/>
              <a:gd name="T5" fmla="*/ 0 h 102"/>
              <a:gd name="T6" fmla="*/ 98 w 98"/>
              <a:gd name="T7" fmla="*/ 102 h 102"/>
            </a:gdLst>
            <a:ahLst/>
            <a:cxnLst>
              <a:cxn ang="0">
                <a:pos x="T0" y="T1"/>
              </a:cxn>
              <a:cxn ang="0">
                <a:pos x="T2" y="T3"/>
              </a:cxn>
              <a:cxn ang="0">
                <a:pos x="T4" y="T5"/>
              </a:cxn>
              <a:cxn ang="0">
                <a:pos x="T6" y="T7"/>
              </a:cxn>
            </a:cxnLst>
            <a:rect l="0" t="0" r="r" b="b"/>
            <a:pathLst>
              <a:path w="98" h="102">
                <a:moveTo>
                  <a:pt x="98" y="102"/>
                </a:moveTo>
                <a:lnTo>
                  <a:pt x="0" y="102"/>
                </a:lnTo>
                <a:lnTo>
                  <a:pt x="0" y="0"/>
                </a:lnTo>
                <a:lnTo>
                  <a:pt x="98" y="102"/>
                </a:lnTo>
                <a:close/>
              </a:path>
            </a:pathLst>
          </a:custGeom>
          <a:noFill/>
          <a:ln w="19050"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34" name="Rectangle 10"/>
          <p:cNvSpPr>
            <a:spLocks noChangeArrowheads="1"/>
          </p:cNvSpPr>
          <p:nvPr userDrawn="1"/>
        </p:nvSpPr>
        <p:spPr>
          <a:xfrm>
            <a:off x="1228091" y="6452713"/>
            <a:ext cx="77004" cy="159562"/>
          </a:xfrm>
          <a:prstGeom prst="rect">
            <a:avLst/>
          </a:prstGeom>
          <a:noFill/>
          <a:ln w="19050"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35" name="Freeform 11"/>
          <p:cNvSpPr>
            <a:spLocks/>
          </p:cNvSpPr>
          <p:nvPr userDrawn="1"/>
        </p:nvSpPr>
        <p:spPr>
          <a:xfrm>
            <a:off x="1382893" y="6374122"/>
            <a:ext cx="79385" cy="238153"/>
          </a:xfrm>
          <a:custGeom>
            <a:avLst/>
            <a:gdLst>
              <a:gd name="T0" fmla="*/ 0 w 100"/>
              <a:gd name="T1" fmla="*/ 0 h 300"/>
              <a:gd name="T2" fmla="*/ 0 w 100"/>
              <a:gd name="T3" fmla="*/ 201 h 300"/>
              <a:gd name="T4" fmla="*/ 100 w 100"/>
              <a:gd name="T5" fmla="*/ 300 h 300"/>
              <a:gd name="T6" fmla="*/ 100 w 100"/>
              <a:gd name="T7" fmla="*/ 0 h 300"/>
              <a:gd name="T8" fmla="*/ 0 w 100"/>
              <a:gd name="T9" fmla="*/ 0 h 300"/>
            </a:gdLst>
            <a:ahLst/>
            <a:cxnLst>
              <a:cxn ang="0">
                <a:pos x="T0" y="T1"/>
              </a:cxn>
              <a:cxn ang="0">
                <a:pos x="T2" y="T3"/>
              </a:cxn>
              <a:cxn ang="0">
                <a:pos x="T4" y="T5"/>
              </a:cxn>
              <a:cxn ang="0">
                <a:pos x="T6" y="T7"/>
              </a:cxn>
              <a:cxn ang="0">
                <a:pos x="T8" y="T9"/>
              </a:cxn>
            </a:cxnLst>
            <a:rect l="0" t="0" r="r" b="b"/>
            <a:pathLst>
              <a:path w="100" h="300">
                <a:moveTo>
                  <a:pt x="0" y="0"/>
                </a:moveTo>
                <a:lnTo>
                  <a:pt x="0" y="201"/>
                </a:lnTo>
                <a:lnTo>
                  <a:pt x="100" y="300"/>
                </a:lnTo>
                <a:lnTo>
                  <a:pt x="100" y="0"/>
                </a:lnTo>
                <a:lnTo>
                  <a:pt x="0" y="0"/>
                </a:lnTo>
                <a:close/>
              </a:path>
            </a:pathLst>
          </a:custGeom>
          <a:noFill/>
          <a:ln w="19050"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36" name="Rectangle 12"/>
          <p:cNvSpPr>
            <a:spLocks noChangeArrowheads="1"/>
          </p:cNvSpPr>
          <p:nvPr userDrawn="1"/>
        </p:nvSpPr>
        <p:spPr>
          <a:xfrm>
            <a:off x="874033" y="6295532"/>
            <a:ext cx="79385" cy="238153"/>
          </a:xfrm>
          <a:prstGeom prst="rect">
            <a:avLst/>
          </a:prstGeom>
          <a:noFill/>
          <a:ln w="19050" cap="rnd">
            <a:solidFill>
              <a:srgbClr val="1D1E1C"/>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37" name="Line 13"/>
          <p:cNvSpPr>
            <a:spLocks noChangeShapeType="1"/>
          </p:cNvSpPr>
          <p:nvPr userDrawn="1"/>
        </p:nvSpPr>
        <p:spPr>
          <a:xfrm>
            <a:off x="1031216" y="6533684"/>
            <a:ext cx="196876" cy="0"/>
          </a:xfrm>
          <a:prstGeom prst="line">
            <a:avLst/>
          </a:prstGeom>
          <a:noFill/>
          <a:ln w="19050"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45725" tIns="22863" rIns="45725" bIns="22863" numCol="1" anchor="t" anchorCtr="0" compatLnSpc="1">
            <a:prstTxWarp prst="textNoShape">
              <a:avLst/>
            </a:prstTxWarp>
          </a:bodyPr>
          <a:lstStyle/>
          <a:p>
            <a:endParaRPr lang="en-GB" altLang="en-GB" sz="900"/>
          </a:p>
        </p:txBody>
      </p:sp>
      <p:sp>
        <p:nvSpPr>
          <p:cNvPr id="38" name="Line 14"/>
          <p:cNvSpPr>
            <a:spLocks noChangeShapeType="1"/>
          </p:cNvSpPr>
          <p:nvPr userDrawn="1"/>
        </p:nvSpPr>
        <p:spPr>
          <a:xfrm>
            <a:off x="1462278" y="6533684"/>
            <a:ext cx="10723371" cy="0"/>
          </a:xfrm>
          <a:prstGeom prst="line">
            <a:avLst/>
          </a:prstGeom>
          <a:noFill/>
          <a:ln w="19050"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45725" tIns="22863" rIns="45725" bIns="22863" numCol="1" anchor="t" anchorCtr="0" compatLnSpc="1">
            <a:prstTxWarp prst="textNoShape">
              <a:avLst/>
            </a:prstTxWarp>
          </a:bodyPr>
          <a:lstStyle/>
          <a:p>
            <a:endParaRPr lang="en-GB" altLang="en-GB" sz="900" dirty="0"/>
          </a:p>
        </p:txBody>
      </p:sp>
      <p:sp>
        <p:nvSpPr>
          <p:cNvPr id="39" name="Line 15"/>
          <p:cNvSpPr>
            <a:spLocks noChangeShapeType="1"/>
          </p:cNvSpPr>
          <p:nvPr userDrawn="1"/>
        </p:nvSpPr>
        <p:spPr>
          <a:xfrm>
            <a:off x="3175" y="6533684"/>
            <a:ext cx="635877" cy="0"/>
          </a:xfrm>
          <a:prstGeom prst="line">
            <a:avLst/>
          </a:prstGeom>
          <a:noFill/>
          <a:ln w="19050" cap="rnd">
            <a:solidFill>
              <a:srgbClr val="1D1E1C"/>
            </a:solidFill>
            <a:prstDash val="solid"/>
            <a:round/>
            <a:headEnd/>
            <a:tailEnd/>
          </a:ln>
          <a:extLst>
            <a:ext uri="{909E8E84-426E-40DD-AFC4-6F175D3DCCD1}">
              <a14:hiddenFill xmlns:a14="http://schemas.microsoft.com/office/drawing/2010/main" xmlns="">
                <a:noFill/>
              </a14:hiddenFill>
            </a:ext>
          </a:extLst>
        </p:spPr>
        <p:txBody>
          <a:bodyPr vert="horz" wrap="square" lIns="45725" tIns="22863" rIns="45725" bIns="22863" numCol="1" anchor="t" anchorCtr="0" compatLnSpc="1">
            <a:prstTxWarp prst="textNoShape">
              <a:avLst/>
            </a:prstTxWarp>
          </a:bodyPr>
          <a:lstStyle/>
          <a:p>
            <a:endParaRPr lang="en-GB" altLang="en-GB" sz="900"/>
          </a:p>
        </p:txBody>
      </p:sp>
    </p:spTree>
    <p:extLst>
      <p:ext uri="{BB962C8B-B14F-4D97-AF65-F5344CB8AC3E}">
        <p14:creationId xmlns:p14="http://schemas.microsoft.com/office/powerpoint/2010/main" xmlns="" val="3118848258"/>
      </p:ext>
    </p:extLst>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sldNum="0" hdr="0" ftr="0"/>
  <p:txStyles>
    <p:titleStyle>
      <a:lvl1pPr algn="l" defTabSz="914446" rtl="0" eaLnBrk="1" latinLnBrk="0" hangingPunct="1">
        <a:lnSpc>
          <a:spcPct val="100000"/>
        </a:lnSpc>
        <a:spcBef>
          <a:spcPct val="0"/>
        </a:spcBef>
        <a:buNone/>
        <a:defRPr sz="3501" b="1" kern="1200">
          <a:solidFill>
            <a:schemeClr val="bg2"/>
          </a:solidFill>
          <a:latin typeface="+mj-lt"/>
          <a:ea typeface="+mj-ea"/>
          <a:cs typeface="+mj-cs"/>
        </a:defRPr>
      </a:lvl1pPr>
    </p:titleStyle>
    <p:bodyStyle>
      <a:lvl1pPr marL="228611" indent="-228611" algn="l" defTabSz="914446" rtl="0" eaLnBrk="1" latinLnBrk="0" hangingPunct="1">
        <a:lnSpc>
          <a:spcPct val="100000"/>
        </a:lnSpc>
        <a:spcBef>
          <a:spcPts val="1000"/>
        </a:spcBef>
        <a:buFont typeface="Arial" panose="020B0604020202020204" pitchFamily="34" charset="0"/>
        <a:buChar char="•"/>
        <a:defRPr sz="1500" kern="1200">
          <a:solidFill>
            <a:schemeClr val="dk2"/>
          </a:solidFill>
          <a:latin typeface="+mn-lt"/>
          <a:ea typeface="+mn-ea"/>
          <a:cs typeface="+mn-cs"/>
        </a:defRPr>
      </a:lvl1pPr>
      <a:lvl2pPr marL="685834"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2pPr>
      <a:lvl3pPr marL="1143057" indent="-228611" algn="l" defTabSz="914446" rtl="0" eaLnBrk="1" latinLnBrk="0" hangingPunct="1">
        <a:lnSpc>
          <a:spcPct val="100000"/>
        </a:lnSpc>
        <a:spcBef>
          <a:spcPts val="500"/>
        </a:spcBef>
        <a:buFont typeface="Arial" panose="020B0604020202020204" pitchFamily="34" charset="0"/>
        <a:buChar char="•"/>
        <a:defRPr sz="1500" kern="1200" baseline="0">
          <a:solidFill>
            <a:schemeClr val="dk2"/>
          </a:solidFill>
          <a:latin typeface="+mn-lt"/>
          <a:ea typeface="+mn-ea"/>
          <a:cs typeface="+mn-cs"/>
        </a:defRPr>
      </a:lvl3pPr>
      <a:lvl4pPr marL="1600280"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4pPr>
      <a:lvl5pPr marL="2057503" indent="-228611" algn="l" defTabSz="914446" rtl="0" eaLnBrk="1" latinLnBrk="0" hangingPunct="1">
        <a:lnSpc>
          <a:spcPct val="100000"/>
        </a:lnSpc>
        <a:spcBef>
          <a:spcPts val="500"/>
        </a:spcBef>
        <a:buFont typeface="Arial" panose="020B0604020202020204" pitchFamily="34" charset="0"/>
        <a:buChar char="•"/>
        <a:defRPr sz="1500" kern="1200">
          <a:solidFill>
            <a:schemeClr val="dk2"/>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8"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themeOverride" Target="../theme/themeOverride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3.xml"/><Relationship Id="rId1" Type="http://schemas.openxmlformats.org/officeDocument/2006/relationships/themeOverride" Target="../theme/themeOverride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028979" y="3188890"/>
            <a:ext cx="10228226" cy="2092881"/>
          </a:xfrm>
        </p:spPr>
        <p:txBody>
          <a:bodyPr numCol="1"/>
          <a:lstStyle/>
          <a:p>
            <a:pPr algn="ctr"/>
            <a:r>
              <a:rPr lang="el-GR" altLang="el-GR" sz="3200" dirty="0" smtClean="0">
                <a:effectLst>
                  <a:outerShdw blurRad="50800" dist="38100" algn="tr" rotWithShape="0">
                    <a:prstClr val="black">
                      <a:alpha val="40000"/>
                    </a:prstClr>
                  </a:outerShdw>
                </a:effectLst>
              </a:rPr>
              <a:t>ΣΧΕΔΙΑ ΔΙΑΧΕΙΡΙΣΗΣ ΛΕΚΑΝΩΝ ΑΠΟΡΡΟΗΣ ΠΟΤΑΜΩΝ. ΓΕΝΙΚΑ ΣΤΟΙΧΕΙΑ, ΤΟΠΙΚΗ ΕΦΑΡΜΟΓΗ ΣΤΗΝ ΠΕΡΙΟΧΗ ΤΗΣ ΔΥΤΙΚΗΣ ΑΧΑΪΑΣ</a:t>
            </a:r>
            <a:r>
              <a:rPr lang="el-GR" altLang="el-GR" sz="3200" dirty="0" smtClean="0"/>
              <a:t>.  </a:t>
            </a:r>
            <a:br>
              <a:rPr lang="el-GR" altLang="el-GR" sz="3200" dirty="0" smtClean="0"/>
            </a:br>
            <a:endParaRPr lang="en-GB" altLang="en-GB" sz="4000" u="sng" dirty="0"/>
          </a:p>
        </p:txBody>
      </p:sp>
      <p:sp>
        <p:nvSpPr>
          <p:cNvPr id="3" name="Plassholder for tekst 3">
            <a:extLst>
              <a:ext uri="{FF2B5EF4-FFF2-40B4-BE49-F238E27FC236}">
                <a16:creationId xmlns:a16="http://schemas.microsoft.com/office/drawing/2014/main" xmlns="" id="{9CC81091-BC6A-C16F-F21E-465DC39F7C17}"/>
              </a:ext>
            </a:extLst>
          </p:cNvPr>
          <p:cNvSpPr>
            <a:spLocks noGrp="1"/>
          </p:cNvSpPr>
          <p:nvPr>
            <p:ph type="body" sz="quarter" idx="10"/>
          </p:nvPr>
        </p:nvSpPr>
        <p:spPr>
          <a:xfrm>
            <a:off x="1617785" y="6116258"/>
            <a:ext cx="10392507" cy="307777"/>
          </a:xfrm>
        </p:spPr>
        <p:txBody>
          <a:bodyPr numCol="1"/>
          <a:lstStyle/>
          <a:p>
            <a:r>
              <a:rPr lang="el-GR" altLang="el-GR" sz="2000" dirty="0">
                <a:solidFill>
                  <a:schemeClr val="bg1">
                    <a:lumMod val="50000"/>
                  </a:schemeClr>
                </a:solidFill>
                <a:latin typeface="Calibri" panose="020F0502020204030204" pitchFamily="34" charset="0"/>
                <a:cs typeface="Times New Roman" panose="02020603050405020304" pitchFamily="18" charset="0"/>
              </a:rPr>
              <a:t>Δρ. Νικόλαος </a:t>
            </a:r>
            <a:r>
              <a:rPr lang="el-GR" altLang="el-GR" sz="2000" dirty="0" smtClean="0">
                <a:solidFill>
                  <a:schemeClr val="bg1">
                    <a:lumMod val="50000"/>
                  </a:schemeClr>
                </a:solidFill>
                <a:latin typeface="Calibri" panose="020F0502020204030204" pitchFamily="34" charset="0"/>
                <a:cs typeface="Times New Roman" panose="02020603050405020304" pitchFamily="18" charset="0"/>
              </a:rPr>
              <a:t>Κατριβέσης, ΤΜΗΜΑ ΠΑΡΑΚΟΛΟΥΘΗΣΗΣ &amp; ΠΡΟΣΤΑΣΙΑΣ ΤΩΝ ΥΔΑΤΙΚΩΝ ΠΟΡΩΝ</a:t>
            </a:r>
            <a:endParaRPr lang="en-GB" altLang="en-GB" sz="2000" dirty="0" smtClean="0">
              <a:solidFill>
                <a:schemeClr val="bg1">
                  <a:lumMod val="50000"/>
                </a:schemeClr>
              </a:solidFill>
              <a:latin typeface="Calibri" panose="020F0502020204030204" pitchFamily="34" charset="0"/>
              <a:cs typeface="Times New Roman" panose="02020603050405020304" pitchFamily="18" charset="0"/>
            </a:endParaRPr>
          </a:p>
        </p:txBody>
      </p:sp>
      <p:pic>
        <p:nvPicPr>
          <p:cNvPr id="14" name="Εικόνα 13" descr="Εικόνα που περιέχει χάρτης  Περιγραφή που δημιουργήθηκε αυτόματα">
            <a:extLst>
              <a:ext uri="{FF2B5EF4-FFF2-40B4-BE49-F238E27FC236}">
                <a16:creationId xmlns:a16="http://schemas.microsoft.com/office/drawing/2014/main" xmlns="" id="{B623E068-E0D7-5767-E5E3-76E20C477A9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598089" y="280042"/>
            <a:ext cx="3149640" cy="1702690"/>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pic>
        <p:nvPicPr>
          <p:cNvPr id="13" name="Εικόνα 12" descr="Εικόνα που περιέχει γραμματοσειρά, στιγμιότυπο οθόνης, γραφικά, γραμμή  Περιγραφή που δημιουργήθηκε αυτόματα">
            <a:extLst>
              <a:ext uri="{FF2B5EF4-FFF2-40B4-BE49-F238E27FC236}">
                <a16:creationId xmlns:a16="http://schemas.microsoft.com/office/drawing/2014/main" xmlns="" id="{1EFA8981-5791-8DD7-088E-A7B89F2008A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00752" y="557431"/>
            <a:ext cx="2198669" cy="908783"/>
          </a:xfrm>
          <a:prstGeom prst="rect">
            <a:avLst/>
          </a:prstGeom>
        </p:spPr>
      </p:pic>
      <p:pic>
        <p:nvPicPr>
          <p:cNvPr id="16" name="Εικόνα 15" descr="Εικόνα που περιέχει κείμενο, γραμματοσειρά, στιγμιότυπο οθόνης, γραφικά  Περιγραφή που δημιουργήθηκε αυτόματα">
            <a:extLst>
              <a:ext uri="{FF2B5EF4-FFF2-40B4-BE49-F238E27FC236}">
                <a16:creationId xmlns:a16="http://schemas.microsoft.com/office/drawing/2014/main" xmlns="" id="{F0547007-0C3B-6F53-0C4B-9378524FAB19}"/>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804012" y="204771"/>
            <a:ext cx="1824288" cy="1278309"/>
          </a:xfrm>
          <a:prstGeom prst="rect">
            <a:avLst/>
          </a:prstGeom>
        </p:spPr>
      </p:pic>
    </p:spTree>
    <p:extLst>
      <p:ext uri="{BB962C8B-B14F-4D97-AF65-F5344CB8AC3E}">
        <p14:creationId xmlns:p14="http://schemas.microsoft.com/office/powerpoint/2010/main" xmlns="" val="37404823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955361" y="188276"/>
            <a:ext cx="9571353" cy="553998"/>
          </a:xfrm>
        </p:spPr>
        <p:txBody>
          <a:bodyPr numCol="1"/>
          <a:lstStyle/>
          <a:p>
            <a:pPr algn="ctr"/>
            <a:r>
              <a:rPr lang="el-GR" altLang="el-GR" sz="3600" spc="10" dirty="0" smtClean="0">
                <a:effectLst>
                  <a:outerShdw blurRad="38100" dist="38100" dir="2700000" algn="tl">
                    <a:srgbClr val="000000">
                      <a:alpha val="43137"/>
                    </a:srgbClr>
                  </a:outerShdw>
                </a:effectLst>
              </a:rPr>
              <a:t>ΣΔΛΑΠ Πείρου - Βέργα - Πηνειού (</a:t>
            </a:r>
            <a:r>
              <a:rPr lang="en-US" sz="3600" spc="10" dirty="0" smtClean="0">
                <a:effectLst>
                  <a:outerShdw blurRad="38100" dist="38100" dir="2700000" algn="tl">
                    <a:srgbClr val="000000">
                      <a:alpha val="43137"/>
                    </a:srgbClr>
                  </a:outerShdw>
                </a:effectLst>
              </a:rPr>
              <a:t>EL0228)</a:t>
            </a:r>
            <a:r>
              <a:rPr lang="el-GR" altLang="el-GR" sz="3600" spc="10" dirty="0" smtClean="0">
                <a:effectLst>
                  <a:outerShdw blurRad="38100" dist="38100" dir="2700000" algn="tl">
                    <a:srgbClr val="000000">
                      <a:alpha val="43137"/>
                    </a:srgbClr>
                  </a:outerShdw>
                </a:effectLst>
              </a:rPr>
              <a:t> </a:t>
            </a:r>
            <a:endParaRPr lang="en-GB" altLang="en-GB" sz="3600" spc="10" dirty="0">
              <a:effectLst>
                <a:outerShdw blurRad="38100" dist="38100" dir="2700000" algn="tl">
                  <a:srgbClr val="000000">
                    <a:alpha val="43137"/>
                  </a:srgbClr>
                </a:outerShdw>
              </a:effectLst>
            </a:endParaRPr>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707886"/>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a:t>
            </a:r>
            <a:r>
              <a:rPr lang="el-GR" altLang="el-GR" sz="2000" dirty="0" smtClean="0"/>
              <a:t>29-03-2024</a:t>
            </a:r>
          </a:p>
          <a:p>
            <a:endParaRPr lang="el-GR" altLang="el-GR" sz="2000" dirty="0"/>
          </a:p>
        </p:txBody>
      </p:sp>
      <p:pic>
        <p:nvPicPr>
          <p:cNvPr id="2050" name="Picture 2"/>
          <p:cNvPicPr>
            <a:picLocks noChangeAspect="1" noChangeArrowheads="1"/>
          </p:cNvPicPr>
          <p:nvPr/>
        </p:nvPicPr>
        <p:blipFill>
          <a:blip r:embed="rId4" cstate="print"/>
          <a:srcRect l="594" t="3549"/>
          <a:stretch>
            <a:fillRect/>
          </a:stretch>
        </p:blipFill>
        <p:spPr>
          <a:xfrm>
            <a:off x="2314504" y="1209675"/>
            <a:ext cx="7689958" cy="1304544"/>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pic>
        <p:nvPicPr>
          <p:cNvPr id="2052" name="Picture 4"/>
          <p:cNvPicPr>
            <a:picLocks noChangeAspect="1" noChangeArrowheads="1"/>
          </p:cNvPicPr>
          <p:nvPr/>
        </p:nvPicPr>
        <p:blipFill>
          <a:blip r:embed="rId5" cstate="print"/>
          <a:srcRect t="5698"/>
          <a:stretch>
            <a:fillRect/>
          </a:stretch>
        </p:blipFill>
        <p:spPr>
          <a:xfrm>
            <a:off x="2302074" y="2752725"/>
            <a:ext cx="7714819" cy="736289"/>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pic>
        <p:nvPicPr>
          <p:cNvPr id="2053" name="Picture 5"/>
          <p:cNvPicPr>
            <a:picLocks noChangeAspect="1" noChangeArrowheads="1"/>
          </p:cNvPicPr>
          <p:nvPr/>
        </p:nvPicPr>
        <p:blipFill>
          <a:blip r:embed="rId6" cstate="print"/>
          <a:srcRect t="4618"/>
          <a:stretch>
            <a:fillRect/>
          </a:stretch>
        </p:blipFill>
        <p:spPr>
          <a:xfrm>
            <a:off x="3811571" y="3714750"/>
            <a:ext cx="4695825" cy="981191"/>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pic>
        <p:nvPicPr>
          <p:cNvPr id="2055" name="Picture 7"/>
          <p:cNvPicPr>
            <a:picLocks noChangeAspect="1" noChangeArrowheads="1"/>
          </p:cNvPicPr>
          <p:nvPr/>
        </p:nvPicPr>
        <p:blipFill>
          <a:blip r:embed="rId7" cstate="print"/>
          <a:srcRect t="3586"/>
          <a:stretch>
            <a:fillRect/>
          </a:stretch>
        </p:blipFill>
        <p:spPr>
          <a:xfrm>
            <a:off x="1886727" y="4895850"/>
            <a:ext cx="8545512" cy="1230580"/>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310324" y="188276"/>
            <a:ext cx="9571353" cy="553998"/>
          </a:xfrm>
        </p:spPr>
        <p:txBody>
          <a:bodyPr numCol="1"/>
          <a:lstStyle/>
          <a:p>
            <a:pPr algn="ctr"/>
            <a:r>
              <a:rPr lang="el-GR" altLang="el-GR" sz="3600" spc="10" dirty="0" smtClean="0">
                <a:effectLst>
                  <a:outerShdw blurRad="38100" dist="38100" dir="2700000" algn="tl">
                    <a:srgbClr val="000000">
                      <a:alpha val="43137"/>
                    </a:srgbClr>
                  </a:outerShdw>
                </a:effectLst>
              </a:rPr>
              <a:t>ΣΔΛΑΠ Πείρου - Βέργα - Πηνειού (</a:t>
            </a:r>
            <a:r>
              <a:rPr lang="en-US" sz="3600" spc="10" dirty="0" smtClean="0">
                <a:effectLst>
                  <a:outerShdw blurRad="38100" dist="38100" dir="2700000" algn="tl">
                    <a:srgbClr val="000000">
                      <a:alpha val="43137"/>
                    </a:srgbClr>
                  </a:outerShdw>
                </a:effectLst>
              </a:rPr>
              <a:t>EL0228)</a:t>
            </a:r>
            <a:r>
              <a:rPr lang="el-GR" altLang="el-GR" sz="3600" spc="10" dirty="0" smtClean="0">
                <a:effectLst>
                  <a:outerShdw blurRad="38100" dist="38100" dir="2700000" algn="tl">
                    <a:srgbClr val="000000">
                      <a:alpha val="43137"/>
                    </a:srgbClr>
                  </a:outerShdw>
                </a:effectLst>
              </a:rPr>
              <a:t> </a:t>
            </a:r>
            <a:endParaRPr lang="en-GB" altLang="en-GB" sz="3600" spc="10" dirty="0">
              <a:effectLst>
                <a:outerShdw blurRad="38100" dist="38100" dir="2700000" algn="tl">
                  <a:srgbClr val="000000">
                    <a:alpha val="43137"/>
                  </a:srgbClr>
                </a:outerShdw>
              </a:effectLst>
            </a:endParaRPr>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707886"/>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a:t>
            </a:r>
            <a:r>
              <a:rPr lang="el-GR" altLang="el-GR" sz="2000" dirty="0" smtClean="0"/>
              <a:t>29-03-2024</a:t>
            </a:r>
          </a:p>
          <a:p>
            <a:endParaRPr lang="el-GR" altLang="el-GR" sz="2000" dirty="0"/>
          </a:p>
        </p:txBody>
      </p:sp>
      <p:graphicFrame>
        <p:nvGraphicFramePr>
          <p:cNvPr id="10" name="9 - Πίνακας"/>
          <p:cNvGraphicFramePr>
            <a:graphicFrameLocks noGrp="1"/>
          </p:cNvGraphicFramePr>
          <p:nvPr/>
        </p:nvGraphicFramePr>
        <p:xfrm>
          <a:off x="2284814" y="1753336"/>
          <a:ext cx="7622373" cy="4069080"/>
        </p:xfrm>
        <a:graphic>
          <a:graphicData uri="http://schemas.openxmlformats.org/drawingml/2006/table">
            <a:tbl>
              <a:tblPr firstRow="1" bandRow="1">
                <a:tableStyleId>{5C22544A-7EE6-4342-B048-85BDC9FD1C3A}</a:tableStyleId>
              </a:tblPr>
              <a:tblGrid>
                <a:gridCol w="1330410"/>
                <a:gridCol w="1301797"/>
                <a:gridCol w="1876230"/>
                <a:gridCol w="1556968"/>
                <a:gridCol w="1556968"/>
              </a:tblGrid>
              <a:tr h="370840">
                <a:tc>
                  <a:txBody>
                    <a:bodyPr/>
                    <a:lstStyle/>
                    <a:p>
                      <a:endParaRPr lang="el-GR" altLang="el-GR" dirty="0"/>
                    </a:p>
                  </a:txBody>
                  <a:tcPr/>
                </a:tc>
                <a:tc>
                  <a:txBody>
                    <a:bodyPr/>
                    <a:lstStyle/>
                    <a:p>
                      <a:pPr marL="0" marR="0" algn="ctr">
                        <a:spcBef>
                          <a:spcPts val="0"/>
                        </a:spcBef>
                        <a:spcAft>
                          <a:spcPts val="0"/>
                        </a:spcAft>
                      </a:pPr>
                      <a:r>
                        <a:rPr lang="en-US" sz="2400" b="1" dirty="0" err="1">
                          <a:latin typeface="Calibri"/>
                          <a:ea typeface="Times New Roman"/>
                          <a:cs typeface="Times New Roman"/>
                        </a:rPr>
                        <a:t>Αριθμός</a:t>
                      </a:r>
                      <a:endParaRPr lang="el-GR" altLang="el-GR" sz="2400" dirty="0">
                        <a:latin typeface="Calibri"/>
                        <a:ea typeface="Times New Roman"/>
                        <a:cs typeface="Times New Roman"/>
                      </a:endParaRPr>
                    </a:p>
                  </a:txBody>
                  <a:tcPr marL="17780" marR="17780" marT="0" marB="0"/>
                </a:tc>
                <a:tc>
                  <a:txBody>
                    <a:bodyPr/>
                    <a:lstStyle/>
                    <a:p>
                      <a:pPr marL="0" marR="0" algn="ctr">
                        <a:spcBef>
                          <a:spcPts val="0"/>
                        </a:spcBef>
                        <a:spcAft>
                          <a:spcPts val="0"/>
                        </a:spcAft>
                      </a:pPr>
                      <a:r>
                        <a:rPr lang="en-US" sz="2400" b="1" dirty="0">
                          <a:latin typeface="Calibri"/>
                          <a:ea typeface="Times New Roman"/>
                          <a:cs typeface="Times New Roman"/>
                        </a:rPr>
                        <a:t>% </a:t>
                      </a:r>
                      <a:r>
                        <a:rPr lang="en-US" sz="2400" b="1" dirty="0" err="1">
                          <a:latin typeface="Calibri"/>
                          <a:ea typeface="Times New Roman"/>
                          <a:cs typeface="Times New Roman"/>
                        </a:rPr>
                        <a:t>Αριθμού</a:t>
                      </a:r>
                      <a:endParaRPr lang="el-GR" altLang="el-GR" sz="2400" dirty="0">
                        <a:latin typeface="Calibri"/>
                        <a:ea typeface="Times New Roman"/>
                        <a:cs typeface="Times New Roman"/>
                      </a:endParaRPr>
                    </a:p>
                  </a:txBody>
                  <a:tcPr marL="17780" marR="17780" marT="0" marB="0"/>
                </a:tc>
                <a:tc>
                  <a:txBody>
                    <a:bodyPr/>
                    <a:lstStyle/>
                    <a:p>
                      <a:pPr marL="0" marR="0" algn="ctr">
                        <a:spcBef>
                          <a:spcPts val="0"/>
                        </a:spcBef>
                        <a:spcAft>
                          <a:spcPts val="0"/>
                        </a:spcAft>
                      </a:pPr>
                      <a:r>
                        <a:rPr lang="en-US" sz="2400" b="1" dirty="0" err="1">
                          <a:latin typeface="Calibri"/>
                          <a:ea typeface="Times New Roman"/>
                          <a:cs typeface="Times New Roman"/>
                        </a:rPr>
                        <a:t>Μήκος</a:t>
                      </a:r>
                      <a:r>
                        <a:rPr lang="en-US" sz="2400" b="1" dirty="0">
                          <a:latin typeface="Calibri"/>
                          <a:ea typeface="Times New Roman"/>
                          <a:cs typeface="Times New Roman"/>
                        </a:rPr>
                        <a:t> (km)</a:t>
                      </a:r>
                      <a:endParaRPr lang="el-GR" altLang="el-GR" sz="2400" dirty="0">
                        <a:latin typeface="Calibri"/>
                        <a:ea typeface="Times New Roman"/>
                        <a:cs typeface="Times New Roman"/>
                      </a:endParaRPr>
                    </a:p>
                  </a:txBody>
                  <a:tcPr marL="17780" marR="17780" marT="0" marB="0"/>
                </a:tc>
                <a:tc>
                  <a:txBody>
                    <a:bodyPr/>
                    <a:lstStyle/>
                    <a:p>
                      <a:pPr marL="0" marR="0" algn="ctr">
                        <a:spcBef>
                          <a:spcPts val="0"/>
                        </a:spcBef>
                        <a:spcAft>
                          <a:spcPts val="0"/>
                        </a:spcAft>
                      </a:pPr>
                      <a:r>
                        <a:rPr lang="en-US" sz="2400" b="1" dirty="0">
                          <a:latin typeface="Calibri"/>
                          <a:ea typeface="Times New Roman"/>
                          <a:cs typeface="Times New Roman"/>
                        </a:rPr>
                        <a:t>% </a:t>
                      </a:r>
                      <a:r>
                        <a:rPr lang="en-US" sz="2400" b="1" dirty="0" err="1">
                          <a:latin typeface="Calibri"/>
                          <a:ea typeface="Times New Roman"/>
                          <a:cs typeface="Times New Roman"/>
                        </a:rPr>
                        <a:t>Μήκους</a:t>
                      </a:r>
                      <a:endParaRPr lang="el-GR" altLang="el-GR" sz="2400" dirty="0">
                        <a:latin typeface="Calibri"/>
                        <a:ea typeface="Times New Roman"/>
                        <a:cs typeface="Times New Roman"/>
                      </a:endParaRPr>
                    </a:p>
                  </a:txBody>
                  <a:tcPr marL="17780" marR="17780" marT="0" marB="0"/>
                </a:tc>
              </a:tr>
              <a:tr h="370840">
                <a:tc>
                  <a:txBody>
                    <a:bodyPr/>
                    <a:lstStyle/>
                    <a:p>
                      <a:pPr marL="0" marR="0">
                        <a:spcBef>
                          <a:spcPts val="0"/>
                        </a:spcBef>
                        <a:spcAft>
                          <a:spcPts val="0"/>
                        </a:spcAft>
                      </a:pPr>
                      <a:r>
                        <a:rPr lang="en-US" sz="2400" b="1" dirty="0" err="1">
                          <a:latin typeface="Calibri"/>
                          <a:ea typeface="Times New Roman"/>
                          <a:cs typeface="Times New Roman"/>
                        </a:rPr>
                        <a:t>Υψηλή</a:t>
                      </a:r>
                      <a:endParaRPr lang="el-GR" altLang="el-GR" sz="2400" b="1"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0</a:t>
                      </a:r>
                      <a:endParaRPr lang="el-GR" altLang="el-GR" sz="2400"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0,0%</a:t>
                      </a:r>
                      <a:endParaRPr lang="el-GR" altLang="el-GR" sz="2400"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0,0</a:t>
                      </a:r>
                      <a:endParaRPr lang="el-GR" altLang="el-GR" sz="2400"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0,0%</a:t>
                      </a:r>
                      <a:endParaRPr lang="el-GR" altLang="el-GR" sz="2400" dirty="0">
                        <a:latin typeface="Calibri"/>
                        <a:ea typeface="Times New Roman"/>
                        <a:cs typeface="Times New Roman"/>
                      </a:endParaRPr>
                    </a:p>
                  </a:txBody>
                  <a:tcPr marL="17780" marR="17780" marT="0" marB="0"/>
                </a:tc>
              </a:tr>
              <a:tr h="370840">
                <a:tc>
                  <a:txBody>
                    <a:bodyPr/>
                    <a:lstStyle/>
                    <a:p>
                      <a:pPr marL="0" marR="0">
                        <a:spcBef>
                          <a:spcPts val="0"/>
                        </a:spcBef>
                        <a:spcAft>
                          <a:spcPts val="0"/>
                        </a:spcAft>
                      </a:pPr>
                      <a:r>
                        <a:rPr lang="en-US" sz="2400" b="1" dirty="0" err="1">
                          <a:latin typeface="Calibri"/>
                          <a:ea typeface="Times New Roman"/>
                          <a:cs typeface="Times New Roman"/>
                        </a:rPr>
                        <a:t>Καλή</a:t>
                      </a:r>
                      <a:endParaRPr lang="el-GR" altLang="el-GR" sz="2400" b="1"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14</a:t>
                      </a:r>
                      <a:endParaRPr lang="el-GR" altLang="el-GR" sz="2400"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51,9%</a:t>
                      </a:r>
                      <a:endParaRPr lang="el-GR" altLang="el-GR" sz="2400"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a:latin typeface="Calibri"/>
                          <a:ea typeface="Times New Roman"/>
                          <a:cs typeface="Times New Roman"/>
                        </a:rPr>
                        <a:t>128,7</a:t>
                      </a:r>
                      <a:endParaRPr lang="el-GR" altLang="el-GR" sz="240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41,5%</a:t>
                      </a:r>
                      <a:endParaRPr lang="el-GR" altLang="el-GR" sz="2400" dirty="0">
                        <a:latin typeface="Calibri"/>
                        <a:ea typeface="Times New Roman"/>
                        <a:cs typeface="Times New Roman"/>
                      </a:endParaRPr>
                    </a:p>
                  </a:txBody>
                  <a:tcPr marL="17780" marR="17780" marT="0" marB="0"/>
                </a:tc>
              </a:tr>
              <a:tr h="370840">
                <a:tc>
                  <a:txBody>
                    <a:bodyPr/>
                    <a:lstStyle/>
                    <a:p>
                      <a:pPr marL="0" marR="0">
                        <a:spcBef>
                          <a:spcPts val="0"/>
                        </a:spcBef>
                        <a:spcAft>
                          <a:spcPts val="0"/>
                        </a:spcAft>
                      </a:pPr>
                      <a:r>
                        <a:rPr lang="en-US" sz="2400" b="1" dirty="0">
                          <a:latin typeface="Calibri"/>
                          <a:ea typeface="Times New Roman"/>
                          <a:cs typeface="Times New Roman"/>
                        </a:rPr>
                        <a:t>Μέτρια</a:t>
                      </a:r>
                      <a:endParaRPr lang="el-GR" altLang="el-GR" sz="2400" b="1"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11</a:t>
                      </a:r>
                      <a:endParaRPr lang="el-GR" altLang="el-GR" sz="2400"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40,7%</a:t>
                      </a:r>
                      <a:endParaRPr lang="el-GR" altLang="el-GR" sz="2400"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150,2</a:t>
                      </a:r>
                      <a:endParaRPr lang="el-GR" altLang="el-GR" sz="2400"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solidFill>
                            <a:schemeClr val="accent6"/>
                          </a:solidFill>
                          <a:latin typeface="Calibri"/>
                          <a:ea typeface="Times New Roman"/>
                          <a:cs typeface="Times New Roman"/>
                        </a:rPr>
                        <a:t>48,4%</a:t>
                      </a:r>
                      <a:endParaRPr lang="el-GR" altLang="el-GR" sz="2400" dirty="0">
                        <a:solidFill>
                          <a:schemeClr val="accent6"/>
                        </a:solidFill>
                        <a:latin typeface="Calibri"/>
                        <a:ea typeface="Times New Roman"/>
                        <a:cs typeface="Times New Roman"/>
                      </a:endParaRPr>
                    </a:p>
                  </a:txBody>
                  <a:tcPr marL="17780" marR="17780" marT="0" marB="0"/>
                </a:tc>
              </a:tr>
              <a:tr h="370840">
                <a:tc>
                  <a:txBody>
                    <a:bodyPr/>
                    <a:lstStyle/>
                    <a:p>
                      <a:pPr marL="0" marR="0">
                        <a:spcBef>
                          <a:spcPts val="0"/>
                        </a:spcBef>
                        <a:spcAft>
                          <a:spcPts val="0"/>
                        </a:spcAft>
                      </a:pPr>
                      <a:r>
                        <a:rPr lang="en-US" sz="2400" b="1" dirty="0" err="1">
                          <a:latin typeface="Calibri"/>
                          <a:ea typeface="Times New Roman"/>
                          <a:cs typeface="Times New Roman"/>
                        </a:rPr>
                        <a:t>Ελλιπής</a:t>
                      </a:r>
                      <a:endParaRPr lang="el-GR" altLang="el-GR" sz="2400" b="1"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2</a:t>
                      </a:r>
                      <a:endParaRPr lang="el-GR" altLang="el-GR" sz="2400"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a:latin typeface="Calibri"/>
                          <a:ea typeface="Times New Roman"/>
                          <a:cs typeface="Times New Roman"/>
                        </a:rPr>
                        <a:t>7,4%</a:t>
                      </a:r>
                      <a:endParaRPr lang="el-GR" altLang="el-GR" sz="240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31,3</a:t>
                      </a:r>
                      <a:endParaRPr lang="el-GR" altLang="el-GR" sz="2400"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solidFill>
                            <a:schemeClr val="accent6"/>
                          </a:solidFill>
                          <a:latin typeface="Calibri"/>
                          <a:ea typeface="Times New Roman"/>
                          <a:cs typeface="Times New Roman"/>
                        </a:rPr>
                        <a:t>10,1%</a:t>
                      </a:r>
                      <a:endParaRPr lang="el-GR" altLang="el-GR" sz="2400" dirty="0">
                        <a:solidFill>
                          <a:schemeClr val="accent6"/>
                        </a:solidFill>
                        <a:latin typeface="Calibri"/>
                        <a:ea typeface="Times New Roman"/>
                        <a:cs typeface="Times New Roman"/>
                      </a:endParaRPr>
                    </a:p>
                  </a:txBody>
                  <a:tcPr marL="17780" marR="17780" marT="0" marB="0"/>
                </a:tc>
              </a:tr>
              <a:tr h="370840">
                <a:tc>
                  <a:txBody>
                    <a:bodyPr/>
                    <a:lstStyle/>
                    <a:p>
                      <a:pPr marL="0" marR="0">
                        <a:spcBef>
                          <a:spcPts val="0"/>
                        </a:spcBef>
                        <a:spcAft>
                          <a:spcPts val="0"/>
                        </a:spcAft>
                      </a:pPr>
                      <a:r>
                        <a:rPr lang="en-US" sz="2400" b="1" dirty="0" err="1">
                          <a:latin typeface="Calibri"/>
                          <a:ea typeface="Times New Roman"/>
                          <a:cs typeface="Times New Roman"/>
                        </a:rPr>
                        <a:t>Κακή</a:t>
                      </a:r>
                      <a:endParaRPr lang="el-GR" altLang="el-GR" sz="2400" b="1"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0</a:t>
                      </a:r>
                      <a:endParaRPr lang="el-GR" altLang="el-GR" sz="2400"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a:latin typeface="Calibri"/>
                          <a:ea typeface="Times New Roman"/>
                          <a:cs typeface="Times New Roman"/>
                        </a:rPr>
                        <a:t>0,0%</a:t>
                      </a:r>
                      <a:endParaRPr lang="el-GR" altLang="el-GR" sz="240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0,0</a:t>
                      </a:r>
                      <a:endParaRPr lang="el-GR" altLang="el-GR" sz="2400"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0,0%</a:t>
                      </a:r>
                      <a:endParaRPr lang="el-GR" altLang="el-GR" sz="2400" dirty="0">
                        <a:latin typeface="Calibri"/>
                        <a:ea typeface="Times New Roman"/>
                        <a:cs typeface="Times New Roman"/>
                      </a:endParaRPr>
                    </a:p>
                  </a:txBody>
                  <a:tcPr marL="17780" marR="17780" marT="0" marB="0"/>
                </a:tc>
              </a:tr>
              <a:tr h="370840">
                <a:tc>
                  <a:txBody>
                    <a:bodyPr/>
                    <a:lstStyle/>
                    <a:p>
                      <a:pPr marL="0" marR="0">
                        <a:spcBef>
                          <a:spcPts val="0"/>
                        </a:spcBef>
                        <a:spcAft>
                          <a:spcPts val="0"/>
                        </a:spcAft>
                      </a:pPr>
                      <a:r>
                        <a:rPr lang="en-US" sz="2400" b="1" dirty="0" err="1">
                          <a:latin typeface="Calibri"/>
                          <a:ea typeface="Times New Roman"/>
                          <a:cs typeface="Times New Roman"/>
                        </a:rPr>
                        <a:t>Άγνωστη</a:t>
                      </a:r>
                      <a:endParaRPr lang="el-GR" altLang="el-GR" sz="2400" b="1"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0</a:t>
                      </a: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0,0%</a:t>
                      </a: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0,0</a:t>
                      </a: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0,0%</a:t>
                      </a:r>
                    </a:p>
                  </a:txBody>
                  <a:tcPr marL="17780" marR="17780" marT="0" marB="0"/>
                </a:tc>
              </a:tr>
              <a:tr h="370840">
                <a:tc>
                  <a:txBody>
                    <a:bodyPr/>
                    <a:lstStyle/>
                    <a:p>
                      <a:pPr marL="0" marR="0">
                        <a:spcBef>
                          <a:spcPts val="0"/>
                        </a:spcBef>
                        <a:spcAft>
                          <a:spcPts val="0"/>
                        </a:spcAft>
                      </a:pPr>
                      <a:r>
                        <a:rPr lang="en-US" sz="2400" b="1" dirty="0" err="1">
                          <a:latin typeface="Calibri"/>
                          <a:ea typeface="Times New Roman"/>
                          <a:cs typeface="Times New Roman"/>
                        </a:rPr>
                        <a:t>Καλή</a:t>
                      </a:r>
                      <a:endParaRPr lang="el-GR" altLang="el-GR" sz="2400"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21</a:t>
                      </a:r>
                      <a:endParaRPr lang="el-GR" altLang="el-GR" sz="2400"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77,8%</a:t>
                      </a:r>
                      <a:endParaRPr lang="el-GR" altLang="el-GR" sz="2400"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a:latin typeface="Calibri"/>
                          <a:ea typeface="Times New Roman"/>
                          <a:cs typeface="Times New Roman"/>
                        </a:rPr>
                        <a:t>207,0</a:t>
                      </a:r>
                      <a:endParaRPr lang="el-GR" altLang="el-GR" sz="240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a:latin typeface="Calibri"/>
                          <a:ea typeface="Times New Roman"/>
                          <a:cs typeface="Times New Roman"/>
                        </a:rPr>
                        <a:t>66,7%</a:t>
                      </a:r>
                      <a:endParaRPr lang="el-GR" altLang="el-GR" sz="2400">
                        <a:latin typeface="Calibri"/>
                        <a:ea typeface="Times New Roman"/>
                        <a:cs typeface="Times New Roman"/>
                      </a:endParaRPr>
                    </a:p>
                  </a:txBody>
                  <a:tcPr marL="17780" marR="17780" marT="0" marB="0"/>
                </a:tc>
              </a:tr>
              <a:tr h="370840">
                <a:tc>
                  <a:txBody>
                    <a:bodyPr/>
                    <a:lstStyle/>
                    <a:p>
                      <a:pPr marL="0" marR="0">
                        <a:spcBef>
                          <a:spcPts val="0"/>
                        </a:spcBef>
                        <a:spcAft>
                          <a:spcPts val="0"/>
                        </a:spcAft>
                      </a:pPr>
                      <a:r>
                        <a:rPr lang="en-US" sz="2400" b="1" dirty="0" err="1">
                          <a:latin typeface="Calibri"/>
                          <a:ea typeface="Times New Roman"/>
                          <a:cs typeface="Times New Roman"/>
                        </a:rPr>
                        <a:t>Κατώτερη</a:t>
                      </a:r>
                      <a:r>
                        <a:rPr lang="en-US" sz="2400" b="1" dirty="0">
                          <a:latin typeface="Calibri"/>
                          <a:ea typeface="Times New Roman"/>
                          <a:cs typeface="Times New Roman"/>
                        </a:rPr>
                        <a:t> </a:t>
                      </a:r>
                      <a:r>
                        <a:rPr lang="en-US" sz="2400" b="1" dirty="0" err="1">
                          <a:latin typeface="Calibri"/>
                          <a:ea typeface="Times New Roman"/>
                          <a:cs typeface="Times New Roman"/>
                        </a:rPr>
                        <a:t>της</a:t>
                      </a:r>
                      <a:r>
                        <a:rPr lang="en-US" sz="2400" b="1" dirty="0">
                          <a:latin typeface="Calibri"/>
                          <a:ea typeface="Times New Roman"/>
                          <a:cs typeface="Times New Roman"/>
                        </a:rPr>
                        <a:t> </a:t>
                      </a:r>
                      <a:r>
                        <a:rPr lang="en-US" sz="2400" b="1" dirty="0" err="1">
                          <a:latin typeface="Calibri"/>
                          <a:ea typeface="Times New Roman"/>
                          <a:cs typeface="Times New Roman"/>
                        </a:rPr>
                        <a:t>καλής</a:t>
                      </a:r>
                      <a:endParaRPr lang="el-GR" altLang="el-GR" sz="2400" b="1"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0</a:t>
                      </a: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0,0%</a:t>
                      </a: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0,0</a:t>
                      </a:r>
                    </a:p>
                  </a:txBody>
                  <a:tcPr marL="17780" marR="17780" marT="0" marB="0"/>
                </a:tc>
                <a:tc>
                  <a:txBody>
                    <a:bodyPr/>
                    <a:lstStyle/>
                    <a:p>
                      <a:pPr marL="0" marR="0" algn="r">
                        <a:spcBef>
                          <a:spcPts val="0"/>
                        </a:spcBef>
                        <a:spcAft>
                          <a:spcPts val="0"/>
                        </a:spcAft>
                      </a:pPr>
                      <a:r>
                        <a:rPr lang="el-GR" altLang="el-GR" sz="2400" b="1">
                          <a:latin typeface="Calibri"/>
                          <a:ea typeface="Times New Roman"/>
                          <a:cs typeface="Times New Roman"/>
                        </a:rPr>
                        <a:t>0,0%</a:t>
                      </a:r>
                    </a:p>
                  </a:txBody>
                  <a:tcPr marL="17780" marR="17780" marT="0" marB="0"/>
                </a:tc>
              </a:tr>
              <a:tr h="370840">
                <a:tc>
                  <a:txBody>
                    <a:bodyPr/>
                    <a:lstStyle/>
                    <a:p>
                      <a:pPr marL="0" marR="0">
                        <a:spcBef>
                          <a:spcPts val="0"/>
                        </a:spcBef>
                        <a:spcAft>
                          <a:spcPts val="0"/>
                        </a:spcAft>
                      </a:pPr>
                      <a:r>
                        <a:rPr lang="en-US" sz="2400" b="1" dirty="0" err="1">
                          <a:latin typeface="Calibri"/>
                          <a:ea typeface="Times New Roman"/>
                          <a:cs typeface="Times New Roman"/>
                        </a:rPr>
                        <a:t>Άγνωστη</a:t>
                      </a:r>
                      <a:endParaRPr lang="el-GR" altLang="el-GR" sz="2400" b="1"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a:latin typeface="Calibri"/>
                          <a:ea typeface="Times New Roman"/>
                          <a:cs typeface="Times New Roman"/>
                        </a:rPr>
                        <a:t>6</a:t>
                      </a:r>
                    </a:p>
                  </a:txBody>
                  <a:tcPr marL="17780" marR="17780" marT="0" marB="0"/>
                </a:tc>
                <a:tc>
                  <a:txBody>
                    <a:bodyPr/>
                    <a:lstStyle/>
                    <a:p>
                      <a:pPr marL="0" marR="0" algn="r">
                        <a:spcBef>
                          <a:spcPts val="0"/>
                        </a:spcBef>
                        <a:spcAft>
                          <a:spcPts val="0"/>
                        </a:spcAft>
                      </a:pPr>
                      <a:r>
                        <a:rPr lang="el-GR" altLang="el-GR" sz="2400" b="1">
                          <a:latin typeface="Calibri"/>
                          <a:ea typeface="Times New Roman"/>
                          <a:cs typeface="Times New Roman"/>
                        </a:rPr>
                        <a:t>22,2%</a:t>
                      </a: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103,2</a:t>
                      </a:r>
                    </a:p>
                  </a:txBody>
                  <a:tcPr marL="17780" marR="17780" marT="0" marB="0"/>
                </a:tc>
                <a:tc>
                  <a:txBody>
                    <a:bodyPr/>
                    <a:lstStyle/>
                    <a:p>
                      <a:pPr marL="0" marR="0" algn="r">
                        <a:spcBef>
                          <a:spcPts val="0"/>
                        </a:spcBef>
                        <a:spcAft>
                          <a:spcPts val="0"/>
                        </a:spcAft>
                      </a:pPr>
                      <a:r>
                        <a:rPr lang="el-GR" altLang="el-GR" sz="2400" b="1" dirty="0">
                          <a:solidFill>
                            <a:schemeClr val="accent6"/>
                          </a:solidFill>
                          <a:latin typeface="Calibri"/>
                          <a:ea typeface="Times New Roman"/>
                          <a:cs typeface="Times New Roman"/>
                        </a:rPr>
                        <a:t>33,3%</a:t>
                      </a:r>
                    </a:p>
                  </a:txBody>
                  <a:tcPr marL="17780" marR="17780" marT="0" marB="0"/>
                </a:tc>
              </a:tr>
            </a:tbl>
          </a:graphicData>
        </a:graphic>
      </p:graphicFrame>
      <p:pic>
        <p:nvPicPr>
          <p:cNvPr id="9217" name="Picture 1"/>
          <p:cNvPicPr>
            <a:picLocks noChangeAspect="1" noChangeArrowheads="1"/>
          </p:cNvPicPr>
          <p:nvPr/>
        </p:nvPicPr>
        <p:blipFill>
          <a:blip r:embed="rId4" cstate="print"/>
          <a:srcRect/>
          <a:stretch>
            <a:fillRect/>
          </a:stretch>
        </p:blipFill>
        <p:spPr>
          <a:xfrm>
            <a:off x="1533030" y="2096605"/>
            <a:ext cx="455314" cy="2038074"/>
          </a:xfrm>
          <a:prstGeom prst="rect">
            <a:avLst/>
          </a:prstGeom>
          <a:noFill/>
          <a:ln w="9525">
            <a:noFill/>
            <a:miter lim="800000"/>
            <a:headEnd/>
            <a:tailEnd/>
          </a:ln>
          <a:effectLst/>
        </p:spPr>
      </p:pic>
      <p:pic>
        <p:nvPicPr>
          <p:cNvPr id="9218" name="Picture 2"/>
          <p:cNvPicPr>
            <a:picLocks noChangeAspect="1" noChangeArrowheads="1"/>
          </p:cNvPicPr>
          <p:nvPr/>
        </p:nvPicPr>
        <p:blipFill>
          <a:blip r:embed="rId5" cstate="print"/>
          <a:srcRect/>
          <a:stretch>
            <a:fillRect/>
          </a:stretch>
        </p:blipFill>
        <p:spPr>
          <a:xfrm>
            <a:off x="1551759" y="4333322"/>
            <a:ext cx="417856" cy="1457877"/>
          </a:xfrm>
          <a:prstGeom prst="rect">
            <a:avLst/>
          </a:prstGeom>
          <a:noFill/>
          <a:ln w="9525">
            <a:noFill/>
            <a:miter lim="800000"/>
            <a:headEnd/>
            <a:tailEnd/>
          </a:ln>
          <a:effectLst/>
        </p:spPr>
      </p:pic>
      <p:sp>
        <p:nvSpPr>
          <p:cNvPr id="13" name="12 - Ορθογώνιο"/>
          <p:cNvSpPr/>
          <p:nvPr/>
        </p:nvSpPr>
        <p:spPr>
          <a:xfrm>
            <a:off x="3645041" y="911951"/>
            <a:ext cx="4901919" cy="461665"/>
          </a:xfrm>
          <a:prstGeom prst="rect">
            <a:avLst/>
          </a:prstGeom>
        </p:spPr>
        <p:txBody>
          <a:bodyPr wrap="none" numCol="1">
            <a:spAutoFit/>
          </a:bodyPr>
          <a:lstStyle/>
          <a:p>
            <a:r>
              <a:rPr lang="el-GR" altLang="el-GR" sz="2400" b="1" dirty="0" smtClean="0"/>
              <a:t>ΠΟΤΑΜΙΑ ΥΔΑΤΙΚΑ ΣΥΣΤΗΜΑΤΑ</a:t>
            </a:r>
            <a:endParaRPr lang="el-GR" altLang="el-GR" sz="2400" b="1" dirty="0"/>
          </a:p>
        </p:txBody>
      </p:sp>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955361" y="188276"/>
            <a:ext cx="9571353" cy="553998"/>
          </a:xfrm>
        </p:spPr>
        <p:txBody>
          <a:bodyPr numCol="1"/>
          <a:lstStyle/>
          <a:p>
            <a:pPr algn="ctr"/>
            <a:r>
              <a:rPr lang="el-GR" altLang="el-GR" sz="3600" spc="10" dirty="0" smtClean="0">
                <a:effectLst>
                  <a:outerShdw blurRad="38100" dist="38100" dir="2700000" algn="tl">
                    <a:srgbClr val="000000">
                      <a:alpha val="43137"/>
                    </a:srgbClr>
                  </a:outerShdw>
                </a:effectLst>
              </a:rPr>
              <a:t>ΣΔΛΑΠ Πείρου - Βέργα - Πηνειού (</a:t>
            </a:r>
            <a:r>
              <a:rPr lang="en-US" sz="3600" spc="10" dirty="0" smtClean="0">
                <a:effectLst>
                  <a:outerShdw blurRad="38100" dist="38100" dir="2700000" algn="tl">
                    <a:srgbClr val="000000">
                      <a:alpha val="43137"/>
                    </a:srgbClr>
                  </a:outerShdw>
                </a:effectLst>
              </a:rPr>
              <a:t>EL0228)</a:t>
            </a:r>
            <a:r>
              <a:rPr lang="el-GR" altLang="el-GR" sz="3600" spc="10" dirty="0" smtClean="0">
                <a:effectLst>
                  <a:outerShdw blurRad="38100" dist="38100" dir="2700000" algn="tl">
                    <a:srgbClr val="000000">
                      <a:alpha val="43137"/>
                    </a:srgbClr>
                  </a:outerShdw>
                </a:effectLst>
              </a:rPr>
              <a:t> </a:t>
            </a:r>
            <a:endParaRPr lang="en-GB" altLang="en-GB" sz="3600" spc="10" dirty="0">
              <a:effectLst>
                <a:outerShdw blurRad="38100" dist="38100" dir="2700000" algn="tl">
                  <a:srgbClr val="000000">
                    <a:alpha val="43137"/>
                  </a:srgbClr>
                </a:outerShdw>
              </a:effectLst>
            </a:endParaRPr>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400110"/>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24-10-2023</a:t>
            </a:r>
            <a:endParaRPr lang="el-GR" altLang="el-GR" sz="2000" dirty="0"/>
          </a:p>
        </p:txBody>
      </p:sp>
      <p:graphicFrame>
        <p:nvGraphicFramePr>
          <p:cNvPr id="10" name="9 - Πίνακας"/>
          <p:cNvGraphicFramePr>
            <a:graphicFrameLocks noGrp="1"/>
          </p:cNvGraphicFramePr>
          <p:nvPr/>
        </p:nvGraphicFramePr>
        <p:xfrm>
          <a:off x="2284814" y="1753336"/>
          <a:ext cx="7622373" cy="4069080"/>
        </p:xfrm>
        <a:graphic>
          <a:graphicData uri="http://schemas.openxmlformats.org/drawingml/2006/table">
            <a:tbl>
              <a:tblPr firstRow="1" bandRow="1">
                <a:tableStyleId>{5C22544A-7EE6-4342-B048-85BDC9FD1C3A}</a:tableStyleId>
              </a:tblPr>
              <a:tblGrid>
                <a:gridCol w="1656521"/>
                <a:gridCol w="1117324"/>
                <a:gridCol w="1734592"/>
                <a:gridCol w="1556968"/>
                <a:gridCol w="1556968"/>
              </a:tblGrid>
              <a:tr h="370840">
                <a:tc>
                  <a:txBody>
                    <a:bodyPr/>
                    <a:lstStyle/>
                    <a:p>
                      <a:endParaRPr lang="el-GR" altLang="el-GR" dirty="0"/>
                    </a:p>
                  </a:txBody>
                  <a:tcPr/>
                </a:tc>
                <a:tc>
                  <a:txBody>
                    <a:bodyPr/>
                    <a:lstStyle/>
                    <a:p>
                      <a:pPr marL="0" marR="0" algn="ctr">
                        <a:spcBef>
                          <a:spcPts val="0"/>
                        </a:spcBef>
                        <a:spcAft>
                          <a:spcPts val="0"/>
                        </a:spcAft>
                      </a:pPr>
                      <a:r>
                        <a:rPr lang="en-US" sz="2400" b="1" dirty="0" err="1">
                          <a:latin typeface="Calibri"/>
                          <a:ea typeface="Times New Roman"/>
                          <a:cs typeface="Times New Roman"/>
                        </a:rPr>
                        <a:t>Αριθμός</a:t>
                      </a:r>
                      <a:endParaRPr lang="el-GR" altLang="el-GR" sz="2400" dirty="0">
                        <a:latin typeface="Calibri"/>
                        <a:ea typeface="Times New Roman"/>
                        <a:cs typeface="Times New Roman"/>
                      </a:endParaRPr>
                    </a:p>
                  </a:txBody>
                  <a:tcPr marL="17780" marR="17780" marT="0" marB="0"/>
                </a:tc>
                <a:tc>
                  <a:txBody>
                    <a:bodyPr/>
                    <a:lstStyle/>
                    <a:p>
                      <a:pPr marL="0" marR="0" algn="ctr">
                        <a:spcBef>
                          <a:spcPts val="0"/>
                        </a:spcBef>
                        <a:spcAft>
                          <a:spcPts val="0"/>
                        </a:spcAft>
                      </a:pPr>
                      <a:r>
                        <a:rPr lang="en-US" sz="2400" b="1" dirty="0">
                          <a:latin typeface="Calibri"/>
                          <a:ea typeface="Times New Roman"/>
                          <a:cs typeface="Times New Roman"/>
                        </a:rPr>
                        <a:t>% </a:t>
                      </a:r>
                      <a:r>
                        <a:rPr lang="en-US" sz="2400" b="1" dirty="0" err="1">
                          <a:latin typeface="Calibri"/>
                          <a:ea typeface="Times New Roman"/>
                          <a:cs typeface="Times New Roman"/>
                        </a:rPr>
                        <a:t>Αριθμού</a:t>
                      </a:r>
                      <a:endParaRPr lang="el-GR" altLang="el-GR" sz="2400" dirty="0">
                        <a:latin typeface="Calibri"/>
                        <a:ea typeface="Times New Roman"/>
                        <a:cs typeface="Times New Roman"/>
                      </a:endParaRPr>
                    </a:p>
                  </a:txBody>
                  <a:tcPr marL="17780" marR="17780" marT="0" marB="0"/>
                </a:tc>
                <a:tc>
                  <a:txBody>
                    <a:bodyPr/>
                    <a:lstStyle/>
                    <a:p>
                      <a:pPr marL="0" marR="0" algn="ctr">
                        <a:spcBef>
                          <a:spcPts val="0"/>
                        </a:spcBef>
                        <a:spcAft>
                          <a:spcPts val="0"/>
                        </a:spcAft>
                      </a:pPr>
                      <a:r>
                        <a:rPr lang="en-US" sz="2400" b="1" dirty="0" err="1">
                          <a:latin typeface="Calibri"/>
                          <a:ea typeface="Times New Roman"/>
                          <a:cs typeface="Times New Roman"/>
                        </a:rPr>
                        <a:t>Μήκος</a:t>
                      </a:r>
                      <a:r>
                        <a:rPr lang="en-US" sz="2400" b="1" dirty="0">
                          <a:latin typeface="Calibri"/>
                          <a:ea typeface="Times New Roman"/>
                          <a:cs typeface="Times New Roman"/>
                        </a:rPr>
                        <a:t> (km)</a:t>
                      </a:r>
                      <a:endParaRPr lang="el-GR" altLang="el-GR" sz="2400" dirty="0">
                        <a:latin typeface="Calibri"/>
                        <a:ea typeface="Times New Roman"/>
                        <a:cs typeface="Times New Roman"/>
                      </a:endParaRPr>
                    </a:p>
                  </a:txBody>
                  <a:tcPr marL="17780" marR="17780" marT="0" marB="0"/>
                </a:tc>
                <a:tc>
                  <a:txBody>
                    <a:bodyPr/>
                    <a:lstStyle/>
                    <a:p>
                      <a:pPr marL="0" marR="0" algn="ctr">
                        <a:spcBef>
                          <a:spcPts val="0"/>
                        </a:spcBef>
                        <a:spcAft>
                          <a:spcPts val="0"/>
                        </a:spcAft>
                      </a:pPr>
                      <a:r>
                        <a:rPr lang="en-US" sz="2400" b="1" dirty="0">
                          <a:latin typeface="Calibri"/>
                          <a:ea typeface="Times New Roman"/>
                          <a:cs typeface="Times New Roman"/>
                        </a:rPr>
                        <a:t>% </a:t>
                      </a:r>
                      <a:r>
                        <a:rPr lang="en-US" sz="2400" b="1" dirty="0" err="1">
                          <a:latin typeface="Calibri"/>
                          <a:ea typeface="Times New Roman"/>
                          <a:cs typeface="Times New Roman"/>
                        </a:rPr>
                        <a:t>Μήκους</a:t>
                      </a:r>
                      <a:endParaRPr lang="el-GR" altLang="el-GR" sz="2400" dirty="0">
                        <a:latin typeface="Calibri"/>
                        <a:ea typeface="Times New Roman"/>
                        <a:cs typeface="Times New Roman"/>
                      </a:endParaRPr>
                    </a:p>
                  </a:txBody>
                  <a:tcPr marL="17780" marR="17780" marT="0" marB="0"/>
                </a:tc>
              </a:tr>
              <a:tr h="370840">
                <a:tc>
                  <a:txBody>
                    <a:bodyPr/>
                    <a:lstStyle/>
                    <a:p>
                      <a:pPr marL="0" marR="0">
                        <a:spcBef>
                          <a:spcPts val="0"/>
                        </a:spcBef>
                        <a:spcAft>
                          <a:spcPts val="0"/>
                        </a:spcAft>
                      </a:pPr>
                      <a:r>
                        <a:rPr lang="en-US" sz="2400" b="1" dirty="0" err="1">
                          <a:latin typeface="Calibri"/>
                          <a:ea typeface="Times New Roman"/>
                          <a:cs typeface="Times New Roman"/>
                        </a:rPr>
                        <a:t>Υψηλή</a:t>
                      </a:r>
                      <a:endParaRPr lang="el-GR" altLang="el-GR" sz="2400" b="1"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0</a:t>
                      </a:r>
                      <a:endParaRPr lang="el-GR" altLang="el-GR" sz="2400"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0,0%</a:t>
                      </a:r>
                      <a:endParaRPr lang="el-GR" altLang="el-GR" sz="2400"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0,0</a:t>
                      </a:r>
                      <a:endParaRPr lang="el-GR" altLang="el-GR" sz="2400"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0,0%</a:t>
                      </a:r>
                      <a:endParaRPr lang="el-GR" altLang="el-GR" sz="2400" dirty="0">
                        <a:latin typeface="Calibri"/>
                        <a:ea typeface="Times New Roman"/>
                        <a:cs typeface="Times New Roman"/>
                      </a:endParaRPr>
                    </a:p>
                  </a:txBody>
                  <a:tcPr marL="17780" marR="17780" marT="0" marB="0"/>
                </a:tc>
              </a:tr>
              <a:tr h="370840">
                <a:tc>
                  <a:txBody>
                    <a:bodyPr/>
                    <a:lstStyle/>
                    <a:p>
                      <a:pPr marL="0" marR="0">
                        <a:spcBef>
                          <a:spcPts val="0"/>
                        </a:spcBef>
                        <a:spcAft>
                          <a:spcPts val="0"/>
                        </a:spcAft>
                      </a:pPr>
                      <a:r>
                        <a:rPr lang="en-US" sz="2400" b="1" dirty="0" err="1">
                          <a:latin typeface="Calibri"/>
                          <a:ea typeface="Times New Roman"/>
                          <a:cs typeface="Times New Roman"/>
                        </a:rPr>
                        <a:t>Καλή</a:t>
                      </a:r>
                      <a:endParaRPr lang="el-GR" altLang="el-GR" sz="2400" b="1"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0</a:t>
                      </a:r>
                      <a:endParaRPr lang="el-GR" altLang="el-GR" sz="2400"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0,0%</a:t>
                      </a:r>
                      <a:endParaRPr lang="el-GR" altLang="el-GR" sz="2400"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0,0</a:t>
                      </a:r>
                      <a:endParaRPr lang="el-GR" altLang="el-GR" sz="2400" dirty="0">
                        <a:latin typeface="Calibri"/>
                        <a:ea typeface="Times New Roman"/>
                        <a:cs typeface="Times New Roman"/>
                      </a:endParaRPr>
                    </a:p>
                  </a:txBody>
                  <a:tcPr marL="17780" marR="17780" marT="0" marB="0"/>
                </a:tc>
                <a:tc>
                  <a:txBody>
                    <a:bodyPr/>
                    <a:lstStyle/>
                    <a:p>
                      <a:pPr marL="0" marR="0" algn="r">
                        <a:spcBef>
                          <a:spcPts val="0"/>
                        </a:spcBef>
                        <a:spcAft>
                          <a:spcPts val="0"/>
                        </a:spcAft>
                      </a:pPr>
                      <a:r>
                        <a:rPr lang="el-GR" altLang="el-GR" sz="2400" b="1" dirty="0">
                          <a:latin typeface="Calibri"/>
                          <a:ea typeface="Times New Roman"/>
                          <a:cs typeface="Times New Roman"/>
                        </a:rPr>
                        <a:t>0,0%</a:t>
                      </a:r>
                      <a:endParaRPr lang="el-GR" altLang="el-GR" sz="2400" dirty="0">
                        <a:latin typeface="Calibri"/>
                        <a:ea typeface="Times New Roman"/>
                        <a:cs typeface="Times New Roman"/>
                      </a:endParaRPr>
                    </a:p>
                  </a:txBody>
                  <a:tcPr marL="17780" marR="17780" marT="0" marB="0"/>
                </a:tc>
              </a:tr>
              <a:tr h="370840">
                <a:tc>
                  <a:txBody>
                    <a:bodyPr/>
                    <a:lstStyle/>
                    <a:p>
                      <a:pPr marL="0" marR="0">
                        <a:spcBef>
                          <a:spcPts val="0"/>
                        </a:spcBef>
                        <a:spcAft>
                          <a:spcPts val="0"/>
                        </a:spcAft>
                      </a:pPr>
                      <a:r>
                        <a:rPr lang="en-US" sz="2400" b="1" dirty="0">
                          <a:latin typeface="Calibri"/>
                          <a:ea typeface="Times New Roman"/>
                          <a:cs typeface="Times New Roman"/>
                        </a:rPr>
                        <a:t>Μέτρια</a:t>
                      </a:r>
                      <a:endParaRPr lang="el-GR" altLang="el-GR" sz="2400" b="1" dirty="0">
                        <a:latin typeface="Calibri"/>
                        <a:ea typeface="Times New Roman"/>
                        <a:cs typeface="Times New Roman"/>
                      </a:endParaRP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1</a:t>
                      </a: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33,3%</a:t>
                      </a: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4,0</a:t>
                      </a: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accent6"/>
                          </a:solidFill>
                          <a:latin typeface="Calibri"/>
                          <a:ea typeface="Times New Roman"/>
                          <a:cs typeface="Times New Roman"/>
                        </a:rPr>
                        <a:t>24,2%</a:t>
                      </a:r>
                    </a:p>
                  </a:txBody>
                  <a:tcPr marL="17780" marR="17780" marT="0" marB="0"/>
                </a:tc>
              </a:tr>
              <a:tr h="370840">
                <a:tc>
                  <a:txBody>
                    <a:bodyPr/>
                    <a:lstStyle/>
                    <a:p>
                      <a:pPr marL="0" marR="0">
                        <a:spcBef>
                          <a:spcPts val="0"/>
                        </a:spcBef>
                        <a:spcAft>
                          <a:spcPts val="0"/>
                        </a:spcAft>
                      </a:pPr>
                      <a:r>
                        <a:rPr lang="en-US" sz="2400" b="1" dirty="0" err="1">
                          <a:latin typeface="Calibri"/>
                          <a:ea typeface="Times New Roman"/>
                          <a:cs typeface="Times New Roman"/>
                        </a:rPr>
                        <a:t>Ελλιπής</a:t>
                      </a:r>
                      <a:endParaRPr lang="el-GR" altLang="el-GR" sz="2400" b="1" dirty="0">
                        <a:latin typeface="Calibri"/>
                        <a:ea typeface="Times New Roman"/>
                        <a:cs typeface="Times New Roman"/>
                      </a:endParaRP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2</a:t>
                      </a: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66,7%</a:t>
                      </a: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12,7</a:t>
                      </a: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accent6"/>
                          </a:solidFill>
                          <a:latin typeface="Calibri"/>
                          <a:ea typeface="Times New Roman"/>
                          <a:cs typeface="Times New Roman"/>
                        </a:rPr>
                        <a:t>75,8%</a:t>
                      </a:r>
                    </a:p>
                  </a:txBody>
                  <a:tcPr marL="17780" marR="17780" marT="0" marB="0"/>
                </a:tc>
              </a:tr>
              <a:tr h="370840">
                <a:tc>
                  <a:txBody>
                    <a:bodyPr/>
                    <a:lstStyle/>
                    <a:p>
                      <a:pPr marL="0" marR="0">
                        <a:spcBef>
                          <a:spcPts val="0"/>
                        </a:spcBef>
                        <a:spcAft>
                          <a:spcPts val="0"/>
                        </a:spcAft>
                      </a:pPr>
                      <a:r>
                        <a:rPr lang="en-US" sz="2400" b="1" dirty="0" err="1">
                          <a:latin typeface="Calibri"/>
                          <a:ea typeface="Times New Roman"/>
                          <a:cs typeface="Times New Roman"/>
                        </a:rPr>
                        <a:t>Κακή</a:t>
                      </a:r>
                      <a:endParaRPr lang="el-GR" altLang="el-GR" sz="2400" b="1" dirty="0">
                        <a:latin typeface="Calibri"/>
                        <a:ea typeface="Times New Roman"/>
                        <a:cs typeface="Times New Roman"/>
                      </a:endParaRP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0</a:t>
                      </a: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0,0%</a:t>
                      </a: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0,0</a:t>
                      </a: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0,0%</a:t>
                      </a:r>
                    </a:p>
                  </a:txBody>
                  <a:tcPr marL="17780" marR="17780" marT="0" marB="0"/>
                </a:tc>
              </a:tr>
              <a:tr h="370840">
                <a:tc>
                  <a:txBody>
                    <a:bodyPr/>
                    <a:lstStyle/>
                    <a:p>
                      <a:pPr marL="0" marR="0">
                        <a:spcBef>
                          <a:spcPts val="0"/>
                        </a:spcBef>
                        <a:spcAft>
                          <a:spcPts val="0"/>
                        </a:spcAft>
                      </a:pPr>
                      <a:r>
                        <a:rPr lang="en-US" sz="2400" b="1" dirty="0" err="1">
                          <a:latin typeface="Calibri"/>
                          <a:ea typeface="Times New Roman"/>
                          <a:cs typeface="Times New Roman"/>
                        </a:rPr>
                        <a:t>Άγνωστη</a:t>
                      </a:r>
                      <a:endParaRPr lang="el-GR" altLang="el-GR" sz="2400" b="1" dirty="0">
                        <a:latin typeface="Calibri"/>
                        <a:ea typeface="Times New Roman"/>
                        <a:cs typeface="Times New Roman"/>
                      </a:endParaRP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0</a:t>
                      </a: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0,0%</a:t>
                      </a: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0,0</a:t>
                      </a: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0,0%</a:t>
                      </a:r>
                    </a:p>
                  </a:txBody>
                  <a:tcPr marL="17780" marR="17780" marT="0" marB="0"/>
                </a:tc>
              </a:tr>
              <a:tr h="370840">
                <a:tc>
                  <a:txBody>
                    <a:bodyPr/>
                    <a:lstStyle/>
                    <a:p>
                      <a:pPr marL="0" marR="0">
                        <a:spcBef>
                          <a:spcPts val="0"/>
                        </a:spcBef>
                        <a:spcAft>
                          <a:spcPts val="0"/>
                        </a:spcAft>
                      </a:pPr>
                      <a:r>
                        <a:rPr lang="en-US" sz="2400" b="1" dirty="0" err="1">
                          <a:latin typeface="Calibri"/>
                          <a:ea typeface="Times New Roman"/>
                          <a:cs typeface="Times New Roman"/>
                        </a:rPr>
                        <a:t>Καλή</a:t>
                      </a:r>
                      <a:endParaRPr lang="el-GR" altLang="el-GR" sz="2400" dirty="0">
                        <a:latin typeface="Calibri"/>
                        <a:ea typeface="Times New Roman"/>
                        <a:cs typeface="Times New Roman"/>
                      </a:endParaRP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3</a:t>
                      </a: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100,0%</a:t>
                      </a: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16,7</a:t>
                      </a: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100,0%</a:t>
                      </a:r>
                    </a:p>
                  </a:txBody>
                  <a:tcPr marL="17780" marR="17780" marT="0" marB="0"/>
                </a:tc>
              </a:tr>
              <a:tr h="370840">
                <a:tc>
                  <a:txBody>
                    <a:bodyPr/>
                    <a:lstStyle/>
                    <a:p>
                      <a:pPr marL="0" marR="0">
                        <a:spcBef>
                          <a:spcPts val="0"/>
                        </a:spcBef>
                        <a:spcAft>
                          <a:spcPts val="0"/>
                        </a:spcAft>
                      </a:pPr>
                      <a:r>
                        <a:rPr lang="en-US" sz="2400" b="1" dirty="0" err="1">
                          <a:latin typeface="Calibri"/>
                          <a:ea typeface="Times New Roman"/>
                          <a:cs typeface="Times New Roman"/>
                        </a:rPr>
                        <a:t>Κατώτερη</a:t>
                      </a:r>
                      <a:r>
                        <a:rPr lang="en-US" sz="2400" b="1" dirty="0">
                          <a:latin typeface="Calibri"/>
                          <a:ea typeface="Times New Roman"/>
                          <a:cs typeface="Times New Roman"/>
                        </a:rPr>
                        <a:t> </a:t>
                      </a:r>
                      <a:r>
                        <a:rPr lang="en-US" sz="2400" b="1" dirty="0" err="1">
                          <a:latin typeface="Calibri"/>
                          <a:ea typeface="Times New Roman"/>
                          <a:cs typeface="Times New Roman"/>
                        </a:rPr>
                        <a:t>της</a:t>
                      </a:r>
                      <a:r>
                        <a:rPr lang="en-US" sz="2400" b="1" dirty="0">
                          <a:latin typeface="Calibri"/>
                          <a:ea typeface="Times New Roman"/>
                          <a:cs typeface="Times New Roman"/>
                        </a:rPr>
                        <a:t> </a:t>
                      </a:r>
                      <a:r>
                        <a:rPr lang="en-US" sz="2400" b="1" dirty="0" err="1">
                          <a:latin typeface="Calibri"/>
                          <a:ea typeface="Times New Roman"/>
                          <a:cs typeface="Times New Roman"/>
                        </a:rPr>
                        <a:t>καλής</a:t>
                      </a:r>
                      <a:endParaRPr lang="el-GR" altLang="el-GR" sz="2400" b="1" dirty="0">
                        <a:latin typeface="Calibri"/>
                        <a:ea typeface="Times New Roman"/>
                        <a:cs typeface="Times New Roman"/>
                      </a:endParaRP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0</a:t>
                      </a: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0,0%</a:t>
                      </a: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0,0</a:t>
                      </a: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0,0%</a:t>
                      </a:r>
                    </a:p>
                  </a:txBody>
                  <a:tcPr marL="17780" marR="17780" marT="0" marB="0"/>
                </a:tc>
              </a:tr>
              <a:tr h="370840">
                <a:tc>
                  <a:txBody>
                    <a:bodyPr/>
                    <a:lstStyle/>
                    <a:p>
                      <a:pPr marL="0" marR="0">
                        <a:spcBef>
                          <a:spcPts val="0"/>
                        </a:spcBef>
                        <a:spcAft>
                          <a:spcPts val="0"/>
                        </a:spcAft>
                      </a:pPr>
                      <a:r>
                        <a:rPr lang="en-US" sz="2400" b="1" dirty="0" err="1">
                          <a:latin typeface="Calibri"/>
                          <a:ea typeface="Times New Roman"/>
                          <a:cs typeface="Times New Roman"/>
                        </a:rPr>
                        <a:t>Άγνωστη</a:t>
                      </a:r>
                      <a:endParaRPr lang="el-GR" altLang="el-GR" sz="2400" b="1" dirty="0">
                        <a:latin typeface="Calibri"/>
                        <a:ea typeface="Times New Roman"/>
                        <a:cs typeface="Times New Roman"/>
                      </a:endParaRP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0</a:t>
                      </a: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0,0%</a:t>
                      </a: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0,0</a:t>
                      </a:r>
                    </a:p>
                  </a:txBody>
                  <a:tcPr marL="17780" marR="17780" marT="0" marB="0"/>
                </a:tc>
                <a:tc>
                  <a:txBody>
                    <a:bodyPr/>
                    <a:lstStyle/>
                    <a:p>
                      <a:pPr marL="0" marR="0" algn="r" defTabSz="914446" rtl="0" eaLnBrk="1" latinLnBrk="0" hangingPunct="1">
                        <a:spcBef>
                          <a:spcPts val="0"/>
                        </a:spcBef>
                        <a:spcAft>
                          <a:spcPts val="0"/>
                        </a:spcAft>
                      </a:pPr>
                      <a:r>
                        <a:rPr lang="el-GR" altLang="el-GR" sz="2400" b="1" kern="1200" dirty="0">
                          <a:solidFill>
                            <a:schemeClr val="dk1"/>
                          </a:solidFill>
                          <a:latin typeface="Calibri"/>
                          <a:ea typeface="Times New Roman"/>
                          <a:cs typeface="Times New Roman"/>
                        </a:rPr>
                        <a:t>0,0%</a:t>
                      </a:r>
                    </a:p>
                  </a:txBody>
                  <a:tcPr marL="17780" marR="17780" marT="0" marB="0"/>
                </a:tc>
              </a:tr>
            </a:tbl>
          </a:graphicData>
        </a:graphic>
      </p:graphicFrame>
      <p:pic>
        <p:nvPicPr>
          <p:cNvPr id="9217" name="Picture 1"/>
          <p:cNvPicPr>
            <a:picLocks noChangeAspect="1" noChangeArrowheads="1"/>
          </p:cNvPicPr>
          <p:nvPr/>
        </p:nvPicPr>
        <p:blipFill>
          <a:blip r:embed="rId4" cstate="print"/>
          <a:srcRect/>
          <a:stretch>
            <a:fillRect/>
          </a:stretch>
        </p:blipFill>
        <p:spPr>
          <a:xfrm>
            <a:off x="1521725" y="2096605"/>
            <a:ext cx="455314" cy="2038074"/>
          </a:xfrm>
          <a:prstGeom prst="rect">
            <a:avLst/>
          </a:prstGeom>
          <a:noFill/>
          <a:ln w="9525">
            <a:noFill/>
            <a:miter lim="800000"/>
            <a:headEnd/>
            <a:tailEnd/>
          </a:ln>
          <a:effectLst/>
        </p:spPr>
      </p:pic>
      <p:pic>
        <p:nvPicPr>
          <p:cNvPr id="9218" name="Picture 2"/>
          <p:cNvPicPr>
            <a:picLocks noChangeAspect="1" noChangeArrowheads="1"/>
          </p:cNvPicPr>
          <p:nvPr/>
        </p:nvPicPr>
        <p:blipFill>
          <a:blip r:embed="rId5" cstate="print"/>
          <a:srcRect/>
          <a:stretch>
            <a:fillRect/>
          </a:stretch>
        </p:blipFill>
        <p:spPr>
          <a:xfrm>
            <a:off x="1513866" y="4408279"/>
            <a:ext cx="471033" cy="1643409"/>
          </a:xfrm>
          <a:prstGeom prst="rect">
            <a:avLst/>
          </a:prstGeom>
          <a:noFill/>
          <a:ln w="9525">
            <a:noFill/>
            <a:miter lim="800000"/>
            <a:headEnd/>
            <a:tailEnd/>
          </a:ln>
          <a:effectLst/>
        </p:spPr>
      </p:pic>
      <p:sp>
        <p:nvSpPr>
          <p:cNvPr id="13" name="12 - Ορθογώνιο"/>
          <p:cNvSpPr/>
          <p:nvPr/>
        </p:nvSpPr>
        <p:spPr>
          <a:xfrm>
            <a:off x="4007148" y="911951"/>
            <a:ext cx="5467779" cy="461665"/>
          </a:xfrm>
          <a:prstGeom prst="rect">
            <a:avLst/>
          </a:prstGeom>
        </p:spPr>
        <p:txBody>
          <a:bodyPr wrap="none" numCol="1">
            <a:spAutoFit/>
          </a:bodyPr>
          <a:lstStyle/>
          <a:p>
            <a:r>
              <a:rPr lang="el-GR" altLang="el-GR" sz="2400" b="1" dirty="0" smtClean="0"/>
              <a:t>ΜΕΤΑΒΑΤΙΚΑ ΥΔΑΤΙΚΑ ΣΥΣΤΗΜΑΤΑ</a:t>
            </a:r>
            <a:endParaRPr lang="el-GR" altLang="el-GR" sz="2400" b="1" dirty="0"/>
          </a:p>
        </p:txBody>
      </p:sp>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310324" y="188276"/>
            <a:ext cx="9571353" cy="553998"/>
          </a:xfrm>
        </p:spPr>
        <p:txBody>
          <a:bodyPr numCol="1"/>
          <a:lstStyle/>
          <a:p>
            <a:pPr algn="ctr"/>
            <a:r>
              <a:rPr lang="el-GR" altLang="el-GR" sz="3600" spc="10" dirty="0" smtClean="0">
                <a:effectLst>
                  <a:outerShdw blurRad="38100" dist="38100" dir="2700000" algn="tl">
                    <a:srgbClr val="000000">
                      <a:alpha val="43137"/>
                    </a:srgbClr>
                  </a:outerShdw>
                </a:effectLst>
              </a:rPr>
              <a:t>ΣΔΛΑΠ Πείρου - Βέργα - Πηνειού (</a:t>
            </a:r>
            <a:r>
              <a:rPr lang="en-US" sz="3600" spc="10" dirty="0" smtClean="0">
                <a:effectLst>
                  <a:outerShdw blurRad="38100" dist="38100" dir="2700000" algn="tl">
                    <a:srgbClr val="000000">
                      <a:alpha val="43137"/>
                    </a:srgbClr>
                  </a:outerShdw>
                </a:effectLst>
              </a:rPr>
              <a:t>EL0228)</a:t>
            </a:r>
            <a:r>
              <a:rPr lang="el-GR" altLang="el-GR" sz="3600" spc="10" dirty="0" smtClean="0">
                <a:effectLst>
                  <a:outerShdw blurRad="38100" dist="38100" dir="2700000" algn="tl">
                    <a:srgbClr val="000000">
                      <a:alpha val="43137"/>
                    </a:srgbClr>
                  </a:outerShdw>
                </a:effectLst>
              </a:rPr>
              <a:t> </a:t>
            </a:r>
            <a:endParaRPr lang="en-GB" altLang="en-GB" sz="3600" spc="10" dirty="0">
              <a:effectLst>
                <a:outerShdw blurRad="38100" dist="38100" dir="2700000" algn="tl">
                  <a:srgbClr val="000000">
                    <a:alpha val="43137"/>
                  </a:srgbClr>
                </a:outerShdw>
              </a:effectLst>
            </a:endParaRPr>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707886"/>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a:t>
            </a:r>
            <a:r>
              <a:rPr lang="el-GR" altLang="el-GR" sz="2000" dirty="0" smtClean="0"/>
              <a:t>29-03-2024</a:t>
            </a:r>
          </a:p>
          <a:p>
            <a:endParaRPr lang="el-GR" altLang="el-GR" sz="2000" dirty="0"/>
          </a:p>
        </p:txBody>
      </p:sp>
      <p:graphicFrame>
        <p:nvGraphicFramePr>
          <p:cNvPr id="10" name="9 - Πίνακας"/>
          <p:cNvGraphicFramePr>
            <a:graphicFrameLocks noGrp="1"/>
          </p:cNvGraphicFramePr>
          <p:nvPr/>
        </p:nvGraphicFramePr>
        <p:xfrm>
          <a:off x="6228523" y="926327"/>
          <a:ext cx="5274363" cy="5394960"/>
        </p:xfrm>
        <a:graphic>
          <a:graphicData uri="http://schemas.openxmlformats.org/drawingml/2006/table">
            <a:tbl>
              <a:tblPr firstRow="1" bandRow="1">
                <a:tableStyleId>{5C22544A-7EE6-4342-B048-85BDC9FD1C3A}</a:tableStyleId>
              </a:tblPr>
              <a:tblGrid>
                <a:gridCol w="1758121"/>
                <a:gridCol w="1758121"/>
                <a:gridCol w="1758121"/>
              </a:tblGrid>
              <a:tr h="520148">
                <a:tc>
                  <a:txBody>
                    <a:bodyPr/>
                    <a:lstStyle/>
                    <a:p>
                      <a:r>
                        <a:rPr lang="el-GR" altLang="el-GR" dirty="0" smtClean="0"/>
                        <a:t>Κωδικός </a:t>
                      </a:r>
                      <a:endParaRPr lang="el-GR" altLang="el-GR" dirty="0"/>
                    </a:p>
                  </a:txBody>
                  <a:tcPr/>
                </a:tc>
                <a:tc>
                  <a:txBody>
                    <a:bodyPr/>
                    <a:lstStyle/>
                    <a:p>
                      <a:r>
                        <a:rPr lang="el-GR" altLang="el-GR" dirty="0" smtClean="0"/>
                        <a:t>Ονομασία</a:t>
                      </a:r>
                      <a:endParaRPr lang="el-GR" altLang="el-GR" dirty="0"/>
                    </a:p>
                  </a:txBody>
                  <a:tcPr/>
                </a:tc>
                <a:tc>
                  <a:txBody>
                    <a:bodyPr/>
                    <a:lstStyle/>
                    <a:p>
                      <a:r>
                        <a:rPr lang="el-GR" altLang="el-GR" dirty="0" smtClean="0"/>
                        <a:t>Είδος </a:t>
                      </a:r>
                      <a:r>
                        <a:rPr lang="el-GR" altLang="el-GR" dirty="0" err="1" smtClean="0"/>
                        <a:t>υδροφορέα</a:t>
                      </a:r>
                      <a:r>
                        <a:rPr lang="el-GR" altLang="el-GR" dirty="0" smtClean="0"/>
                        <a:t> </a:t>
                      </a:r>
                      <a:endParaRPr lang="el-GR" altLang="el-GR" dirty="0"/>
                    </a:p>
                  </a:txBody>
                  <a:tcPr/>
                </a:tc>
              </a:tr>
              <a:tr h="520148">
                <a:tc>
                  <a:txBody>
                    <a:bodyPr/>
                    <a:lstStyle/>
                    <a:p>
                      <a:r>
                        <a:rPr lang="en-US" dirty="0" smtClean="0"/>
                        <a:t>EL0200060</a:t>
                      </a:r>
                      <a:endParaRPr lang="el-GR" altLang="el-GR" dirty="0"/>
                    </a:p>
                  </a:txBody>
                  <a:tcPr/>
                </a:tc>
                <a:tc>
                  <a:txBody>
                    <a:bodyPr/>
                    <a:lstStyle/>
                    <a:p>
                      <a:r>
                        <a:rPr lang="el-GR" altLang="el-GR" dirty="0" smtClean="0"/>
                        <a:t>Σύστημα Πηνειού</a:t>
                      </a:r>
                      <a:endParaRPr lang="el-GR" altLang="el-GR" dirty="0"/>
                    </a:p>
                  </a:txBody>
                  <a:tcPr/>
                </a:tc>
                <a:tc>
                  <a:txBody>
                    <a:bodyPr/>
                    <a:lstStyle/>
                    <a:p>
                      <a:r>
                        <a:rPr lang="el-GR" altLang="el-GR" dirty="0" smtClean="0"/>
                        <a:t>Κοκκώδης </a:t>
                      </a:r>
                      <a:endParaRPr lang="el-GR" altLang="el-GR" dirty="0"/>
                    </a:p>
                  </a:txBody>
                  <a:tcPr/>
                </a:tc>
              </a:tr>
              <a:tr h="520148">
                <a:tc>
                  <a:txBody>
                    <a:bodyPr/>
                    <a:lstStyle/>
                    <a:p>
                      <a:r>
                        <a:rPr lang="en-US" dirty="0" smtClean="0"/>
                        <a:t>EL0200070</a:t>
                      </a:r>
                      <a:endParaRPr lang="el-GR" altLang="el-GR" dirty="0"/>
                    </a:p>
                  </a:txBody>
                  <a:tcPr/>
                </a:tc>
                <a:tc>
                  <a:txBody>
                    <a:bodyPr/>
                    <a:lstStyle/>
                    <a:p>
                      <a:r>
                        <a:rPr lang="el-GR" altLang="el-GR" dirty="0" smtClean="0"/>
                        <a:t>Σύστημα Κυλλήνης </a:t>
                      </a:r>
                      <a:endParaRPr lang="el-GR" altLang="el-GR" dirty="0"/>
                    </a:p>
                  </a:txBody>
                  <a:tcPr/>
                </a:tc>
                <a:tc>
                  <a:txBody>
                    <a:bodyPr/>
                    <a:lstStyle/>
                    <a:p>
                      <a:r>
                        <a:rPr lang="el-GR" altLang="el-GR" dirty="0" smtClean="0"/>
                        <a:t>Κοκκώδης </a:t>
                      </a:r>
                      <a:endParaRPr lang="el-GR" altLang="el-GR" dirty="0"/>
                    </a:p>
                  </a:txBody>
                  <a:tcPr/>
                </a:tc>
              </a:tr>
              <a:tr h="520148">
                <a:tc>
                  <a:txBody>
                    <a:bodyPr/>
                    <a:lstStyle/>
                    <a:p>
                      <a:r>
                        <a:rPr lang="en-US" dirty="0" smtClean="0"/>
                        <a:t>EL0200080 </a:t>
                      </a:r>
                      <a:endParaRPr lang="el-GR" altLang="el-GR" dirty="0"/>
                    </a:p>
                  </a:txBody>
                  <a:tcPr/>
                </a:tc>
                <a:tc>
                  <a:txBody>
                    <a:bodyPr/>
                    <a:lstStyle/>
                    <a:p>
                      <a:r>
                        <a:rPr lang="el-GR" altLang="el-GR" dirty="0" smtClean="0"/>
                        <a:t>Σύστημα Δυτικής Αχαΐας</a:t>
                      </a:r>
                      <a:endParaRPr lang="el-GR" altLang="el-GR" dirty="0"/>
                    </a:p>
                  </a:txBody>
                  <a:tcPr/>
                </a:tc>
                <a:tc>
                  <a:txBody>
                    <a:bodyPr/>
                    <a:lstStyle/>
                    <a:p>
                      <a:r>
                        <a:rPr lang="el-GR" altLang="el-GR" dirty="0" smtClean="0"/>
                        <a:t>Κοκκώδης</a:t>
                      </a:r>
                      <a:endParaRPr lang="el-GR" altLang="el-GR" dirty="0"/>
                    </a:p>
                  </a:txBody>
                  <a:tcPr/>
                </a:tc>
              </a:tr>
              <a:tr h="520148">
                <a:tc>
                  <a:txBody>
                    <a:bodyPr/>
                    <a:lstStyle/>
                    <a:p>
                      <a:r>
                        <a:rPr lang="en-US" b="1" dirty="0" smtClean="0"/>
                        <a:t>EL0200090</a:t>
                      </a:r>
                      <a:endParaRPr lang="el-GR" altLang="el-GR" b="1" dirty="0"/>
                    </a:p>
                  </a:txBody>
                  <a:tcPr/>
                </a:tc>
                <a:tc>
                  <a:txBody>
                    <a:bodyPr/>
                    <a:lstStyle/>
                    <a:p>
                      <a:r>
                        <a:rPr lang="el-GR" altLang="el-GR" b="1" dirty="0" smtClean="0"/>
                        <a:t>Σύστημα – π. Λαρισσού</a:t>
                      </a:r>
                      <a:endParaRPr lang="el-GR" altLang="el-GR" b="1" dirty="0"/>
                    </a:p>
                  </a:txBody>
                  <a:tcPr/>
                </a:tc>
                <a:tc>
                  <a:txBody>
                    <a:bodyPr/>
                    <a:lstStyle/>
                    <a:p>
                      <a:r>
                        <a:rPr lang="el-GR" altLang="el-GR" b="1" dirty="0" smtClean="0"/>
                        <a:t>Κοκκώδης </a:t>
                      </a:r>
                      <a:endParaRPr lang="el-GR" altLang="el-GR" b="1" dirty="0"/>
                    </a:p>
                  </a:txBody>
                  <a:tcPr/>
                </a:tc>
              </a:tr>
              <a:tr h="520148">
                <a:tc>
                  <a:txBody>
                    <a:bodyPr/>
                    <a:lstStyle/>
                    <a:p>
                      <a:r>
                        <a:rPr lang="en-US" dirty="0" smtClean="0"/>
                        <a:t>EL0200100</a:t>
                      </a:r>
                      <a:endParaRPr lang="el-GR" altLang="el-GR" dirty="0"/>
                    </a:p>
                  </a:txBody>
                  <a:tcPr/>
                </a:tc>
                <a:tc>
                  <a:txBody>
                    <a:bodyPr/>
                    <a:lstStyle/>
                    <a:p>
                      <a:r>
                        <a:rPr lang="el-GR" altLang="el-GR" dirty="0" smtClean="0"/>
                        <a:t>Σύστημα </a:t>
                      </a:r>
                      <a:r>
                        <a:rPr lang="el-GR" altLang="el-GR" dirty="0" err="1" smtClean="0"/>
                        <a:t>Μόβρης</a:t>
                      </a:r>
                      <a:endParaRPr lang="el-GR" altLang="el-GR" dirty="0"/>
                    </a:p>
                  </a:txBody>
                  <a:tcPr/>
                </a:tc>
                <a:tc>
                  <a:txBody>
                    <a:bodyPr/>
                    <a:lstStyle/>
                    <a:p>
                      <a:r>
                        <a:rPr lang="el-GR" altLang="el-GR" dirty="0" smtClean="0"/>
                        <a:t>Ρωγματώδης</a:t>
                      </a:r>
                      <a:endParaRPr lang="el-GR" altLang="el-GR" dirty="0"/>
                    </a:p>
                  </a:txBody>
                  <a:tcPr/>
                </a:tc>
              </a:tr>
              <a:tr h="520148">
                <a:tc>
                  <a:txBody>
                    <a:bodyPr/>
                    <a:lstStyle/>
                    <a:p>
                      <a:r>
                        <a:rPr lang="en-US" dirty="0" smtClean="0"/>
                        <a:t>EL0200110</a:t>
                      </a:r>
                      <a:endParaRPr lang="el-GR" altLang="el-GR" dirty="0"/>
                    </a:p>
                  </a:txBody>
                  <a:tcPr/>
                </a:tc>
                <a:tc>
                  <a:txBody>
                    <a:bodyPr/>
                    <a:lstStyle/>
                    <a:p>
                      <a:r>
                        <a:rPr lang="el-GR" altLang="el-GR" dirty="0" smtClean="0"/>
                        <a:t>Σύστημα π. Πείρου</a:t>
                      </a:r>
                      <a:endParaRPr lang="el-GR" altLang="el-GR" dirty="0"/>
                    </a:p>
                  </a:txBody>
                  <a:tcPr/>
                </a:tc>
                <a:tc>
                  <a:txBody>
                    <a:bodyPr/>
                    <a:lstStyle/>
                    <a:p>
                      <a:r>
                        <a:rPr lang="el-GR" altLang="el-GR" dirty="0" smtClean="0"/>
                        <a:t>Κοκκώδης</a:t>
                      </a:r>
                      <a:endParaRPr lang="el-GR" altLang="el-GR" dirty="0"/>
                    </a:p>
                  </a:txBody>
                  <a:tcPr/>
                </a:tc>
              </a:tr>
              <a:tr h="520148">
                <a:tc>
                  <a:txBody>
                    <a:bodyPr/>
                    <a:lstStyle/>
                    <a:p>
                      <a:r>
                        <a:rPr lang="en-US" dirty="0" smtClean="0"/>
                        <a:t>EL0200260</a:t>
                      </a:r>
                      <a:endParaRPr lang="el-GR" altLang="el-GR" dirty="0"/>
                    </a:p>
                  </a:txBody>
                  <a:tcPr/>
                </a:tc>
                <a:tc>
                  <a:txBody>
                    <a:bodyPr/>
                    <a:lstStyle/>
                    <a:p>
                      <a:r>
                        <a:rPr lang="el-GR" altLang="el-GR" dirty="0" smtClean="0"/>
                        <a:t>Σύστημα Δυτικού Ερύμανθου</a:t>
                      </a:r>
                      <a:endParaRPr lang="el-GR" altLang="el-GR" dirty="0"/>
                    </a:p>
                  </a:txBody>
                  <a:tcPr/>
                </a:tc>
                <a:tc>
                  <a:txBody>
                    <a:bodyPr/>
                    <a:lstStyle/>
                    <a:p>
                      <a:r>
                        <a:rPr lang="el-GR" altLang="el-GR" dirty="0" err="1" smtClean="0"/>
                        <a:t>Καρστικός</a:t>
                      </a:r>
                      <a:endParaRPr lang="el-GR" altLang="el-GR" dirty="0"/>
                    </a:p>
                  </a:txBody>
                  <a:tcPr/>
                </a:tc>
              </a:tr>
            </a:tbl>
          </a:graphicData>
        </a:graphic>
      </p:graphicFrame>
      <p:pic>
        <p:nvPicPr>
          <p:cNvPr id="3075" name="Picture 3"/>
          <p:cNvPicPr>
            <a:picLocks noChangeAspect="1" noChangeArrowheads="1"/>
          </p:cNvPicPr>
          <p:nvPr/>
        </p:nvPicPr>
        <p:blipFill>
          <a:blip r:embed="rId4" cstate="print"/>
          <a:srcRect/>
          <a:stretch>
            <a:fillRect/>
          </a:stretch>
        </p:blipFill>
        <p:spPr>
          <a:xfrm>
            <a:off x="172277" y="1192326"/>
            <a:ext cx="5729110" cy="4439848"/>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310324" y="188276"/>
            <a:ext cx="9571353" cy="1107996"/>
          </a:xfrm>
        </p:spPr>
        <p:txBody>
          <a:bodyPr numCol="1"/>
          <a:lstStyle/>
          <a:p>
            <a:pPr algn="ctr"/>
            <a:r>
              <a:rPr lang="el-GR" altLang="el-GR" sz="3600" spc="10" dirty="0" smtClean="0">
                <a:effectLst>
                  <a:outerShdw blurRad="38100" dist="38100" dir="2700000" algn="tl">
                    <a:srgbClr val="000000">
                      <a:alpha val="43137"/>
                    </a:srgbClr>
                  </a:outerShdw>
                </a:effectLst>
              </a:rPr>
              <a:t>ΣΔΛΑΠ Πείρου - Βέργα - Πηνειού (</a:t>
            </a:r>
            <a:r>
              <a:rPr lang="en-US" sz="3600" spc="10" dirty="0" smtClean="0">
                <a:effectLst>
                  <a:outerShdw blurRad="38100" dist="38100" dir="2700000" algn="tl">
                    <a:srgbClr val="000000">
                      <a:alpha val="43137"/>
                    </a:srgbClr>
                  </a:outerShdw>
                </a:effectLst>
              </a:rPr>
              <a:t>EL0228)</a:t>
            </a:r>
            <a:r>
              <a:rPr lang="el-GR" altLang="el-GR" sz="3600" spc="10" dirty="0" smtClean="0">
                <a:effectLst>
                  <a:outerShdw blurRad="38100" dist="38100" dir="2700000" algn="tl">
                    <a:srgbClr val="000000">
                      <a:alpha val="43137"/>
                    </a:srgbClr>
                  </a:outerShdw>
                </a:effectLst>
              </a:rPr>
              <a:t/>
            </a:r>
            <a:br>
              <a:rPr lang="el-GR" altLang="el-GR" sz="3600" spc="10" dirty="0" smtClean="0">
                <a:effectLst>
                  <a:outerShdw blurRad="38100" dist="38100" dir="2700000" algn="tl">
                    <a:srgbClr val="000000">
                      <a:alpha val="43137"/>
                    </a:srgbClr>
                  </a:outerShdw>
                </a:effectLst>
              </a:rPr>
            </a:br>
            <a:r>
              <a:rPr lang="el-GR" altLang="el-GR" sz="3600" dirty="0" smtClean="0"/>
              <a:t>Προστατευόμενες Περιοχές</a:t>
            </a:r>
            <a:r>
              <a:rPr lang="el-GR" altLang="el-GR" sz="3600" spc="10" dirty="0" smtClean="0">
                <a:effectLst>
                  <a:outerShdw blurRad="38100" dist="38100" dir="2700000" algn="tl">
                    <a:srgbClr val="000000">
                      <a:alpha val="43137"/>
                    </a:srgbClr>
                  </a:outerShdw>
                </a:effectLst>
              </a:rPr>
              <a:t> </a:t>
            </a:r>
            <a:endParaRPr lang="en-GB" altLang="en-GB" u="sng" dirty="0"/>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707886"/>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a:t>
            </a:r>
            <a:r>
              <a:rPr lang="el-GR" altLang="el-GR" sz="2000" dirty="0" smtClean="0"/>
              <a:t>29-03-2024</a:t>
            </a:r>
          </a:p>
          <a:p>
            <a:endParaRPr lang="el-GR" altLang="el-GR" sz="2000" dirty="0"/>
          </a:p>
        </p:txBody>
      </p:sp>
      <p:sp>
        <p:nvSpPr>
          <p:cNvPr id="8" name="7 - TextBox"/>
          <p:cNvSpPr txBox="1"/>
          <p:nvPr/>
        </p:nvSpPr>
        <p:spPr>
          <a:xfrm>
            <a:off x="658368" y="1380744"/>
            <a:ext cx="5424380" cy="4524315"/>
          </a:xfrm>
          <a:prstGeom prst="rect">
            <a:avLst/>
          </a:prstGeom>
          <a:noFill/>
        </p:spPr>
        <p:txBody>
          <a:bodyPr wrap="square" numCol="1" rtlCol="0">
            <a:spAutoFit/>
          </a:bodyPr>
          <a:lstStyle/>
          <a:p>
            <a:pPr>
              <a:buFont typeface="Arial" pitchFamily="34" charset="0"/>
              <a:buChar char="•"/>
            </a:pPr>
            <a:r>
              <a:rPr lang="el-GR" altLang="el-GR" sz="2400" b="1" dirty="0" smtClean="0">
                <a:latin typeface="Calibri" pitchFamily="34" charset="0"/>
                <a:ea typeface="Calibri" pitchFamily="34" charset="0"/>
                <a:cs typeface="Calibri" pitchFamily="34" charset="0"/>
              </a:rPr>
              <a:t> Περιοχές που προορίζονται για άντληση ύδατος για ανθρώπινη κατανάλωση</a:t>
            </a:r>
            <a:r>
              <a:rPr lang="el-GR" altLang="el-GR" sz="2400" dirty="0" smtClean="0"/>
              <a:t> </a:t>
            </a:r>
            <a:endParaRPr lang="el-GR" altLang="el-GR" sz="2400" dirty="0" smtClean="0">
              <a:latin typeface="Calibri" pitchFamily="34" charset="0"/>
              <a:ea typeface="Calibri" pitchFamily="34" charset="0"/>
              <a:cs typeface="Calibri" pitchFamily="34" charset="0"/>
            </a:endParaRPr>
          </a:p>
          <a:p>
            <a:pPr>
              <a:buFont typeface="Arial" pitchFamily="34" charset="0"/>
              <a:buChar char="•"/>
            </a:pPr>
            <a:r>
              <a:rPr lang="el-GR" altLang="el-GR" sz="2400" dirty="0" smtClean="0">
                <a:latin typeface="Calibri" pitchFamily="34" charset="0"/>
                <a:ea typeface="Calibri" pitchFamily="34" charset="0"/>
                <a:cs typeface="Calibri" pitchFamily="34" charset="0"/>
              </a:rPr>
              <a:t> </a:t>
            </a:r>
            <a:r>
              <a:rPr lang="el-GR" altLang="el-GR" sz="2400" b="1" dirty="0" smtClean="0">
                <a:latin typeface="Calibri" pitchFamily="34" charset="0"/>
                <a:ea typeface="Calibri" pitchFamily="34" charset="0"/>
                <a:cs typeface="Calibri" pitchFamily="34" charset="0"/>
              </a:rPr>
              <a:t>Υδατικά συστήματα που έχουν χαρακτηρισθεί ως ύδατα αναψυχής </a:t>
            </a:r>
          </a:p>
          <a:p>
            <a:pPr>
              <a:buFont typeface="Arial" pitchFamily="34" charset="0"/>
              <a:buChar char="•"/>
            </a:pPr>
            <a:r>
              <a:rPr lang="el-GR" altLang="el-GR" sz="2400" b="1" dirty="0" smtClean="0">
                <a:latin typeface="Calibri" pitchFamily="34" charset="0"/>
                <a:ea typeface="Calibri" pitchFamily="34" charset="0"/>
                <a:cs typeface="Calibri" pitchFamily="34" charset="0"/>
              </a:rPr>
              <a:t> Ευπρόσβλητες Ζώνες από </a:t>
            </a:r>
            <a:r>
              <a:rPr lang="el-GR" altLang="el-GR" sz="2400" b="1" dirty="0" err="1" smtClean="0">
                <a:latin typeface="Calibri" pitchFamily="34" charset="0"/>
                <a:ea typeface="Calibri" pitchFamily="34" charset="0"/>
                <a:cs typeface="Calibri" pitchFamily="34" charset="0"/>
              </a:rPr>
              <a:t>νιτρορρύπανση</a:t>
            </a:r>
            <a:r>
              <a:rPr lang="el-GR" altLang="el-GR" sz="2400" b="1" dirty="0" smtClean="0">
                <a:latin typeface="Calibri" pitchFamily="34" charset="0"/>
                <a:ea typeface="Calibri" pitchFamily="34" charset="0"/>
                <a:cs typeface="Calibri" pitchFamily="34" charset="0"/>
              </a:rPr>
              <a:t> γεωργικής προέλευσης </a:t>
            </a:r>
            <a:endParaRPr lang="el-GR" altLang="el-GR" sz="2400" dirty="0" smtClean="0">
              <a:latin typeface="Calibri" pitchFamily="34" charset="0"/>
              <a:ea typeface="Calibri" pitchFamily="34" charset="0"/>
              <a:cs typeface="Calibri" pitchFamily="34" charset="0"/>
            </a:endParaRPr>
          </a:p>
          <a:p>
            <a:pPr>
              <a:buFont typeface="Arial" pitchFamily="34" charset="0"/>
              <a:buChar char="•"/>
            </a:pPr>
            <a:r>
              <a:rPr lang="el-GR" altLang="el-GR" sz="2400" b="1" dirty="0" smtClean="0">
                <a:latin typeface="Calibri" pitchFamily="34" charset="0"/>
                <a:ea typeface="Calibri" pitchFamily="34" charset="0"/>
                <a:cs typeface="Calibri" pitchFamily="34" charset="0"/>
              </a:rPr>
              <a:t> Περιοχές που προορίζονται για την προστασία οικοτόπων ή ειδών</a:t>
            </a:r>
            <a:endParaRPr lang="el-GR" altLang="el-GR" sz="2400" dirty="0" smtClean="0">
              <a:latin typeface="Calibri" pitchFamily="34" charset="0"/>
              <a:ea typeface="Calibri" pitchFamily="34" charset="0"/>
              <a:cs typeface="Calibri" pitchFamily="34" charset="0"/>
            </a:endParaRPr>
          </a:p>
          <a:p>
            <a:pPr>
              <a:buFont typeface="Arial" pitchFamily="34" charset="0"/>
              <a:buChar char="•"/>
            </a:pPr>
            <a:r>
              <a:rPr lang="el-GR" altLang="el-GR" sz="2400" b="1" dirty="0" smtClean="0">
                <a:latin typeface="Calibri" pitchFamily="34" charset="0"/>
                <a:ea typeface="Calibri" pitchFamily="34" charset="0"/>
                <a:cs typeface="Calibri" pitchFamily="34" charset="0"/>
              </a:rPr>
              <a:t> Περιοχές που προορίζονται για την προστασία υδρόβιων ειδών με οικονομική σημασία </a:t>
            </a:r>
            <a:endParaRPr lang="el-GR" altLang="el-GR" sz="2400" dirty="0" smtClean="0">
              <a:latin typeface="Calibri" pitchFamily="34" charset="0"/>
              <a:ea typeface="Calibri" pitchFamily="34" charset="0"/>
              <a:cs typeface="Calibri" pitchFamily="34" charset="0"/>
            </a:endParaRPr>
          </a:p>
        </p:txBody>
      </p:sp>
      <p:pic>
        <p:nvPicPr>
          <p:cNvPr id="4099" name="Picture 3"/>
          <p:cNvPicPr>
            <a:picLocks noChangeAspect="1" noChangeArrowheads="1"/>
          </p:cNvPicPr>
          <p:nvPr/>
        </p:nvPicPr>
        <p:blipFill>
          <a:blip r:embed="rId4" cstate="print"/>
          <a:srcRect/>
          <a:stretch>
            <a:fillRect/>
          </a:stretch>
        </p:blipFill>
        <p:spPr>
          <a:xfrm>
            <a:off x="6081321" y="1510747"/>
            <a:ext cx="5713114" cy="3992839"/>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310324" y="188276"/>
            <a:ext cx="9571353" cy="1107996"/>
          </a:xfrm>
        </p:spPr>
        <p:txBody>
          <a:bodyPr numCol="1"/>
          <a:lstStyle/>
          <a:p>
            <a:pPr algn="ctr"/>
            <a:r>
              <a:rPr lang="el-GR" altLang="el-GR" sz="3600" spc="10" dirty="0" smtClean="0">
                <a:effectLst>
                  <a:outerShdw blurRad="38100" dist="38100" dir="2700000" algn="tl">
                    <a:srgbClr val="000000">
                      <a:alpha val="43137"/>
                    </a:srgbClr>
                  </a:outerShdw>
                </a:effectLst>
              </a:rPr>
              <a:t>ΣΔΛΑΠ Πείρου - Βέργα - Πηνειού (</a:t>
            </a:r>
            <a:r>
              <a:rPr lang="en-US" sz="3600" spc="10" dirty="0" smtClean="0">
                <a:effectLst>
                  <a:outerShdw blurRad="38100" dist="38100" dir="2700000" algn="tl">
                    <a:srgbClr val="000000">
                      <a:alpha val="43137"/>
                    </a:srgbClr>
                  </a:outerShdw>
                </a:effectLst>
              </a:rPr>
              <a:t>EL0228)</a:t>
            </a:r>
            <a:r>
              <a:rPr lang="el-GR" altLang="el-GR" sz="3600" spc="10" dirty="0" smtClean="0">
                <a:effectLst>
                  <a:outerShdw blurRad="38100" dist="38100" dir="2700000" algn="tl">
                    <a:srgbClr val="000000">
                      <a:alpha val="43137"/>
                    </a:srgbClr>
                  </a:outerShdw>
                </a:effectLst>
              </a:rPr>
              <a:t/>
            </a:r>
            <a:br>
              <a:rPr lang="el-GR" altLang="el-GR" sz="3600" spc="10" dirty="0" smtClean="0">
                <a:effectLst>
                  <a:outerShdw blurRad="38100" dist="38100" dir="2700000" algn="tl">
                    <a:srgbClr val="000000">
                      <a:alpha val="43137"/>
                    </a:srgbClr>
                  </a:outerShdw>
                </a:effectLst>
              </a:rPr>
            </a:br>
            <a:r>
              <a:rPr lang="el-GR" altLang="el-GR" sz="3600" dirty="0" smtClean="0"/>
              <a:t>Προστατευόμενες Περιοχές</a:t>
            </a:r>
            <a:r>
              <a:rPr lang="el-GR" altLang="el-GR" sz="3600" spc="10" dirty="0" smtClean="0">
                <a:effectLst>
                  <a:outerShdw blurRad="38100" dist="38100" dir="2700000" algn="tl">
                    <a:srgbClr val="000000">
                      <a:alpha val="43137"/>
                    </a:srgbClr>
                  </a:outerShdw>
                </a:effectLst>
              </a:rPr>
              <a:t> </a:t>
            </a:r>
            <a:endParaRPr lang="en-GB" altLang="en-GB" u="sng" dirty="0"/>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707886"/>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a:t>
            </a:r>
            <a:r>
              <a:rPr lang="el-GR" altLang="el-GR" sz="2000" dirty="0" smtClean="0"/>
              <a:t>29-03-2024</a:t>
            </a:r>
          </a:p>
          <a:p>
            <a:endParaRPr lang="el-GR" altLang="el-GR" sz="2000" dirty="0"/>
          </a:p>
        </p:txBody>
      </p:sp>
      <p:sp>
        <p:nvSpPr>
          <p:cNvPr id="8" name="7 - TextBox"/>
          <p:cNvSpPr txBox="1"/>
          <p:nvPr/>
        </p:nvSpPr>
        <p:spPr>
          <a:xfrm>
            <a:off x="673608" y="1380744"/>
            <a:ext cx="10844784" cy="4524315"/>
          </a:xfrm>
          <a:prstGeom prst="rect">
            <a:avLst/>
          </a:prstGeom>
          <a:noFill/>
        </p:spPr>
        <p:txBody>
          <a:bodyPr wrap="square" numCol="1" rtlCol="0">
            <a:spAutoFit/>
          </a:bodyPr>
          <a:lstStyle/>
          <a:p>
            <a:pPr>
              <a:buFont typeface="Arial" pitchFamily="34" charset="0"/>
              <a:buChar char="•"/>
            </a:pPr>
            <a:r>
              <a:rPr lang="el-GR" altLang="el-GR" sz="2400" b="1" dirty="0" smtClean="0">
                <a:latin typeface="Calibri" pitchFamily="34" charset="0"/>
                <a:ea typeface="Calibri" pitchFamily="34" charset="0"/>
                <a:cs typeface="Calibri" pitchFamily="34" charset="0"/>
              </a:rPr>
              <a:t> Περιοχές που προορίζονται για άντληση ύδατος για ανθρώπινη κατανάλωση</a:t>
            </a:r>
            <a:r>
              <a:rPr lang="el-GR" altLang="el-GR" sz="2400" dirty="0" smtClean="0">
                <a:latin typeface="Calibri" pitchFamily="34" charset="0"/>
                <a:ea typeface="Calibri" pitchFamily="34" charset="0"/>
                <a:cs typeface="Calibri" pitchFamily="34" charset="0"/>
              </a:rPr>
              <a:t>,</a:t>
            </a:r>
            <a:r>
              <a:rPr lang="el-GR" altLang="el-GR" sz="2400" dirty="0" smtClean="0"/>
              <a:t> </a:t>
            </a:r>
            <a:r>
              <a:rPr lang="el-GR" altLang="el-GR" sz="2400" dirty="0" smtClean="0">
                <a:latin typeface="Calibri" pitchFamily="34" charset="0"/>
                <a:ea typeface="Calibri" pitchFamily="34" charset="0"/>
                <a:cs typeface="Calibri" pitchFamily="34" charset="0"/>
              </a:rPr>
              <a:t>Σύστημα Δυτικού Ερύμανθου, ΤΛ Πηνειού</a:t>
            </a:r>
          </a:p>
          <a:p>
            <a:pPr>
              <a:buFont typeface="Arial" pitchFamily="34" charset="0"/>
              <a:buChar char="•"/>
            </a:pPr>
            <a:r>
              <a:rPr lang="el-GR" altLang="el-GR" sz="2400" dirty="0" smtClean="0">
                <a:latin typeface="Calibri" pitchFamily="34" charset="0"/>
                <a:ea typeface="Calibri" pitchFamily="34" charset="0"/>
                <a:cs typeface="Calibri" pitchFamily="34" charset="0"/>
              </a:rPr>
              <a:t> </a:t>
            </a:r>
            <a:r>
              <a:rPr lang="el-GR" altLang="el-GR" sz="2400" b="1" dirty="0" smtClean="0">
                <a:latin typeface="Calibri" pitchFamily="34" charset="0"/>
                <a:ea typeface="Calibri" pitchFamily="34" charset="0"/>
                <a:cs typeface="Calibri" pitchFamily="34" charset="0"/>
              </a:rPr>
              <a:t>Υδατικά συστήματα που έχουν χαρακτηρισθεί ως ύδατα αναψυχής, </a:t>
            </a:r>
            <a:r>
              <a:rPr lang="el-GR" altLang="el-GR" sz="2400" dirty="0" smtClean="0"/>
              <a:t>περιοχές υδάτων κολύμβησης</a:t>
            </a:r>
            <a:endParaRPr lang="el-GR" altLang="el-GR" sz="2400" b="1" dirty="0" smtClean="0">
              <a:latin typeface="Calibri" pitchFamily="34" charset="0"/>
              <a:ea typeface="Calibri" pitchFamily="34" charset="0"/>
              <a:cs typeface="Calibri" pitchFamily="34" charset="0"/>
            </a:endParaRPr>
          </a:p>
          <a:p>
            <a:pPr>
              <a:buFont typeface="Arial" pitchFamily="34" charset="0"/>
              <a:buChar char="•"/>
            </a:pPr>
            <a:r>
              <a:rPr lang="el-GR" altLang="el-GR" sz="2400" b="1" dirty="0" smtClean="0">
                <a:latin typeface="Calibri" pitchFamily="34" charset="0"/>
                <a:ea typeface="Calibri" pitchFamily="34" charset="0"/>
                <a:cs typeface="Calibri" pitchFamily="34" charset="0"/>
              </a:rPr>
              <a:t> Ευπρόσβλητες Ζώνες από </a:t>
            </a:r>
            <a:r>
              <a:rPr lang="el-GR" altLang="el-GR" sz="2400" b="1" dirty="0" err="1" smtClean="0">
                <a:latin typeface="Calibri" pitchFamily="34" charset="0"/>
                <a:ea typeface="Calibri" pitchFamily="34" charset="0"/>
                <a:cs typeface="Calibri" pitchFamily="34" charset="0"/>
              </a:rPr>
              <a:t>νιτρορρύπανση</a:t>
            </a:r>
            <a:r>
              <a:rPr lang="el-GR" altLang="el-GR" sz="2400" b="1" dirty="0" smtClean="0">
                <a:latin typeface="Calibri" pitchFamily="34" charset="0"/>
                <a:ea typeface="Calibri" pitchFamily="34" charset="0"/>
                <a:cs typeface="Calibri" pitchFamily="34" charset="0"/>
              </a:rPr>
              <a:t> γεωργικής προέλευσης, </a:t>
            </a:r>
            <a:r>
              <a:rPr lang="el-GR" altLang="el-GR" sz="2400" dirty="0" smtClean="0">
                <a:latin typeface="Calibri" pitchFamily="34" charset="0"/>
                <a:ea typeface="Calibri" pitchFamily="34" charset="0"/>
                <a:cs typeface="Calibri" pitchFamily="34" charset="0"/>
              </a:rPr>
              <a:t>Λεκάνη Πηνειού Ηλείας, Λεκάνη </a:t>
            </a:r>
            <a:r>
              <a:rPr lang="el-GR" altLang="el-GR" sz="2400" dirty="0" err="1" smtClean="0">
                <a:latin typeface="Calibri" pitchFamily="34" charset="0"/>
                <a:ea typeface="Calibri" pitchFamily="34" charset="0"/>
                <a:cs typeface="Calibri" pitchFamily="34" charset="0"/>
              </a:rPr>
              <a:t>Λαρισού</a:t>
            </a:r>
            <a:r>
              <a:rPr lang="el-GR" altLang="el-GR" sz="2400" dirty="0" smtClean="0">
                <a:latin typeface="Calibri" pitchFamily="34" charset="0"/>
                <a:ea typeface="Calibri" pitchFamily="34" charset="0"/>
                <a:cs typeface="Calibri" pitchFamily="34" charset="0"/>
              </a:rPr>
              <a:t> Αχαΐας </a:t>
            </a:r>
          </a:p>
          <a:p>
            <a:pPr>
              <a:buFont typeface="Arial" pitchFamily="34" charset="0"/>
              <a:buChar char="•"/>
            </a:pPr>
            <a:r>
              <a:rPr lang="el-GR" altLang="el-GR" sz="2400" b="1" dirty="0" smtClean="0">
                <a:latin typeface="Calibri" pitchFamily="34" charset="0"/>
                <a:ea typeface="Calibri" pitchFamily="34" charset="0"/>
                <a:cs typeface="Calibri" pitchFamily="34" charset="0"/>
              </a:rPr>
              <a:t> Περιοχές που προορίζονται για την προστασία οικοτόπων ή ειδών, </a:t>
            </a:r>
            <a:r>
              <a:rPr lang="el-GR" altLang="el-GR" sz="2400" dirty="0" smtClean="0">
                <a:latin typeface="Calibri" pitchFamily="34" charset="0"/>
                <a:ea typeface="Calibri" pitchFamily="34" charset="0"/>
                <a:cs typeface="Calibri" pitchFamily="34" charset="0"/>
              </a:rPr>
              <a:t>Οδηγία περί της διατηρήσεως των άγριων πτηνών 79/409/ΕΟΚ, Οδηγία των Οικοτόπων 92/43/ΕΟΚ)</a:t>
            </a:r>
          </a:p>
          <a:p>
            <a:pPr>
              <a:buFont typeface="Arial" pitchFamily="34" charset="0"/>
              <a:buChar char="•"/>
            </a:pPr>
            <a:r>
              <a:rPr lang="el-GR" altLang="el-GR" sz="2400" b="1" dirty="0" smtClean="0">
                <a:latin typeface="Calibri" pitchFamily="34" charset="0"/>
                <a:ea typeface="Calibri" pitchFamily="34" charset="0"/>
                <a:cs typeface="Calibri" pitchFamily="34" charset="0"/>
              </a:rPr>
              <a:t> Περιοχές που προορίζονται για την προστασία υδρόβιων ειδών με οικονομική σημασία, </a:t>
            </a:r>
            <a:r>
              <a:rPr lang="el-GR" altLang="el-GR" sz="2400" dirty="0" smtClean="0">
                <a:latin typeface="Calibri" pitchFamily="34" charset="0"/>
                <a:ea typeface="Calibri" pitchFamily="34" charset="0"/>
                <a:cs typeface="Calibri" pitchFamily="34" charset="0"/>
              </a:rPr>
              <a:t>Λιμνοθάλασσα Παπά (Άραξος), Λιμνοθάλασσα Κοτυχίου, Λιμνοθάλασσα </a:t>
            </a:r>
            <a:r>
              <a:rPr lang="el-GR" altLang="el-GR" sz="2400" dirty="0" err="1" smtClean="0">
                <a:latin typeface="Calibri" pitchFamily="34" charset="0"/>
                <a:ea typeface="Calibri" pitchFamily="34" charset="0"/>
                <a:cs typeface="Calibri" pitchFamily="34" charset="0"/>
              </a:rPr>
              <a:t>Πρόκοπος</a:t>
            </a:r>
            <a:r>
              <a:rPr lang="el-GR" altLang="el-GR" sz="2400" dirty="0" smtClean="0">
                <a:latin typeface="Calibri" pitchFamily="34" charset="0"/>
                <a:ea typeface="Calibri" pitchFamily="34" charset="0"/>
                <a:cs typeface="Calibri" pitchFamily="34" charset="0"/>
              </a:rPr>
              <a:t> </a:t>
            </a:r>
          </a:p>
        </p:txBody>
      </p:sp>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310324" y="188276"/>
            <a:ext cx="9571353" cy="1107996"/>
          </a:xfrm>
        </p:spPr>
        <p:txBody>
          <a:bodyPr numCol="1"/>
          <a:lstStyle/>
          <a:p>
            <a:pPr algn="ctr"/>
            <a:r>
              <a:rPr lang="el-GR" altLang="el-GR" sz="3600" spc="10" dirty="0" smtClean="0">
                <a:effectLst>
                  <a:outerShdw blurRad="38100" dist="38100" dir="2700000" algn="tl">
                    <a:srgbClr val="000000">
                      <a:alpha val="43137"/>
                    </a:srgbClr>
                  </a:outerShdw>
                </a:effectLst>
              </a:rPr>
              <a:t>ΣΔΛΑΠ Πείρου - Βέργα - Πηνειού (</a:t>
            </a:r>
            <a:r>
              <a:rPr lang="en-US" sz="3600" spc="10" dirty="0" smtClean="0">
                <a:effectLst>
                  <a:outerShdw blurRad="38100" dist="38100" dir="2700000" algn="tl">
                    <a:srgbClr val="000000">
                      <a:alpha val="43137"/>
                    </a:srgbClr>
                  </a:outerShdw>
                </a:effectLst>
              </a:rPr>
              <a:t>EL0228)</a:t>
            </a:r>
            <a:r>
              <a:rPr lang="el-GR" altLang="el-GR" sz="3600" spc="10" dirty="0" smtClean="0">
                <a:effectLst>
                  <a:outerShdw blurRad="38100" dist="38100" dir="2700000" algn="tl">
                    <a:srgbClr val="000000">
                      <a:alpha val="43137"/>
                    </a:srgbClr>
                  </a:outerShdw>
                </a:effectLst>
              </a:rPr>
              <a:t/>
            </a:r>
            <a:br>
              <a:rPr lang="el-GR" altLang="el-GR" sz="3600" spc="10" dirty="0" smtClean="0">
                <a:effectLst>
                  <a:outerShdw blurRad="38100" dist="38100" dir="2700000" algn="tl">
                    <a:srgbClr val="000000">
                      <a:alpha val="43137"/>
                    </a:srgbClr>
                  </a:outerShdw>
                </a:effectLst>
              </a:rPr>
            </a:br>
            <a:r>
              <a:rPr lang="el-GR" altLang="el-GR" dirty="0" smtClean="0"/>
              <a:t> ΠΙΕΣΕΙΣ ΚΑΙ ΕΠΙΠΤΩΣΕΙΣ</a:t>
            </a:r>
            <a:endParaRPr lang="en-GB" altLang="en-GB" u="sng" dirty="0"/>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707886"/>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a:t>
            </a:r>
            <a:r>
              <a:rPr lang="el-GR" altLang="el-GR" sz="2000" dirty="0" smtClean="0"/>
              <a:t>29-03-2024</a:t>
            </a:r>
          </a:p>
          <a:p>
            <a:endParaRPr lang="el-GR" altLang="el-GR" sz="2000" dirty="0"/>
          </a:p>
        </p:txBody>
      </p:sp>
      <p:sp>
        <p:nvSpPr>
          <p:cNvPr id="8" name="7 - TextBox"/>
          <p:cNvSpPr txBox="1"/>
          <p:nvPr/>
        </p:nvSpPr>
        <p:spPr>
          <a:xfrm>
            <a:off x="673608" y="1380744"/>
            <a:ext cx="10844784" cy="4770537"/>
          </a:xfrm>
          <a:prstGeom prst="rect">
            <a:avLst/>
          </a:prstGeom>
          <a:noFill/>
        </p:spPr>
        <p:txBody>
          <a:bodyPr wrap="square" numCol="1" rtlCol="0">
            <a:spAutoFit/>
          </a:bodyPr>
          <a:lstStyle/>
          <a:p>
            <a:pPr>
              <a:buFont typeface="Arial" pitchFamily="34" charset="0"/>
              <a:buChar char="•"/>
            </a:pPr>
            <a:r>
              <a:rPr lang="el-GR" altLang="el-GR" sz="2400" b="1" dirty="0" smtClean="0">
                <a:latin typeface="Calibri" pitchFamily="34" charset="0"/>
                <a:ea typeface="Calibri" pitchFamily="34" charset="0"/>
                <a:cs typeface="Calibri" pitchFamily="34" charset="0"/>
              </a:rPr>
              <a:t> ΣΗΜΕΙΑΚΕΣ ΠΗΓΕΣ ΡΥΠΑΝΣΗΣ, </a:t>
            </a:r>
            <a:r>
              <a:rPr lang="el-GR" altLang="el-GR" sz="2400" dirty="0" smtClean="0">
                <a:latin typeface="Calibri" pitchFamily="34" charset="0"/>
                <a:ea typeface="Calibri" pitchFamily="34" charset="0"/>
                <a:cs typeface="Calibri" pitchFamily="34" charset="0"/>
              </a:rPr>
              <a:t>~2.284 τόνοι/έτος BOD, ~327 τόνοι/έτος N και ~67 τόνοι/έτος Ρ</a:t>
            </a:r>
            <a:r>
              <a:rPr lang="el-GR" altLang="el-GR" sz="2400" dirty="0" smtClean="0"/>
              <a:t>.</a:t>
            </a:r>
            <a:r>
              <a:rPr lang="el-GR" altLang="el-GR" sz="2400" b="1" dirty="0" smtClean="0">
                <a:latin typeface="Calibri" pitchFamily="34" charset="0"/>
                <a:ea typeface="Calibri" pitchFamily="34" charset="0"/>
                <a:cs typeface="Calibri" pitchFamily="34" charset="0"/>
              </a:rPr>
              <a:t> </a:t>
            </a:r>
            <a:r>
              <a:rPr lang="el-GR" altLang="el-GR" sz="2400" dirty="0" smtClean="0">
                <a:latin typeface="Calibri" pitchFamily="34" charset="0"/>
                <a:ea typeface="Calibri" pitchFamily="34" charset="0"/>
                <a:cs typeface="Calibri" pitchFamily="34" charset="0"/>
              </a:rPr>
              <a:t>(</a:t>
            </a:r>
            <a:r>
              <a:rPr lang="el-GR" altLang="el-GR" sz="2000" dirty="0" smtClean="0"/>
              <a:t>Εγκαταστάσεις Επεξεργασίας Λυμάτων (ΕΕΛ), Εκβολή δικτύων αποχέτευσης σε φυσικό αποδέκτη, Μεγάλες ξενοδοχειακές μονάδες, Βιομηχανικές μονάδες, Κτηνοτροφικές μονάδες, Υδατοκαλλιέργειες – Ιχθυοκαλλιέργειες, Διαρροές από ΧΑΔΑ και ΧΥΤΑ)</a:t>
            </a:r>
            <a:r>
              <a:rPr lang="el-GR" altLang="el-GR" sz="2400" dirty="0" smtClean="0"/>
              <a:t>  </a:t>
            </a:r>
            <a:endParaRPr lang="el-GR" altLang="el-GR" sz="2400" b="1" dirty="0" smtClean="0">
              <a:latin typeface="Calibri" pitchFamily="34" charset="0"/>
              <a:ea typeface="Calibri" pitchFamily="34" charset="0"/>
              <a:cs typeface="Calibri" pitchFamily="34" charset="0"/>
            </a:endParaRPr>
          </a:p>
          <a:p>
            <a:pPr>
              <a:buFont typeface="Arial" pitchFamily="34" charset="0"/>
              <a:buChar char="•"/>
            </a:pPr>
            <a:r>
              <a:rPr lang="el-GR" altLang="el-GR" sz="2400" b="1" dirty="0" smtClean="0">
                <a:latin typeface="Calibri" pitchFamily="34" charset="0"/>
                <a:ea typeface="Calibri" pitchFamily="34" charset="0"/>
                <a:cs typeface="Calibri" pitchFamily="34" charset="0"/>
              </a:rPr>
              <a:t> ΔΙΑΧΥΤΕΣ ΠΗΓΕΣ ΡΥΠΑΝΣΗΣ, </a:t>
            </a:r>
            <a:r>
              <a:rPr lang="el-GR" altLang="el-GR" sz="2400" dirty="0" smtClean="0">
                <a:latin typeface="Calibri" pitchFamily="34" charset="0"/>
                <a:ea typeface="Calibri" pitchFamily="34" charset="0"/>
                <a:cs typeface="Calibri" pitchFamily="34" charset="0"/>
              </a:rPr>
              <a:t>~3.454 τόνοι/έτος BOD, ~1.637 τόνοι/έτος N και ~65 τόνοι/έτος Ρ.</a:t>
            </a:r>
            <a:r>
              <a:rPr lang="el-GR" altLang="el-GR" sz="2400" dirty="0" smtClean="0"/>
              <a:t> </a:t>
            </a:r>
            <a:r>
              <a:rPr lang="el-GR" altLang="el-GR" sz="2000" dirty="0" smtClean="0"/>
              <a:t>Γεωργικές δραστηριότητες ,  Αστικά λύματα που δεν καταλήγουν σε ΕΕΛ , Κτηνοτροφία (ποιμενική και σταβλισμένη) ,  Επιβάρυνση των υδάτων από άλλες πηγές </a:t>
            </a:r>
          </a:p>
          <a:p>
            <a:pPr>
              <a:buFont typeface="Arial" pitchFamily="34" charset="0"/>
              <a:buChar char="•"/>
            </a:pPr>
            <a:r>
              <a:rPr lang="el-GR" altLang="el-GR" sz="2400" b="1" dirty="0" smtClean="0">
                <a:latin typeface="Calibri" pitchFamily="34" charset="0"/>
                <a:ea typeface="Calibri" pitchFamily="34" charset="0"/>
                <a:cs typeface="Calibri" pitchFamily="34" charset="0"/>
              </a:rPr>
              <a:t> ΥΔΡΟΜΟΡΦΟΛΟΓΙΚΕΣ ΠΙΕΣΕΙΣ, </a:t>
            </a:r>
            <a:r>
              <a:rPr lang="el-GR" altLang="el-GR" sz="2000" dirty="0" smtClean="0"/>
              <a:t>Φράγματα Πηνειού, Αστερίου</a:t>
            </a:r>
          </a:p>
          <a:p>
            <a:pPr>
              <a:buFont typeface="Arial" pitchFamily="34" charset="0"/>
              <a:buChar char="•"/>
            </a:pPr>
            <a:r>
              <a:rPr lang="el-GR" altLang="el-GR" sz="2400" b="1" dirty="0" smtClean="0">
                <a:latin typeface="Calibri" pitchFamily="34" charset="0"/>
                <a:ea typeface="Calibri" pitchFamily="34" charset="0"/>
                <a:cs typeface="Calibri" pitchFamily="34" charset="0"/>
              </a:rPr>
              <a:t> ΑΜΜΟΧΑΛΙΚΟΛΗΨΙΕΣ</a:t>
            </a:r>
            <a:endParaRPr lang="el-GR" altLang="el-GR" sz="2400" dirty="0" smtClean="0">
              <a:latin typeface="Calibri" pitchFamily="34" charset="0"/>
              <a:ea typeface="Calibri" pitchFamily="34" charset="0"/>
              <a:cs typeface="Calibri" pitchFamily="34" charset="0"/>
            </a:endParaRPr>
          </a:p>
          <a:p>
            <a:pPr>
              <a:buFont typeface="Arial" pitchFamily="34" charset="0"/>
              <a:buChar char="•"/>
            </a:pPr>
            <a:r>
              <a:rPr lang="el-GR" altLang="el-GR" sz="2400" b="1" dirty="0" smtClean="0">
                <a:latin typeface="Calibri" pitchFamily="34" charset="0"/>
                <a:ea typeface="Calibri" pitchFamily="34" charset="0"/>
                <a:cs typeface="Calibri" pitchFamily="34" charset="0"/>
              </a:rPr>
              <a:t> ΑΠΟΛΗΨΕΙΣ ΥΔΑΤΟΣ, </a:t>
            </a:r>
            <a:r>
              <a:rPr lang="el-GR" altLang="el-GR" sz="2400" dirty="0" smtClean="0">
                <a:latin typeface="Calibri" pitchFamily="34" charset="0"/>
                <a:ea typeface="Calibri" pitchFamily="34" charset="0"/>
                <a:cs typeface="Calibri" pitchFamily="34" charset="0"/>
              </a:rPr>
              <a:t>Ύδρευση, Άρδευση, Νερό κτηνοτροφίας, Νερό βιομηχανίας, Άλλες ανάγκες και απολήψεις</a:t>
            </a:r>
            <a:endParaRPr lang="el-GR" altLang="el-GR" sz="2400" dirty="0" smtClean="0">
              <a:solidFill>
                <a:schemeClr val="accent6"/>
              </a:solidFill>
            </a:endParaRPr>
          </a:p>
          <a:p>
            <a:pPr>
              <a:buFont typeface="Arial" pitchFamily="34" charset="0"/>
              <a:buChar char="•"/>
            </a:pPr>
            <a:r>
              <a:rPr lang="el-GR" altLang="el-GR" sz="2400" b="1" dirty="0" smtClean="0">
                <a:latin typeface="Calibri" pitchFamily="34" charset="0"/>
                <a:ea typeface="Calibri" pitchFamily="34" charset="0"/>
                <a:cs typeface="Calibri" pitchFamily="34" charset="0"/>
              </a:rPr>
              <a:t> ΛΟΙΠΕΣ ΠΙΕΣΕΙΣ, </a:t>
            </a:r>
            <a:r>
              <a:rPr lang="el-GR" altLang="el-GR" sz="2400" dirty="0" smtClean="0"/>
              <a:t>(</a:t>
            </a:r>
            <a:r>
              <a:rPr lang="el-GR" altLang="el-GR" sz="2400" dirty="0" smtClean="0">
                <a:latin typeface="Calibri" pitchFamily="34" charset="0"/>
                <a:ea typeface="Calibri" pitchFamily="34" charset="0"/>
                <a:cs typeface="Calibri" pitchFamily="34" charset="0"/>
              </a:rPr>
              <a:t>ορυχεία, μεταλλεία, Μονάδες αφαλάτωσης, Λιμάνια - Μαρίνες – Ναυσιπλοΐα, Τεχνητός εμπλουτισμός των υπογείων υδάτων) </a:t>
            </a:r>
          </a:p>
        </p:txBody>
      </p:sp>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82487" y="188276"/>
            <a:ext cx="10827026" cy="1046440"/>
          </a:xfrm>
        </p:spPr>
        <p:txBody>
          <a:bodyPr numCol="1"/>
          <a:lstStyle/>
          <a:p>
            <a:pPr algn="ctr"/>
            <a:r>
              <a:rPr lang="el-GR" altLang="el-GR" sz="3600" spc="10" dirty="0" smtClean="0">
                <a:effectLst>
                  <a:outerShdw blurRad="38100" dist="38100" dir="2700000" algn="tl">
                    <a:srgbClr val="000000">
                      <a:alpha val="43137"/>
                    </a:srgbClr>
                  </a:outerShdw>
                </a:effectLst>
              </a:rPr>
              <a:t>ΣΔΛΑΠ Πείρου - Βέργα - Πηνειού (</a:t>
            </a:r>
            <a:r>
              <a:rPr lang="en-US" sz="3600" spc="10" dirty="0" smtClean="0">
                <a:effectLst>
                  <a:outerShdw blurRad="38100" dist="38100" dir="2700000" algn="tl">
                    <a:srgbClr val="000000">
                      <a:alpha val="43137"/>
                    </a:srgbClr>
                  </a:outerShdw>
                </a:effectLst>
              </a:rPr>
              <a:t>EL0228)</a:t>
            </a:r>
            <a:r>
              <a:rPr lang="el-GR" altLang="el-GR" sz="3600" dirty="0" smtClean="0"/>
              <a:t/>
            </a:r>
            <a:br>
              <a:rPr lang="el-GR" altLang="el-GR" sz="3600" dirty="0" smtClean="0"/>
            </a:br>
            <a:r>
              <a:rPr lang="el-GR" altLang="el-GR" sz="3200" dirty="0" smtClean="0"/>
              <a:t>Σημειακές Πιέσεις – Εθνικό Δίκτυο Παρακολούθησης</a:t>
            </a:r>
            <a:r>
              <a:rPr lang="el-GR" altLang="el-GR" sz="3200" spc="10" dirty="0" smtClean="0">
                <a:effectLst>
                  <a:outerShdw blurRad="38100" dist="38100" dir="2700000" algn="tl">
                    <a:srgbClr val="000000">
                      <a:alpha val="43137"/>
                    </a:srgbClr>
                  </a:outerShdw>
                </a:effectLst>
              </a:rPr>
              <a:t> </a:t>
            </a:r>
            <a:endParaRPr lang="en-GB" altLang="en-GB" sz="3200" u="sng" dirty="0"/>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707886"/>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a:t>
            </a:r>
            <a:r>
              <a:rPr lang="el-GR" altLang="el-GR" sz="2000" dirty="0" smtClean="0"/>
              <a:t>29-03-2024</a:t>
            </a:r>
          </a:p>
          <a:p>
            <a:endParaRPr lang="el-GR" altLang="el-GR" sz="2000" dirty="0"/>
          </a:p>
        </p:txBody>
      </p:sp>
      <p:grpSp>
        <p:nvGrpSpPr>
          <p:cNvPr id="8" name="7 - Ομάδα"/>
          <p:cNvGrpSpPr/>
          <p:nvPr/>
        </p:nvGrpSpPr>
        <p:grpSpPr>
          <a:xfrm>
            <a:off x="550239" y="1528337"/>
            <a:ext cx="11091522" cy="4320000"/>
            <a:chOff x="250470" y="1528337"/>
            <a:chExt cx="11091522" cy="4320000"/>
          </a:xfrm>
        </p:grpSpPr>
        <p:pic>
          <p:nvPicPr>
            <p:cNvPr id="5124" name="Picture 4"/>
            <p:cNvPicPr>
              <a:picLocks noChangeAspect="1" noChangeArrowheads="1"/>
            </p:cNvPicPr>
            <p:nvPr/>
          </p:nvPicPr>
          <p:blipFill>
            <a:blip r:embed="rId4" cstate="print"/>
            <a:srcRect/>
            <a:stretch>
              <a:fillRect/>
            </a:stretch>
          </p:blipFill>
          <p:spPr>
            <a:xfrm>
              <a:off x="6069495" y="1528337"/>
              <a:ext cx="5272497" cy="4320000"/>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pic>
          <p:nvPicPr>
            <p:cNvPr id="1026" name="Picture 2"/>
            <p:cNvPicPr>
              <a:picLocks noChangeAspect="1" noChangeArrowheads="1"/>
            </p:cNvPicPr>
            <p:nvPr/>
          </p:nvPicPr>
          <p:blipFill>
            <a:blip r:embed="rId5"/>
            <a:srcRect/>
            <a:stretch>
              <a:fillRect/>
            </a:stretch>
          </p:blipFill>
          <p:spPr>
            <a:xfrm>
              <a:off x="250470" y="1528337"/>
              <a:ext cx="5603714" cy="4320000"/>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grpSp>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682487" y="188276"/>
            <a:ext cx="10827026" cy="1107996"/>
          </a:xfrm>
        </p:spPr>
        <p:txBody>
          <a:bodyPr numCol="1"/>
          <a:lstStyle/>
          <a:p>
            <a:pPr algn="ctr"/>
            <a:r>
              <a:rPr lang="el-GR" altLang="el-GR" sz="3600" spc="10" dirty="0" smtClean="0">
                <a:effectLst>
                  <a:outerShdw blurRad="38100" dist="38100" dir="2700000" algn="tl">
                    <a:srgbClr val="000000">
                      <a:alpha val="43137"/>
                    </a:srgbClr>
                  </a:outerShdw>
                </a:effectLst>
              </a:rPr>
              <a:t>ΣΔΛΑΠ Πείρου - Βέργα - Πηνειού (</a:t>
            </a:r>
            <a:r>
              <a:rPr lang="en-US" sz="3600" spc="10" dirty="0" smtClean="0">
                <a:effectLst>
                  <a:outerShdw blurRad="38100" dist="38100" dir="2700000" algn="tl">
                    <a:srgbClr val="000000">
                      <a:alpha val="43137"/>
                    </a:srgbClr>
                  </a:outerShdw>
                </a:effectLst>
              </a:rPr>
              <a:t>EL0228)</a:t>
            </a:r>
            <a:r>
              <a:rPr lang="el-GR" altLang="el-GR" sz="3600" spc="10" dirty="0" smtClean="0">
                <a:effectLst>
                  <a:outerShdw blurRad="38100" dist="38100" dir="2700000" algn="tl">
                    <a:srgbClr val="000000">
                      <a:alpha val="43137"/>
                    </a:srgbClr>
                  </a:outerShdw>
                </a:effectLst>
              </a:rPr>
              <a:t/>
            </a:r>
            <a:br>
              <a:rPr lang="el-GR" altLang="el-GR" sz="3600" spc="10" dirty="0" smtClean="0">
                <a:effectLst>
                  <a:outerShdw blurRad="38100" dist="38100" dir="2700000" algn="tl">
                    <a:srgbClr val="000000">
                      <a:alpha val="43137"/>
                    </a:srgbClr>
                  </a:outerShdw>
                </a:effectLst>
              </a:rPr>
            </a:br>
            <a:r>
              <a:rPr lang="el-GR" altLang="el-GR" sz="3600" dirty="0" err="1" smtClean="0"/>
              <a:t>Υδρογεωτρήσεις</a:t>
            </a:r>
            <a:r>
              <a:rPr lang="el-GR" altLang="el-GR" sz="3600" dirty="0" smtClean="0"/>
              <a:t>-ΕΜΣΥ</a:t>
            </a:r>
            <a:endParaRPr lang="en-GB" altLang="en-GB" sz="3200" u="sng" dirty="0"/>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707886"/>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a:t>
            </a:r>
            <a:r>
              <a:rPr lang="el-GR" altLang="el-GR" sz="2000" dirty="0" smtClean="0"/>
              <a:t>29-03-2024</a:t>
            </a:r>
          </a:p>
          <a:p>
            <a:endParaRPr lang="el-GR" altLang="el-GR" sz="2000" dirty="0"/>
          </a:p>
        </p:txBody>
      </p:sp>
      <p:pic>
        <p:nvPicPr>
          <p:cNvPr id="6146" name="Picture 2"/>
          <p:cNvPicPr>
            <a:picLocks noChangeAspect="1" noChangeArrowheads="1"/>
          </p:cNvPicPr>
          <p:nvPr/>
        </p:nvPicPr>
        <p:blipFill>
          <a:blip r:embed="rId4" cstate="print"/>
          <a:srcRect/>
          <a:stretch>
            <a:fillRect/>
          </a:stretch>
        </p:blipFill>
        <p:spPr>
          <a:xfrm>
            <a:off x="2981902" y="1364972"/>
            <a:ext cx="6228197" cy="4893365"/>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310324" y="188276"/>
            <a:ext cx="9571353" cy="553998"/>
          </a:xfrm>
        </p:spPr>
        <p:txBody>
          <a:bodyPr numCol="1"/>
          <a:lstStyle/>
          <a:p>
            <a:pPr algn="ctr"/>
            <a:r>
              <a:rPr lang="el-GR" altLang="el-GR" sz="3600" spc="10" dirty="0" smtClean="0">
                <a:effectLst>
                  <a:outerShdw blurRad="38100" dist="38100" dir="2700000" algn="tl">
                    <a:srgbClr val="000000">
                      <a:alpha val="43137"/>
                    </a:srgbClr>
                  </a:outerShdw>
                </a:effectLst>
              </a:rPr>
              <a:t>ΣΔΛΑΠ Πείρου - Βέργα - Πηνειού (</a:t>
            </a:r>
            <a:r>
              <a:rPr lang="en-US" sz="3600" spc="10" dirty="0" smtClean="0">
                <a:effectLst>
                  <a:outerShdw blurRad="38100" dist="38100" dir="2700000" algn="tl">
                    <a:srgbClr val="000000">
                      <a:alpha val="43137"/>
                    </a:srgbClr>
                  </a:outerShdw>
                </a:effectLst>
              </a:rPr>
              <a:t>EL0228)</a:t>
            </a:r>
            <a:r>
              <a:rPr lang="el-GR" altLang="el-GR" sz="3600" spc="10" dirty="0" smtClean="0">
                <a:effectLst>
                  <a:outerShdw blurRad="38100" dist="38100" dir="2700000" algn="tl">
                    <a:srgbClr val="000000">
                      <a:alpha val="43137"/>
                    </a:srgbClr>
                  </a:outerShdw>
                </a:effectLst>
              </a:rPr>
              <a:t> </a:t>
            </a:r>
            <a:endParaRPr lang="en-GB" altLang="en-GB" sz="3600" spc="10" dirty="0">
              <a:effectLst>
                <a:outerShdw blurRad="38100" dist="38100" dir="2700000" algn="tl">
                  <a:srgbClr val="000000">
                    <a:alpha val="43137"/>
                  </a:srgbClr>
                </a:outerShdw>
              </a:effectLst>
            </a:endParaRPr>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707886"/>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a:t>
            </a:r>
            <a:r>
              <a:rPr lang="el-GR" altLang="el-GR" sz="2000" dirty="0" smtClean="0"/>
              <a:t>29-03-2024</a:t>
            </a:r>
          </a:p>
          <a:p>
            <a:endParaRPr lang="el-GR" altLang="el-GR" sz="2000" dirty="0"/>
          </a:p>
        </p:txBody>
      </p:sp>
      <p:sp>
        <p:nvSpPr>
          <p:cNvPr id="9" name="8 - Στρογγυλεμένο ορθογώνιο"/>
          <p:cNvSpPr/>
          <p:nvPr/>
        </p:nvSpPr>
        <p:spPr>
          <a:xfrm>
            <a:off x="2557096" y="896465"/>
            <a:ext cx="7077808" cy="5802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el-GR" altLang="el-GR" sz="2400" b="1" dirty="0" smtClean="0">
                <a:solidFill>
                  <a:srgbClr val="000000"/>
                </a:solidFill>
                <a:latin typeface="Calibri" pitchFamily="34" charset="0"/>
                <a:ea typeface="Calibri" pitchFamily="34" charset="0"/>
                <a:cs typeface="Calibri" pitchFamily="34" charset="0"/>
              </a:rPr>
              <a:t>ΚΑΤΑΚΡΗΜΝΙΣΜΑΤΑ</a:t>
            </a:r>
            <a:endParaRPr lang="el-GR" altLang="el-GR" sz="2400" b="1" dirty="0">
              <a:solidFill>
                <a:srgbClr val="000000"/>
              </a:solidFill>
              <a:latin typeface="Calibri" pitchFamily="34" charset="0"/>
              <a:ea typeface="Calibri" pitchFamily="34" charset="0"/>
              <a:cs typeface="Calibri" pitchFamily="34" charset="0"/>
            </a:endParaRPr>
          </a:p>
        </p:txBody>
      </p:sp>
      <p:sp>
        <p:nvSpPr>
          <p:cNvPr id="20" name="19 - TextBox"/>
          <p:cNvSpPr txBox="1"/>
          <p:nvPr/>
        </p:nvSpPr>
        <p:spPr>
          <a:xfrm>
            <a:off x="678180" y="1673352"/>
            <a:ext cx="10835640" cy="3416320"/>
          </a:xfrm>
          <a:prstGeom prst="rect">
            <a:avLst/>
          </a:prstGeom>
          <a:noFill/>
        </p:spPr>
        <p:txBody>
          <a:bodyPr wrap="square" numCol="1" rtlCol="0">
            <a:spAutoFit/>
          </a:bodyPr>
          <a:lstStyle/>
          <a:p>
            <a:pPr>
              <a:buFont typeface="Arial" pitchFamily="34" charset="0"/>
              <a:buChar char="•"/>
            </a:pPr>
            <a:r>
              <a:rPr lang="el-GR" altLang="el-GR" sz="2400" b="1" dirty="0" smtClean="0">
                <a:latin typeface="Calibri" pitchFamily="34" charset="0"/>
                <a:ea typeface="Calibri" pitchFamily="34" charset="0"/>
                <a:cs typeface="Calibri" pitchFamily="34" charset="0"/>
              </a:rPr>
              <a:t> Στα ανάντη τμήματα των ποταμών, το ύψος βροχής κυμαίνεται από 600 έως 800 mm ενώ στις παράλιες περιοχές το εύρος διακύμανσης είναι 400-600mm.</a:t>
            </a:r>
          </a:p>
          <a:p>
            <a:pPr>
              <a:buFont typeface="Arial" pitchFamily="34" charset="0"/>
              <a:buChar char="•"/>
            </a:pPr>
            <a:endParaRPr lang="el-GR" altLang="el-GR" sz="2400" b="1" dirty="0" smtClean="0">
              <a:latin typeface="Calibri" pitchFamily="34" charset="0"/>
              <a:ea typeface="Calibri" pitchFamily="34" charset="0"/>
              <a:cs typeface="Calibri" pitchFamily="34" charset="0"/>
            </a:endParaRPr>
          </a:p>
          <a:p>
            <a:pPr>
              <a:buFont typeface="Arial" pitchFamily="34" charset="0"/>
              <a:buChar char="•"/>
            </a:pPr>
            <a:r>
              <a:rPr lang="el-GR" altLang="el-GR" sz="2400" b="1" dirty="0" smtClean="0">
                <a:latin typeface="Calibri" pitchFamily="34" charset="0"/>
                <a:ea typeface="Calibri" pitchFamily="34" charset="0"/>
                <a:cs typeface="Calibri" pitchFamily="34" charset="0"/>
              </a:rPr>
              <a:t> Τα μέσα ετήσια κατακρημνίσματα αντιστοιχούν κατά προσέγγιση σε έναν όγκο </a:t>
            </a:r>
            <a:r>
              <a:rPr lang="el-GR" altLang="el-GR" sz="2400" b="1" u="sng" dirty="0" smtClean="0">
                <a:solidFill>
                  <a:schemeClr val="accent6"/>
                </a:solidFill>
                <a:latin typeface="Calibri" pitchFamily="34" charset="0"/>
                <a:ea typeface="Calibri" pitchFamily="34" charset="0"/>
                <a:cs typeface="Calibri" pitchFamily="34" charset="0"/>
              </a:rPr>
              <a:t>1574,3 hm</a:t>
            </a:r>
            <a:r>
              <a:rPr lang="el-GR" altLang="el-GR" sz="2400" b="1" u="sng" baseline="30000" dirty="0" smtClean="0">
                <a:solidFill>
                  <a:schemeClr val="accent6"/>
                </a:solidFill>
                <a:latin typeface="Calibri" pitchFamily="34" charset="0"/>
                <a:ea typeface="Calibri" pitchFamily="34" charset="0"/>
                <a:cs typeface="Calibri" pitchFamily="34" charset="0"/>
              </a:rPr>
              <a:t>3</a:t>
            </a:r>
            <a:r>
              <a:rPr lang="el-GR" altLang="el-GR" sz="2400" b="1" dirty="0" smtClean="0">
                <a:solidFill>
                  <a:schemeClr val="accent6"/>
                </a:solidFill>
                <a:latin typeface="Calibri" pitchFamily="34" charset="0"/>
                <a:ea typeface="Calibri" pitchFamily="34" charset="0"/>
                <a:cs typeface="Calibri" pitchFamily="34" charset="0"/>
              </a:rPr>
              <a:t> </a:t>
            </a:r>
            <a:r>
              <a:rPr lang="el-GR" altLang="el-GR" sz="2400" b="1" dirty="0" smtClean="0">
                <a:latin typeface="Calibri" pitchFamily="34" charset="0"/>
                <a:ea typeface="Calibri" pitchFamily="34" charset="0"/>
                <a:cs typeface="Calibri" pitchFamily="34" charset="0"/>
              </a:rPr>
              <a:t>(1,57 δις </a:t>
            </a:r>
            <a:r>
              <a:rPr lang="en-US" sz="2400" b="1" dirty="0" smtClean="0">
                <a:latin typeface="Calibri" pitchFamily="34" charset="0"/>
                <a:ea typeface="Calibri" pitchFamily="34" charset="0"/>
                <a:cs typeface="Calibri" pitchFamily="34" charset="0"/>
              </a:rPr>
              <a:t>m</a:t>
            </a:r>
            <a:r>
              <a:rPr lang="el-GR" altLang="el-GR" sz="2400" b="1" baseline="30000" dirty="0" smtClean="0">
                <a:latin typeface="Calibri" pitchFamily="34" charset="0"/>
                <a:ea typeface="Calibri" pitchFamily="34" charset="0"/>
                <a:cs typeface="Calibri" pitchFamily="34" charset="0"/>
              </a:rPr>
              <a:t>3</a:t>
            </a:r>
            <a:r>
              <a:rPr lang="el-GR" altLang="el-GR" sz="2400" b="1" dirty="0" smtClean="0">
                <a:latin typeface="Calibri" pitchFamily="34" charset="0"/>
                <a:ea typeface="Calibri" pitchFamily="34" charset="0"/>
                <a:cs typeface="Calibri" pitchFamily="34" charset="0"/>
              </a:rPr>
              <a:t> ) νερού ανά έτος.</a:t>
            </a:r>
          </a:p>
          <a:p>
            <a:pPr>
              <a:buFont typeface="Arial" pitchFamily="34" charset="0"/>
              <a:buChar char="•"/>
            </a:pPr>
            <a:endParaRPr lang="el-GR" altLang="el-GR" sz="2400" b="1" dirty="0" smtClean="0">
              <a:latin typeface="Calibri" pitchFamily="34" charset="0"/>
              <a:ea typeface="Calibri" pitchFamily="34" charset="0"/>
              <a:cs typeface="Calibri" pitchFamily="34" charset="0"/>
            </a:endParaRPr>
          </a:p>
          <a:p>
            <a:pPr>
              <a:buFont typeface="Arial" pitchFamily="34" charset="0"/>
              <a:buChar char="•"/>
            </a:pPr>
            <a:r>
              <a:rPr lang="el-GR" altLang="el-GR" sz="2400" b="1" dirty="0" smtClean="0">
                <a:latin typeface="Calibri" pitchFamily="34" charset="0"/>
                <a:ea typeface="Calibri" pitchFamily="34" charset="0"/>
                <a:cs typeface="Calibri" pitchFamily="34" charset="0"/>
              </a:rPr>
              <a:t> Η μέση </a:t>
            </a:r>
            <a:r>
              <a:rPr lang="el-GR" altLang="el-GR" sz="2400" b="1" dirty="0" err="1" smtClean="0">
                <a:latin typeface="Calibri" pitchFamily="34" charset="0"/>
                <a:ea typeface="Calibri" pitchFamily="34" charset="0"/>
                <a:cs typeface="Calibri" pitchFamily="34" charset="0"/>
              </a:rPr>
              <a:t>υπερετήσια</a:t>
            </a:r>
            <a:r>
              <a:rPr lang="el-GR" altLang="el-GR" sz="2400" b="1" dirty="0" smtClean="0">
                <a:latin typeface="Calibri" pitchFamily="34" charset="0"/>
                <a:ea typeface="Calibri" pitchFamily="34" charset="0"/>
                <a:cs typeface="Calibri" pitchFamily="34" charset="0"/>
              </a:rPr>
              <a:t> δυναμική </a:t>
            </a:r>
            <a:r>
              <a:rPr lang="el-GR" altLang="el-GR" sz="2400" b="1" dirty="0" err="1" smtClean="0">
                <a:latin typeface="Calibri" pitchFamily="34" charset="0"/>
                <a:ea typeface="Calibri" pitchFamily="34" charset="0"/>
                <a:cs typeface="Calibri" pitchFamily="34" charset="0"/>
              </a:rPr>
              <a:t>εξατμισοδιαπνοή</a:t>
            </a:r>
            <a:r>
              <a:rPr lang="el-GR" altLang="el-GR" sz="2400" b="1" dirty="0" smtClean="0">
                <a:latin typeface="Calibri" pitchFamily="34" charset="0"/>
                <a:ea typeface="Calibri" pitchFamily="34" charset="0"/>
                <a:cs typeface="Calibri" pitchFamily="34" charset="0"/>
              </a:rPr>
              <a:t> έχει εκτιμηθεί σε 477 mm. </a:t>
            </a:r>
          </a:p>
          <a:p>
            <a:endParaRPr lang="el-GR" altLang="el-GR" sz="2400" b="1" dirty="0" smtClean="0">
              <a:latin typeface="Calibri" pitchFamily="34" charset="0"/>
              <a:ea typeface="Calibri" pitchFamily="34" charset="0"/>
              <a:cs typeface="Calibri" pitchFamily="34" charset="0"/>
            </a:endParaRPr>
          </a:p>
          <a:p>
            <a:endParaRPr lang="el-GR" altLang="el-GR" sz="2400" b="1" dirty="0">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2553240" y="367785"/>
            <a:ext cx="7085520" cy="553998"/>
          </a:xfrm>
        </p:spPr>
        <p:txBody>
          <a:bodyPr numCol="1"/>
          <a:lstStyle/>
          <a:p>
            <a:pPr algn="ctr"/>
            <a:r>
              <a:rPr lang="el-GR" altLang="el-GR" sz="3600" spc="10" dirty="0" smtClean="0">
                <a:effectLst>
                  <a:outerShdw blurRad="38100" dist="38100" dir="2700000" algn="tl">
                    <a:srgbClr val="000000">
                      <a:alpha val="43137"/>
                    </a:srgbClr>
                  </a:outerShdw>
                </a:effectLst>
              </a:rPr>
              <a:t>ΟΔΗΓΙΑ 2000/60/ΕΚ</a:t>
            </a:r>
            <a:endParaRPr lang="en-GB" altLang="en-GB" u="sng" dirty="0"/>
          </a:p>
        </p:txBody>
      </p:sp>
      <p:sp>
        <p:nvSpPr>
          <p:cNvPr id="3" name="Plassholder for innhold 2"/>
          <p:cNvSpPr>
            <a:spLocks noGrp="1"/>
          </p:cNvSpPr>
          <p:nvPr>
            <p:ph idx="1"/>
          </p:nvPr>
        </p:nvSpPr>
        <p:spPr>
          <a:xfrm>
            <a:off x="629862" y="1267276"/>
            <a:ext cx="10932276" cy="4937460"/>
          </a:xfrm>
        </p:spPr>
        <p:txBody>
          <a:bodyPr numCol="1">
            <a:normAutofit/>
          </a:bodyPr>
          <a:lstStyle/>
          <a:p>
            <a:pPr marL="0" indent="0" algn="ctr">
              <a:spcBef>
                <a:spcPts val="0"/>
              </a:spcBef>
              <a:buSzPct val="100000"/>
              <a:buNone/>
              <a:defRPr/>
            </a:pPr>
            <a:r>
              <a:rPr lang="el-GR" altLang="el-GR" sz="2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Η Οδηγία 2000/60/ΕΚ (</a:t>
            </a:r>
            <a:r>
              <a:rPr lang="el-GR" altLang="el-GR" sz="2400" dirty="0" smtClean="0"/>
              <a:t>τέθηκε σε ισχύ στις </a:t>
            </a:r>
            <a:r>
              <a:rPr lang="el-GR" altLang="el-GR" sz="2400" b="1" dirty="0" smtClean="0"/>
              <a:t>22 Δεκεμβρίου 2000</a:t>
            </a:r>
            <a:r>
              <a:rPr lang="el-GR" altLang="el-GR" sz="2400" dirty="0" smtClean="0"/>
              <a:t>)</a:t>
            </a:r>
            <a:r>
              <a:rPr lang="el-GR" altLang="el-GR" sz="2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ή  Οδηγία Πλαίσιο για τα Ύδατα (ΟΠΥ), δημιούργησε για πρώτη φορά το πλαίσιο προστασίας των υδατικών πόρων στοχεύοντας στην επίτευξη της «</a:t>
            </a:r>
            <a:r>
              <a:rPr lang="el-GR" altLang="el-GR" sz="24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καλής κατάστασης</a:t>
            </a:r>
            <a:r>
              <a:rPr lang="el-GR" altLang="el-GR" sz="2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όλων των υδάτινων σωμάτων σε </a:t>
            </a:r>
            <a:r>
              <a:rPr lang="el-GR" altLang="el-GR" sz="24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κλίμακα Λεκάνης Απορροής Ποταμού </a:t>
            </a:r>
            <a:r>
              <a:rPr lang="el-GR" altLang="el-GR" sz="2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και συνιστά το πιο βασικό θεσμικό εργαλείο που εισάγεται στον τομέα των υδάτων, σε επίπεδο Ευρωπαϊκής Ένωσης (ΕΕ).</a:t>
            </a:r>
          </a:p>
          <a:p>
            <a:pPr marL="0" indent="0" algn="ctr">
              <a:spcBef>
                <a:spcPts val="0"/>
              </a:spcBef>
              <a:buSzPct val="100000"/>
              <a:buNone/>
              <a:defRPr/>
            </a:pPr>
            <a:endParaRPr lang="el-GR" altLang="el-GR" sz="2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0" indent="0" algn="ctr">
              <a:spcBef>
                <a:spcPts val="0"/>
              </a:spcBef>
              <a:buSzPct val="100000"/>
              <a:buNone/>
              <a:defRPr/>
            </a:pPr>
            <a:r>
              <a:rPr lang="el-GR" altLang="el-GR" sz="2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Ο στόχος επιτυγχάνεται μέσω των </a:t>
            </a:r>
            <a:r>
              <a:rPr lang="el-GR" altLang="el-GR" sz="24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Σχεδίων Διαχείρισης Λεκανών Απορροής (ΣΔΛΑΠ) </a:t>
            </a:r>
            <a:r>
              <a:rPr lang="el-GR" altLang="el-GR" sz="2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με το σχεδιασμό και συντονισμό επιμέρους δράσεων (μέτρα) που θα εμποδίσουν την </a:t>
            </a:r>
            <a:r>
              <a:rPr lang="el-GR" altLang="el-GR" sz="24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υποβάθμιση</a:t>
            </a:r>
            <a:r>
              <a:rPr lang="el-GR" altLang="el-GR" sz="2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των υδάτινων σωμάτων που ήδη βρίσκονται σε καλή κατάσταση ή θα </a:t>
            </a:r>
            <a:r>
              <a:rPr lang="el-GR" altLang="el-GR" sz="24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αποκαταστήσουν</a:t>
            </a:r>
            <a:r>
              <a:rPr lang="el-GR" altLang="el-GR" sz="2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εκείνα που έχουν υποβαθμιστεί.</a:t>
            </a:r>
          </a:p>
          <a:p>
            <a:pPr marL="0" indent="0" algn="ctr">
              <a:spcBef>
                <a:spcPts val="0"/>
              </a:spcBef>
              <a:buSzPct val="100000"/>
              <a:buNone/>
              <a:defRPr/>
            </a:pPr>
            <a:r>
              <a:rPr lang="el-GR" altLang="el-GR" sz="2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marL="0" algn="ctr">
              <a:spcBef>
                <a:spcPts val="0"/>
              </a:spcBef>
              <a:buSzPct val="100000"/>
              <a:buNone/>
              <a:defRPr/>
            </a:pPr>
            <a:r>
              <a:rPr lang="el-GR" altLang="el-GR" sz="2400" b="1"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6-ετής κύκλος εφαρμογής</a:t>
            </a:r>
            <a:r>
              <a:rPr lang="en-US" sz="2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a:t>
            </a:r>
            <a:r>
              <a:rPr lang="el-GR" altLang="el-GR" sz="2400" dirty="0" smtClean="0">
                <a:solidFill>
                  <a:prstClr val="black"/>
                </a:solidFill>
                <a:latin typeface="Calibri" panose="020F0502020204030204" pitchFamily="34" charset="0"/>
                <a:ea typeface="Calibri" panose="020F0502020204030204" pitchFamily="34" charset="0"/>
                <a:cs typeface="Times New Roman" panose="02020603050405020304" pitchFamily="18" charset="0"/>
              </a:rPr>
              <a:t>  2009-2015, 2015-2021, 2021-2027</a:t>
            </a:r>
          </a:p>
          <a:p>
            <a:endParaRPr lang="en-GB" altLang="en-GB" dirty="0"/>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400110"/>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a:t>
            </a:r>
            <a:r>
              <a:rPr lang="el-GR" altLang="el-GR" sz="2000" dirty="0" smtClean="0"/>
              <a:t>29-03-2024</a:t>
            </a:r>
            <a:endParaRPr lang="el-GR" altLang="el-GR" sz="2000" dirty="0"/>
          </a:p>
        </p:txBody>
      </p:sp>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310324" y="188276"/>
            <a:ext cx="9571353" cy="553998"/>
          </a:xfrm>
        </p:spPr>
        <p:txBody>
          <a:bodyPr numCol="1"/>
          <a:lstStyle/>
          <a:p>
            <a:pPr algn="ctr"/>
            <a:r>
              <a:rPr lang="el-GR" altLang="el-GR" sz="3600" spc="10" dirty="0" smtClean="0">
                <a:effectLst>
                  <a:outerShdw blurRad="38100" dist="38100" dir="2700000" algn="tl">
                    <a:srgbClr val="000000">
                      <a:alpha val="43137"/>
                    </a:srgbClr>
                  </a:outerShdw>
                </a:effectLst>
              </a:rPr>
              <a:t>ΣΔΛΑΠ Πείρου - Βέργα - Πηνειού (</a:t>
            </a:r>
            <a:r>
              <a:rPr lang="en-US" sz="3600" spc="10" dirty="0" smtClean="0">
                <a:effectLst>
                  <a:outerShdw blurRad="38100" dist="38100" dir="2700000" algn="tl">
                    <a:srgbClr val="000000">
                      <a:alpha val="43137"/>
                    </a:srgbClr>
                  </a:outerShdw>
                </a:effectLst>
              </a:rPr>
              <a:t>EL0228)</a:t>
            </a:r>
            <a:r>
              <a:rPr lang="el-GR" altLang="el-GR" sz="3600" spc="10" dirty="0" smtClean="0">
                <a:effectLst>
                  <a:outerShdw blurRad="38100" dist="38100" dir="2700000" algn="tl">
                    <a:srgbClr val="000000">
                      <a:alpha val="43137"/>
                    </a:srgbClr>
                  </a:outerShdw>
                </a:effectLst>
              </a:rPr>
              <a:t> </a:t>
            </a:r>
            <a:endParaRPr lang="en-GB" altLang="en-GB" sz="3600" spc="10" dirty="0">
              <a:effectLst>
                <a:outerShdw blurRad="38100" dist="38100" dir="2700000" algn="tl">
                  <a:srgbClr val="000000">
                    <a:alpha val="43137"/>
                  </a:srgbClr>
                </a:outerShdw>
              </a:effectLst>
            </a:endParaRPr>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707886"/>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a:t>
            </a:r>
            <a:r>
              <a:rPr lang="el-GR" altLang="el-GR" sz="2000" dirty="0" smtClean="0"/>
              <a:t>29-03-2024</a:t>
            </a:r>
          </a:p>
          <a:p>
            <a:endParaRPr lang="el-GR" altLang="el-GR" sz="2000" dirty="0"/>
          </a:p>
        </p:txBody>
      </p:sp>
      <p:graphicFrame>
        <p:nvGraphicFramePr>
          <p:cNvPr id="9" name="8 - Πίνακας"/>
          <p:cNvGraphicFramePr>
            <a:graphicFrameLocks noGrp="1"/>
          </p:cNvGraphicFramePr>
          <p:nvPr/>
        </p:nvGraphicFramePr>
        <p:xfrm>
          <a:off x="1597152" y="1007143"/>
          <a:ext cx="8997696" cy="2397473"/>
        </p:xfrm>
        <a:graphic>
          <a:graphicData uri="http://schemas.openxmlformats.org/drawingml/2006/table">
            <a:tbl>
              <a:tblPr firstRow="1" bandRow="1">
                <a:tableStyleId>{5C22544A-7EE6-4342-B048-85BDC9FD1C3A}</a:tableStyleId>
              </a:tblPr>
              <a:tblGrid>
                <a:gridCol w="4498848"/>
                <a:gridCol w="4498848"/>
              </a:tblGrid>
              <a:tr h="408303">
                <a:tc>
                  <a:txBody>
                    <a:bodyPr/>
                    <a:lstStyle/>
                    <a:p>
                      <a:pPr algn="ctr"/>
                      <a:r>
                        <a:rPr lang="el-GR" altLang="el-GR" dirty="0" smtClean="0"/>
                        <a:t>ΕΤΗΣΙΕΣ ΑΝΑΓΚΕΣ ΝΕΡΟΥ</a:t>
                      </a:r>
                      <a:endParaRPr lang="el-GR" altLang="el-GR" dirty="0"/>
                    </a:p>
                  </a:txBody>
                  <a:tcPr/>
                </a:tc>
                <a:tc>
                  <a:txBody>
                    <a:bodyPr/>
                    <a:lstStyle/>
                    <a:p>
                      <a:pPr algn="ctr"/>
                      <a:r>
                        <a:rPr lang="el-GR" altLang="el-GR" dirty="0" smtClean="0"/>
                        <a:t>ΠΟΣΟΤΗΤΑ ΣΕ ΕΚ.</a:t>
                      </a:r>
                      <a:r>
                        <a:rPr lang="en-US" baseline="0" dirty="0" smtClean="0"/>
                        <a:t> m</a:t>
                      </a:r>
                      <a:r>
                        <a:rPr lang="el-GR" altLang="el-GR" baseline="30000" dirty="0" smtClean="0"/>
                        <a:t>3</a:t>
                      </a:r>
                      <a:r>
                        <a:rPr lang="el-GR" altLang="el-GR" dirty="0" smtClean="0"/>
                        <a:t>. </a:t>
                      </a:r>
                      <a:endParaRPr lang="el-GR" altLang="el-GR" dirty="0"/>
                    </a:p>
                  </a:txBody>
                  <a:tcPr/>
                </a:tc>
              </a:tr>
              <a:tr h="445945">
                <a:tc>
                  <a:txBody>
                    <a:bodyPr/>
                    <a:lstStyle/>
                    <a:p>
                      <a:pPr marL="0" marR="0" indent="0" algn="ctr" defTabSz="914446" rtl="0" eaLnBrk="1" latinLnBrk="0" hangingPunct="1">
                        <a:lnSpc>
                          <a:spcPct val="100000"/>
                        </a:lnSpc>
                        <a:spcBef>
                          <a:spcPts val="0"/>
                        </a:spcBef>
                        <a:spcAft>
                          <a:spcPts val="0"/>
                        </a:spcAft>
                        <a:buClrTx/>
                        <a:buSzTx/>
                        <a:buFontTx/>
                        <a:buNone/>
                        <a:tabLst/>
                        <a:defRPr/>
                      </a:pPr>
                      <a:r>
                        <a:rPr lang="el-GR" altLang="el-GR" dirty="0" smtClean="0"/>
                        <a:t>Συνολικές ετήσιες ανάγκες νερού</a:t>
                      </a:r>
                      <a:endParaRPr lang="el-GR" altLang="el-GR" dirty="0"/>
                    </a:p>
                  </a:txBody>
                  <a:tcPr/>
                </a:tc>
                <a:tc>
                  <a:txBody>
                    <a:bodyPr/>
                    <a:lstStyle/>
                    <a:p>
                      <a:pPr algn="ctr"/>
                      <a:r>
                        <a:rPr lang="el-GR" altLang="el-GR" b="1" dirty="0" smtClean="0"/>
                        <a:t>~281,5 </a:t>
                      </a:r>
                      <a:endParaRPr lang="el-GR" altLang="el-GR" b="1" dirty="0"/>
                    </a:p>
                  </a:txBody>
                  <a:tcPr/>
                </a:tc>
              </a:tr>
              <a:tr h="223441">
                <a:tc>
                  <a:txBody>
                    <a:bodyPr/>
                    <a:lstStyle/>
                    <a:p>
                      <a:pPr algn="ctr"/>
                      <a:r>
                        <a:rPr lang="el-GR" altLang="el-GR" dirty="0" smtClean="0"/>
                        <a:t>γεωργία (</a:t>
                      </a:r>
                      <a:r>
                        <a:rPr lang="el-GR" altLang="el-GR" dirty="0" err="1" smtClean="0"/>
                        <a:t>αρδευθείσες</a:t>
                      </a:r>
                      <a:r>
                        <a:rPr lang="el-GR" altLang="el-GR" dirty="0" smtClean="0"/>
                        <a:t> εκτάσεις)</a:t>
                      </a:r>
                      <a:endParaRPr lang="el-GR" altLang="el-GR" dirty="0"/>
                    </a:p>
                  </a:txBody>
                  <a:tcPr/>
                </a:tc>
                <a:tc>
                  <a:txBody>
                    <a:bodyPr/>
                    <a:lstStyle/>
                    <a:p>
                      <a:pPr algn="ctr"/>
                      <a:r>
                        <a:rPr lang="el-GR" altLang="el-GR" dirty="0" smtClean="0"/>
                        <a:t>~90% (~253,5)</a:t>
                      </a:r>
                      <a:endParaRPr lang="el-GR" altLang="el-GR" dirty="0"/>
                    </a:p>
                  </a:txBody>
                  <a:tcPr/>
                </a:tc>
              </a:tr>
              <a:tr h="254826">
                <a:tc>
                  <a:txBody>
                    <a:bodyPr/>
                    <a:lstStyle/>
                    <a:p>
                      <a:pPr algn="ctr"/>
                      <a:r>
                        <a:rPr lang="el-GR" altLang="el-GR" dirty="0" smtClean="0"/>
                        <a:t>βιομηχανία</a:t>
                      </a:r>
                      <a:endParaRPr lang="el-GR" altLang="el-GR" dirty="0"/>
                    </a:p>
                  </a:txBody>
                  <a:tcPr/>
                </a:tc>
                <a:tc>
                  <a:txBody>
                    <a:bodyPr/>
                    <a:lstStyle/>
                    <a:p>
                      <a:pPr algn="ctr"/>
                      <a:r>
                        <a:rPr lang="el-GR" altLang="el-GR" dirty="0" smtClean="0"/>
                        <a:t>~2 % (~5,9 )</a:t>
                      </a:r>
                      <a:endParaRPr lang="el-GR" altLang="el-GR" dirty="0"/>
                    </a:p>
                  </a:txBody>
                  <a:tcPr/>
                </a:tc>
              </a:tr>
              <a:tr h="254826">
                <a:tc>
                  <a:txBody>
                    <a:bodyPr/>
                    <a:lstStyle/>
                    <a:p>
                      <a:pPr algn="ctr"/>
                      <a:r>
                        <a:rPr lang="el-GR" altLang="el-GR" dirty="0" smtClean="0"/>
                        <a:t>ύδρευση</a:t>
                      </a:r>
                      <a:endParaRPr lang="el-GR" altLang="el-GR" dirty="0"/>
                    </a:p>
                  </a:txBody>
                  <a:tcPr/>
                </a:tc>
                <a:tc>
                  <a:txBody>
                    <a:bodyPr/>
                    <a:lstStyle/>
                    <a:p>
                      <a:pPr marL="0" marR="0" indent="0" algn="ctr" defTabSz="914446" rtl="0" eaLnBrk="1" latinLnBrk="0" hangingPunct="1">
                        <a:lnSpc>
                          <a:spcPct val="100000"/>
                        </a:lnSpc>
                        <a:spcBef>
                          <a:spcPts val="0"/>
                        </a:spcBef>
                        <a:spcAft>
                          <a:spcPts val="0"/>
                        </a:spcAft>
                        <a:buClrTx/>
                        <a:buSzTx/>
                        <a:buFontTx/>
                        <a:buNone/>
                        <a:tabLst/>
                        <a:defRPr/>
                      </a:pPr>
                      <a:r>
                        <a:rPr lang="el-GR" altLang="el-GR" dirty="0" smtClean="0"/>
                        <a:t>~6,7% (18,7)</a:t>
                      </a:r>
                      <a:endParaRPr lang="el-GR" altLang="el-GR" dirty="0"/>
                    </a:p>
                  </a:txBody>
                  <a:tcPr/>
                </a:tc>
              </a:tr>
              <a:tr h="445945">
                <a:tc>
                  <a:txBody>
                    <a:bodyPr/>
                    <a:lstStyle/>
                    <a:p>
                      <a:pPr algn="ctr"/>
                      <a:r>
                        <a:rPr lang="el-GR" altLang="el-GR" dirty="0" smtClean="0"/>
                        <a:t>κτηνοτροφία</a:t>
                      </a:r>
                      <a:endParaRPr lang="el-GR" altLang="el-GR" dirty="0"/>
                    </a:p>
                  </a:txBody>
                  <a:tcPr/>
                </a:tc>
                <a:tc>
                  <a:txBody>
                    <a:bodyPr/>
                    <a:lstStyle/>
                    <a:p>
                      <a:pPr marL="0" marR="0" indent="0" algn="ctr" defTabSz="914446" rtl="0" eaLnBrk="1" latinLnBrk="0" hangingPunct="1">
                        <a:lnSpc>
                          <a:spcPct val="100000"/>
                        </a:lnSpc>
                        <a:spcBef>
                          <a:spcPts val="0"/>
                        </a:spcBef>
                        <a:spcAft>
                          <a:spcPts val="0"/>
                        </a:spcAft>
                        <a:buClrTx/>
                        <a:buSzTx/>
                        <a:buFontTx/>
                        <a:buNone/>
                        <a:tabLst/>
                        <a:defRPr/>
                      </a:pPr>
                      <a:r>
                        <a:rPr lang="el-GR" altLang="el-GR" dirty="0" smtClean="0"/>
                        <a:t>~1,2%  (3,3)</a:t>
                      </a:r>
                      <a:endParaRPr lang="el-GR" altLang="el-GR" dirty="0"/>
                    </a:p>
                  </a:txBody>
                  <a:tcPr/>
                </a:tc>
              </a:tr>
            </a:tbl>
          </a:graphicData>
        </a:graphic>
      </p:graphicFrame>
      <p:graphicFrame>
        <p:nvGraphicFramePr>
          <p:cNvPr id="7" name="6 - Πίνακας"/>
          <p:cNvGraphicFramePr>
            <a:graphicFrameLocks noGrp="1"/>
          </p:cNvGraphicFramePr>
          <p:nvPr/>
        </p:nvGraphicFramePr>
        <p:xfrm>
          <a:off x="1597152" y="3610135"/>
          <a:ext cx="8997696" cy="2397473"/>
        </p:xfrm>
        <a:graphic>
          <a:graphicData uri="http://schemas.openxmlformats.org/drawingml/2006/table">
            <a:tbl>
              <a:tblPr firstRow="1" bandRow="1">
                <a:tableStyleId>{5C22544A-7EE6-4342-B048-85BDC9FD1C3A}</a:tableStyleId>
              </a:tblPr>
              <a:tblGrid>
                <a:gridCol w="4498848"/>
                <a:gridCol w="4498848"/>
              </a:tblGrid>
              <a:tr h="408303">
                <a:tc>
                  <a:txBody>
                    <a:bodyPr/>
                    <a:lstStyle/>
                    <a:p>
                      <a:pPr algn="ctr"/>
                      <a:r>
                        <a:rPr lang="el-GR" altLang="el-GR" dirty="0" smtClean="0"/>
                        <a:t>ΕΤΗΣΙΕΣ ΑΠΟΛΗΨΕΙΣ ΝΕΡΟΥ</a:t>
                      </a:r>
                      <a:endParaRPr lang="el-GR" altLang="el-GR" dirty="0"/>
                    </a:p>
                  </a:txBody>
                  <a:tcPr/>
                </a:tc>
                <a:tc>
                  <a:txBody>
                    <a:bodyPr/>
                    <a:lstStyle/>
                    <a:p>
                      <a:pPr algn="ctr"/>
                      <a:r>
                        <a:rPr lang="el-GR" altLang="el-GR" dirty="0" smtClean="0"/>
                        <a:t>ΠΟΣΟΤΗΤΑ ΣΕ</a:t>
                      </a:r>
                      <a:r>
                        <a:rPr lang="en-US" dirty="0" smtClean="0"/>
                        <a:t> EK. m</a:t>
                      </a:r>
                      <a:r>
                        <a:rPr lang="en-US" baseline="30000" dirty="0" smtClean="0"/>
                        <a:t>3</a:t>
                      </a:r>
                      <a:endParaRPr lang="el-GR" altLang="el-GR" baseline="30000" dirty="0"/>
                    </a:p>
                  </a:txBody>
                  <a:tcPr/>
                </a:tc>
              </a:tr>
              <a:tr h="445945">
                <a:tc>
                  <a:txBody>
                    <a:bodyPr/>
                    <a:lstStyle/>
                    <a:p>
                      <a:pPr marL="0" marR="0" indent="0" algn="ctr" defTabSz="914446" rtl="0" eaLnBrk="1" latinLnBrk="0" hangingPunct="1">
                        <a:lnSpc>
                          <a:spcPct val="100000"/>
                        </a:lnSpc>
                        <a:spcBef>
                          <a:spcPts val="0"/>
                        </a:spcBef>
                        <a:spcAft>
                          <a:spcPts val="0"/>
                        </a:spcAft>
                        <a:buClrTx/>
                        <a:buSzTx/>
                        <a:buFontTx/>
                        <a:buNone/>
                        <a:tabLst/>
                        <a:defRPr/>
                      </a:pPr>
                      <a:r>
                        <a:rPr lang="el-GR" altLang="el-GR" dirty="0" smtClean="0"/>
                        <a:t>Συνολικές ετήσιες απολήψεις νερού</a:t>
                      </a:r>
                      <a:endParaRPr lang="el-GR" altLang="el-GR" dirty="0"/>
                    </a:p>
                  </a:txBody>
                  <a:tcPr/>
                </a:tc>
                <a:tc>
                  <a:txBody>
                    <a:bodyPr/>
                    <a:lstStyle/>
                    <a:p>
                      <a:pPr algn="ctr"/>
                      <a:r>
                        <a:rPr lang="el-GR" altLang="el-GR" b="1" dirty="0" smtClean="0"/>
                        <a:t>~360,6</a:t>
                      </a:r>
                      <a:endParaRPr lang="el-GR" altLang="el-GR" b="1" dirty="0"/>
                    </a:p>
                  </a:txBody>
                  <a:tcPr/>
                </a:tc>
              </a:tr>
              <a:tr h="254826">
                <a:tc>
                  <a:txBody>
                    <a:bodyPr/>
                    <a:lstStyle/>
                    <a:p>
                      <a:pPr algn="ctr"/>
                      <a:r>
                        <a:rPr lang="el-GR" altLang="el-GR" dirty="0" smtClean="0"/>
                        <a:t>γεωργία (</a:t>
                      </a:r>
                      <a:r>
                        <a:rPr lang="el-GR" altLang="el-GR" dirty="0" err="1" smtClean="0"/>
                        <a:t>αρδευθείσες</a:t>
                      </a:r>
                      <a:r>
                        <a:rPr lang="el-GR" altLang="el-GR" dirty="0" smtClean="0"/>
                        <a:t> εκτάσεις)</a:t>
                      </a:r>
                      <a:endParaRPr lang="el-GR" altLang="el-GR" dirty="0"/>
                    </a:p>
                  </a:txBody>
                  <a:tcPr/>
                </a:tc>
                <a:tc>
                  <a:txBody>
                    <a:bodyPr/>
                    <a:lstStyle/>
                    <a:p>
                      <a:pPr algn="ctr"/>
                      <a:r>
                        <a:rPr lang="el-GR" altLang="el-GR" dirty="0" smtClean="0"/>
                        <a:t>~91,4% (~329,7 )</a:t>
                      </a:r>
                      <a:endParaRPr lang="el-GR" altLang="el-GR" dirty="0"/>
                    </a:p>
                  </a:txBody>
                  <a:tcPr/>
                </a:tc>
              </a:tr>
              <a:tr h="254826">
                <a:tc>
                  <a:txBody>
                    <a:bodyPr/>
                    <a:lstStyle/>
                    <a:p>
                      <a:pPr algn="ctr"/>
                      <a:r>
                        <a:rPr lang="el-GR" altLang="el-GR" dirty="0" smtClean="0"/>
                        <a:t>βιομηχανία</a:t>
                      </a:r>
                      <a:endParaRPr lang="el-GR" altLang="el-GR" dirty="0"/>
                    </a:p>
                  </a:txBody>
                  <a:tcPr/>
                </a:tc>
                <a:tc>
                  <a:txBody>
                    <a:bodyPr/>
                    <a:lstStyle/>
                    <a:p>
                      <a:pPr algn="ctr"/>
                      <a:r>
                        <a:rPr lang="el-GR" altLang="el-GR" dirty="0" smtClean="0"/>
                        <a:t>~2,5% (~9,0) </a:t>
                      </a:r>
                      <a:endParaRPr lang="el-GR" altLang="el-GR" dirty="0"/>
                    </a:p>
                  </a:txBody>
                  <a:tcPr/>
                </a:tc>
              </a:tr>
              <a:tr h="254826">
                <a:tc>
                  <a:txBody>
                    <a:bodyPr/>
                    <a:lstStyle/>
                    <a:p>
                      <a:pPr algn="ctr"/>
                      <a:r>
                        <a:rPr lang="el-GR" altLang="el-GR" dirty="0" smtClean="0"/>
                        <a:t>ύδρευση</a:t>
                      </a:r>
                      <a:endParaRPr lang="el-GR" altLang="el-GR" dirty="0"/>
                    </a:p>
                  </a:txBody>
                  <a:tcPr/>
                </a:tc>
                <a:tc>
                  <a:txBody>
                    <a:bodyPr/>
                    <a:lstStyle/>
                    <a:p>
                      <a:pPr marL="0" marR="0" indent="0" algn="ctr" defTabSz="914446" rtl="0" eaLnBrk="1" latinLnBrk="0" hangingPunct="1">
                        <a:lnSpc>
                          <a:spcPct val="100000"/>
                        </a:lnSpc>
                        <a:spcBef>
                          <a:spcPts val="0"/>
                        </a:spcBef>
                        <a:spcAft>
                          <a:spcPts val="0"/>
                        </a:spcAft>
                        <a:buClrTx/>
                        <a:buSzTx/>
                        <a:buFontTx/>
                        <a:buNone/>
                        <a:tabLst/>
                        <a:defRPr/>
                      </a:pPr>
                      <a:r>
                        <a:rPr lang="el-GR" altLang="el-GR" dirty="0" smtClean="0"/>
                        <a:t>~5,5% (19,7)</a:t>
                      </a:r>
                      <a:endParaRPr lang="el-GR" altLang="el-GR" dirty="0"/>
                    </a:p>
                  </a:txBody>
                  <a:tcPr/>
                </a:tc>
              </a:tr>
              <a:tr h="445945">
                <a:tc>
                  <a:txBody>
                    <a:bodyPr/>
                    <a:lstStyle/>
                    <a:p>
                      <a:pPr algn="ctr"/>
                      <a:r>
                        <a:rPr lang="el-GR" altLang="el-GR" dirty="0" smtClean="0"/>
                        <a:t>κτηνοτροφία</a:t>
                      </a:r>
                      <a:endParaRPr lang="el-GR" altLang="el-GR" dirty="0"/>
                    </a:p>
                  </a:txBody>
                  <a:tcPr/>
                </a:tc>
                <a:tc>
                  <a:txBody>
                    <a:bodyPr/>
                    <a:lstStyle/>
                    <a:p>
                      <a:pPr marL="0" marR="0" indent="0" algn="ctr" defTabSz="914446" rtl="0" eaLnBrk="1" latinLnBrk="0" hangingPunct="1">
                        <a:lnSpc>
                          <a:spcPct val="100000"/>
                        </a:lnSpc>
                        <a:spcBef>
                          <a:spcPts val="0"/>
                        </a:spcBef>
                        <a:spcAft>
                          <a:spcPts val="0"/>
                        </a:spcAft>
                        <a:buClrTx/>
                        <a:buSzTx/>
                        <a:buFontTx/>
                        <a:buNone/>
                        <a:tabLst/>
                        <a:defRPr/>
                      </a:pPr>
                      <a:r>
                        <a:rPr lang="el-GR" altLang="el-GR" dirty="0" smtClean="0"/>
                        <a:t>~0,6% (2,2 )</a:t>
                      </a:r>
                      <a:endParaRPr lang="el-GR" altLang="el-GR" dirty="0"/>
                    </a:p>
                  </a:txBody>
                  <a:tcPr/>
                </a:tc>
              </a:tr>
            </a:tbl>
          </a:graphicData>
        </a:graphic>
      </p:graphicFrame>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310324" y="188276"/>
            <a:ext cx="9571353" cy="553998"/>
          </a:xfrm>
        </p:spPr>
        <p:txBody>
          <a:bodyPr numCol="1"/>
          <a:lstStyle/>
          <a:p>
            <a:pPr algn="ctr"/>
            <a:r>
              <a:rPr lang="el-GR" altLang="el-GR" sz="3600" spc="10" dirty="0" smtClean="0">
                <a:effectLst>
                  <a:outerShdw blurRad="38100" dist="38100" dir="2700000" algn="tl">
                    <a:srgbClr val="000000">
                      <a:alpha val="43137"/>
                    </a:srgbClr>
                  </a:outerShdw>
                </a:effectLst>
              </a:rPr>
              <a:t>ΣΔΛΑΠ Πείρου - Βέργα - Πηνειού (</a:t>
            </a:r>
            <a:r>
              <a:rPr lang="en-US" sz="3600" spc="10" dirty="0" smtClean="0">
                <a:effectLst>
                  <a:outerShdw blurRad="38100" dist="38100" dir="2700000" algn="tl">
                    <a:srgbClr val="000000">
                      <a:alpha val="43137"/>
                    </a:srgbClr>
                  </a:outerShdw>
                </a:effectLst>
              </a:rPr>
              <a:t>EL0228)</a:t>
            </a:r>
            <a:r>
              <a:rPr lang="el-GR" altLang="el-GR" sz="3600" spc="10" dirty="0" smtClean="0">
                <a:effectLst>
                  <a:outerShdw blurRad="38100" dist="38100" dir="2700000" algn="tl">
                    <a:srgbClr val="000000">
                      <a:alpha val="43137"/>
                    </a:srgbClr>
                  </a:outerShdw>
                </a:effectLst>
              </a:rPr>
              <a:t> </a:t>
            </a:r>
            <a:endParaRPr lang="en-GB" altLang="en-GB" sz="3600" spc="10" dirty="0">
              <a:effectLst>
                <a:outerShdw blurRad="38100" dist="38100" dir="2700000" algn="tl">
                  <a:srgbClr val="000000">
                    <a:alpha val="43137"/>
                  </a:srgbClr>
                </a:outerShdw>
              </a:effectLst>
            </a:endParaRPr>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400110"/>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24-10-2023</a:t>
            </a:r>
            <a:endParaRPr lang="el-GR" altLang="el-GR" sz="2000" dirty="0"/>
          </a:p>
        </p:txBody>
      </p:sp>
      <p:grpSp>
        <p:nvGrpSpPr>
          <p:cNvPr id="11" name="10 - Ομάδα"/>
          <p:cNvGrpSpPr/>
          <p:nvPr/>
        </p:nvGrpSpPr>
        <p:grpSpPr>
          <a:xfrm>
            <a:off x="80963" y="1162050"/>
            <a:ext cx="7858124" cy="1624013"/>
            <a:chOff x="80963" y="1162050"/>
            <a:chExt cx="7858124" cy="1624013"/>
          </a:xfrm>
        </p:grpSpPr>
        <p:sp>
          <p:nvSpPr>
            <p:cNvPr id="8" name="7 - TextBox"/>
            <p:cNvSpPr txBox="1"/>
            <p:nvPr/>
          </p:nvSpPr>
          <p:spPr>
            <a:xfrm>
              <a:off x="80963" y="1162050"/>
              <a:ext cx="7858124" cy="461665"/>
            </a:xfrm>
            <a:prstGeom prst="rect">
              <a:avLst/>
            </a:prstGeom>
            <a:noFill/>
          </p:spPr>
          <p:txBody>
            <a:bodyPr wrap="square" numCol="1" rtlCol="0">
              <a:spAutoFit/>
            </a:bodyPr>
            <a:lstStyle/>
            <a:p>
              <a:pPr algn="ctr"/>
              <a:r>
                <a:rPr lang="el-GR" altLang="el-GR" sz="2400" b="1" dirty="0" smtClean="0">
                  <a:latin typeface="Calibri" pitchFamily="34" charset="0"/>
                  <a:ea typeface="Calibri" pitchFamily="34" charset="0"/>
                  <a:cs typeface="Calibri" pitchFamily="34" charset="0"/>
                </a:rPr>
                <a:t>Απολήψεις από επιφανειακά υδατικά συστήματα</a:t>
              </a:r>
              <a:endParaRPr lang="el-GR" altLang="el-GR" sz="2400" b="1" dirty="0">
                <a:latin typeface="Calibri" pitchFamily="34" charset="0"/>
                <a:ea typeface="Calibri" pitchFamily="34" charset="0"/>
                <a:cs typeface="Calibri" pitchFamily="34" charset="0"/>
              </a:endParaRPr>
            </a:p>
          </p:txBody>
        </p:sp>
        <p:pic>
          <p:nvPicPr>
            <p:cNvPr id="4098" name="Picture 2"/>
            <p:cNvPicPr>
              <a:picLocks noChangeAspect="1" noChangeArrowheads="1"/>
            </p:cNvPicPr>
            <p:nvPr/>
          </p:nvPicPr>
          <p:blipFill>
            <a:blip r:embed="rId4" cstate="print"/>
            <a:srcRect t="2941"/>
            <a:stretch>
              <a:fillRect/>
            </a:stretch>
          </p:blipFill>
          <p:spPr>
            <a:xfrm>
              <a:off x="137319" y="1685925"/>
              <a:ext cx="7745413" cy="1100138"/>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grpSp>
      <p:grpSp>
        <p:nvGrpSpPr>
          <p:cNvPr id="12" name="11 - Ομάδα"/>
          <p:cNvGrpSpPr/>
          <p:nvPr/>
        </p:nvGrpSpPr>
        <p:grpSpPr>
          <a:xfrm>
            <a:off x="80963" y="3009900"/>
            <a:ext cx="7735887" cy="2857500"/>
            <a:chOff x="274638" y="3009900"/>
            <a:chExt cx="7735887" cy="2857500"/>
          </a:xfrm>
        </p:grpSpPr>
        <p:sp>
          <p:nvSpPr>
            <p:cNvPr id="10" name="9 - TextBox"/>
            <p:cNvSpPr txBox="1"/>
            <p:nvPr/>
          </p:nvSpPr>
          <p:spPr>
            <a:xfrm>
              <a:off x="1180306" y="3009900"/>
              <a:ext cx="5924550" cy="461665"/>
            </a:xfrm>
            <a:prstGeom prst="rect">
              <a:avLst/>
            </a:prstGeom>
            <a:noFill/>
          </p:spPr>
          <p:txBody>
            <a:bodyPr wrap="square" numCol="1" rtlCol="0">
              <a:spAutoFit/>
            </a:bodyPr>
            <a:lstStyle/>
            <a:p>
              <a:pPr algn="ctr"/>
              <a:r>
                <a:rPr lang="el-GR" altLang="el-GR" sz="2400" b="1" dirty="0" smtClean="0">
                  <a:latin typeface="Calibri" pitchFamily="34" charset="0"/>
                  <a:ea typeface="Calibri" pitchFamily="34" charset="0"/>
                  <a:cs typeface="Calibri" pitchFamily="34" charset="0"/>
                </a:rPr>
                <a:t>Απολήψεις από υπόγεια υδατικά συστήματα</a:t>
              </a:r>
              <a:endParaRPr lang="el-GR" altLang="el-GR" sz="2400" b="1" dirty="0">
                <a:latin typeface="Calibri" pitchFamily="34" charset="0"/>
                <a:ea typeface="Calibri" pitchFamily="34" charset="0"/>
                <a:cs typeface="Calibri" pitchFamily="34" charset="0"/>
              </a:endParaRPr>
            </a:p>
          </p:txBody>
        </p:sp>
        <p:pic>
          <p:nvPicPr>
            <p:cNvPr id="4099" name="Picture 3"/>
            <p:cNvPicPr>
              <a:picLocks noChangeAspect="1" noChangeArrowheads="1"/>
            </p:cNvPicPr>
            <p:nvPr/>
          </p:nvPicPr>
          <p:blipFill>
            <a:blip r:embed="rId5" cstate="print"/>
            <a:srcRect t="2016"/>
            <a:stretch>
              <a:fillRect/>
            </a:stretch>
          </p:blipFill>
          <p:spPr>
            <a:xfrm>
              <a:off x="274638" y="3552825"/>
              <a:ext cx="7735887" cy="2314575"/>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grpSp>
      <p:pic>
        <p:nvPicPr>
          <p:cNvPr id="9" name="Picture 7"/>
          <p:cNvPicPr>
            <a:picLocks noChangeAspect="1" noChangeArrowheads="1"/>
          </p:cNvPicPr>
          <p:nvPr/>
        </p:nvPicPr>
        <p:blipFill>
          <a:blip r:embed="rId6" cstate="print"/>
          <a:srcRect l="10394" r="10931"/>
          <a:stretch>
            <a:fillRect/>
          </a:stretch>
        </p:blipFill>
        <p:spPr>
          <a:xfrm>
            <a:off x="8821650" y="1685925"/>
            <a:ext cx="2838893" cy="3608387"/>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310324" y="188276"/>
            <a:ext cx="9571353" cy="553998"/>
          </a:xfrm>
        </p:spPr>
        <p:txBody>
          <a:bodyPr numCol="1"/>
          <a:lstStyle/>
          <a:p>
            <a:pPr algn="ctr"/>
            <a:r>
              <a:rPr lang="el-GR" altLang="el-GR" sz="3600" spc="10" dirty="0" smtClean="0">
                <a:effectLst>
                  <a:outerShdw blurRad="38100" dist="38100" dir="2700000" algn="tl">
                    <a:srgbClr val="000000">
                      <a:alpha val="43137"/>
                    </a:srgbClr>
                  </a:outerShdw>
                </a:effectLst>
              </a:rPr>
              <a:t>Σύστημα π. Λαρισσού </a:t>
            </a:r>
            <a:r>
              <a:rPr lang="en-US" sz="3600" spc="10" dirty="0" smtClean="0">
                <a:effectLst>
                  <a:outerShdw blurRad="38100" dist="38100" dir="2700000" algn="tl">
                    <a:srgbClr val="000000">
                      <a:alpha val="43137"/>
                    </a:srgbClr>
                  </a:outerShdw>
                </a:effectLst>
              </a:rPr>
              <a:t>EL0200090</a:t>
            </a:r>
            <a:endParaRPr lang="en-GB" altLang="en-GB" sz="3600" spc="10" dirty="0">
              <a:effectLst>
                <a:outerShdw blurRad="38100" dist="38100" dir="2700000" algn="tl">
                  <a:srgbClr val="000000">
                    <a:alpha val="43137"/>
                  </a:srgbClr>
                </a:outerShdw>
              </a:effectLst>
            </a:endParaRPr>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400110"/>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24-10-2023</a:t>
            </a:r>
            <a:endParaRPr lang="el-GR" altLang="el-GR" sz="2000" dirty="0"/>
          </a:p>
        </p:txBody>
      </p:sp>
      <p:graphicFrame>
        <p:nvGraphicFramePr>
          <p:cNvPr id="7" name="6 - Πίνακας"/>
          <p:cNvGraphicFramePr>
            <a:graphicFrameLocks noGrp="1"/>
          </p:cNvGraphicFramePr>
          <p:nvPr/>
        </p:nvGraphicFramePr>
        <p:xfrm>
          <a:off x="257173" y="1104900"/>
          <a:ext cx="11687176" cy="2622938"/>
        </p:xfrm>
        <a:graphic>
          <a:graphicData uri="http://schemas.openxmlformats.org/drawingml/2006/table">
            <a:tbl>
              <a:tblPr firstRow="1" bandRow="1">
                <a:tableStyleId>{5C22544A-7EE6-4342-B048-85BDC9FD1C3A}</a:tableStyleId>
              </a:tblPr>
              <a:tblGrid>
                <a:gridCol w="1492114"/>
                <a:gridCol w="1184413"/>
                <a:gridCol w="1152525"/>
                <a:gridCol w="1495425"/>
                <a:gridCol w="1614280"/>
                <a:gridCol w="1633745"/>
                <a:gridCol w="1295400"/>
                <a:gridCol w="1819274"/>
              </a:tblGrid>
              <a:tr h="1390650">
                <a:tc>
                  <a:txBody>
                    <a:bodyPr/>
                    <a:lstStyle/>
                    <a:p>
                      <a:pPr algn="ctr"/>
                      <a:r>
                        <a:rPr lang="el-GR" altLang="el-GR" sz="1600" dirty="0" smtClean="0">
                          <a:latin typeface="Calibri" pitchFamily="34" charset="0"/>
                          <a:ea typeface="Calibri" pitchFamily="34" charset="0"/>
                          <a:cs typeface="Calibri" pitchFamily="34" charset="0"/>
                        </a:rPr>
                        <a:t>Ονομασία ΥΥΣ</a:t>
                      </a:r>
                      <a:endParaRPr lang="el-GR" altLang="el-GR" sz="1600" dirty="0">
                        <a:latin typeface="Calibri" pitchFamily="34" charset="0"/>
                        <a:ea typeface="Calibri" pitchFamily="34" charset="0"/>
                        <a:cs typeface="Calibri" pitchFamily="34" charset="0"/>
                      </a:endParaRPr>
                    </a:p>
                  </a:txBody>
                  <a:tcPr anchor="ctr"/>
                </a:tc>
                <a:tc>
                  <a:txBody>
                    <a:bodyPr/>
                    <a:lstStyle/>
                    <a:p>
                      <a:pPr algn="ctr"/>
                      <a:r>
                        <a:rPr lang="el-GR" altLang="el-GR" sz="1600" dirty="0" smtClean="0">
                          <a:latin typeface="Calibri" pitchFamily="34" charset="0"/>
                          <a:ea typeface="Calibri" pitchFamily="34" charset="0"/>
                          <a:cs typeface="Calibri" pitchFamily="34" charset="0"/>
                        </a:rPr>
                        <a:t>Χημική κατάσταση</a:t>
                      </a:r>
                      <a:endParaRPr lang="el-GR" altLang="el-GR" sz="1600" dirty="0">
                        <a:latin typeface="Calibri" pitchFamily="34" charset="0"/>
                        <a:ea typeface="Calibri" pitchFamily="34" charset="0"/>
                        <a:cs typeface="Calibri" pitchFamily="34" charset="0"/>
                      </a:endParaRPr>
                    </a:p>
                  </a:txBody>
                  <a:tcPr anchor="ctr"/>
                </a:tc>
                <a:tc>
                  <a:txBody>
                    <a:bodyPr/>
                    <a:lstStyle/>
                    <a:p>
                      <a:pPr algn="ctr"/>
                      <a:r>
                        <a:rPr lang="el-GR" altLang="el-GR" sz="1600" dirty="0" smtClean="0">
                          <a:latin typeface="Calibri" pitchFamily="34" charset="0"/>
                          <a:ea typeface="Calibri" pitchFamily="34" charset="0"/>
                          <a:cs typeface="Calibri" pitchFamily="34" charset="0"/>
                        </a:rPr>
                        <a:t>Ποσοτική κατάσταση</a:t>
                      </a:r>
                      <a:endParaRPr lang="el-GR" altLang="el-GR" sz="1600" dirty="0">
                        <a:latin typeface="Calibri" pitchFamily="34" charset="0"/>
                        <a:ea typeface="Calibri" pitchFamily="34" charset="0"/>
                        <a:cs typeface="Calibri" pitchFamily="34" charset="0"/>
                      </a:endParaRPr>
                    </a:p>
                  </a:txBody>
                  <a:tcPr anchor="ctr"/>
                </a:tc>
                <a:tc>
                  <a:txBody>
                    <a:bodyPr/>
                    <a:lstStyle/>
                    <a:p>
                      <a:pPr algn="ctr"/>
                      <a:r>
                        <a:rPr lang="el-GR" altLang="el-GR" sz="1600" dirty="0" smtClean="0">
                          <a:latin typeface="Calibri" pitchFamily="34" charset="0"/>
                          <a:ea typeface="Calibri" pitchFamily="34" charset="0"/>
                          <a:cs typeface="Calibri" pitchFamily="34" charset="0"/>
                        </a:rPr>
                        <a:t>Αυξημένες τιμές στοιχείων λόγω φυσικού υποβάθρου</a:t>
                      </a:r>
                      <a:endParaRPr lang="el-GR" altLang="el-GR" sz="1600" dirty="0">
                        <a:latin typeface="Calibri" pitchFamily="34" charset="0"/>
                        <a:ea typeface="Calibri" pitchFamily="34" charset="0"/>
                        <a:cs typeface="Calibri" pitchFamily="34" charset="0"/>
                      </a:endParaRPr>
                    </a:p>
                  </a:txBody>
                  <a:tcPr anchor="ctr"/>
                </a:tc>
                <a:tc>
                  <a:txBody>
                    <a:bodyPr/>
                    <a:lstStyle/>
                    <a:p>
                      <a:pPr algn="ctr"/>
                      <a:r>
                        <a:rPr lang="el-GR" altLang="el-GR" sz="1600" dirty="0" smtClean="0">
                          <a:latin typeface="Calibri" pitchFamily="34" charset="0"/>
                          <a:ea typeface="Calibri" pitchFamily="34" charset="0"/>
                          <a:cs typeface="Calibri" pitchFamily="34" charset="0"/>
                        </a:rPr>
                        <a:t>Αυξημένες τιμές στοιχείων Ανθρωπογενούς επίδρασης</a:t>
                      </a:r>
                      <a:endParaRPr lang="el-GR" altLang="el-GR" sz="1600" dirty="0">
                        <a:latin typeface="Calibri" pitchFamily="34" charset="0"/>
                        <a:ea typeface="Calibri" pitchFamily="34" charset="0"/>
                        <a:cs typeface="Calibri" pitchFamily="34" charset="0"/>
                      </a:endParaRPr>
                    </a:p>
                  </a:txBody>
                  <a:tcPr anchor="ctr"/>
                </a:tc>
                <a:tc>
                  <a:txBody>
                    <a:bodyPr/>
                    <a:lstStyle/>
                    <a:p>
                      <a:pPr algn="ctr"/>
                      <a:r>
                        <a:rPr lang="el-GR" altLang="el-GR" sz="1600" dirty="0" smtClean="0">
                          <a:latin typeface="Calibri" pitchFamily="34" charset="0"/>
                          <a:ea typeface="Calibri" pitchFamily="34" charset="0"/>
                          <a:cs typeface="Calibri" pitchFamily="34" charset="0"/>
                        </a:rPr>
                        <a:t>Κύριες Πιέσεις</a:t>
                      </a:r>
                      <a:endParaRPr lang="el-GR" altLang="el-GR" sz="1600" dirty="0">
                        <a:latin typeface="Calibri" pitchFamily="34" charset="0"/>
                        <a:ea typeface="Calibri" pitchFamily="34" charset="0"/>
                        <a:cs typeface="Calibri" pitchFamily="34" charset="0"/>
                      </a:endParaRPr>
                    </a:p>
                  </a:txBody>
                  <a:tcPr anchor="ctr"/>
                </a:tc>
                <a:tc>
                  <a:txBody>
                    <a:bodyPr/>
                    <a:lstStyle/>
                    <a:p>
                      <a:pPr algn="ctr"/>
                      <a:r>
                        <a:rPr lang="el-GR" altLang="el-GR" sz="1600" dirty="0" smtClean="0">
                          <a:latin typeface="Calibri" pitchFamily="34" charset="0"/>
                          <a:ea typeface="Calibri" pitchFamily="34" charset="0"/>
                          <a:cs typeface="Calibri" pitchFamily="34" charset="0"/>
                        </a:rPr>
                        <a:t>Θαλάσσια διείσδυση</a:t>
                      </a:r>
                      <a:endParaRPr lang="el-GR" altLang="el-GR" sz="1600" dirty="0">
                        <a:latin typeface="Calibri" pitchFamily="34" charset="0"/>
                        <a:ea typeface="Calibri" pitchFamily="34" charset="0"/>
                        <a:cs typeface="Calibri" pitchFamily="34" charset="0"/>
                      </a:endParaRPr>
                    </a:p>
                  </a:txBody>
                  <a:tcPr anchor="ctr"/>
                </a:tc>
                <a:tc>
                  <a:txBody>
                    <a:bodyPr/>
                    <a:lstStyle/>
                    <a:p>
                      <a:pPr algn="ctr"/>
                      <a:r>
                        <a:rPr lang="el-GR" altLang="el-GR" sz="1600" dirty="0" smtClean="0">
                          <a:latin typeface="Calibri" pitchFamily="34" charset="0"/>
                          <a:ea typeface="Calibri" pitchFamily="34" charset="0"/>
                          <a:cs typeface="Calibri" pitchFamily="34" charset="0"/>
                        </a:rPr>
                        <a:t>Προστατευόμενες Περιοχές</a:t>
                      </a:r>
                      <a:endParaRPr lang="el-GR" altLang="el-GR" sz="1600" dirty="0">
                        <a:latin typeface="Calibri" pitchFamily="34" charset="0"/>
                        <a:ea typeface="Calibri" pitchFamily="34" charset="0"/>
                        <a:cs typeface="Calibri" pitchFamily="34" charset="0"/>
                      </a:endParaRPr>
                    </a:p>
                  </a:txBody>
                  <a:tcPr anchor="ctr"/>
                </a:tc>
              </a:tr>
              <a:tr h="1232288">
                <a:tc>
                  <a:txBody>
                    <a:bodyPr/>
                    <a:lstStyle/>
                    <a:p>
                      <a:pPr algn="ctr"/>
                      <a:r>
                        <a:rPr lang="el-GR" altLang="el-GR" dirty="0" smtClean="0"/>
                        <a:t>Σύστημα π. Λαρισσού</a:t>
                      </a:r>
                      <a:endParaRPr lang="el-GR" altLang="el-GR" dirty="0"/>
                    </a:p>
                  </a:txBody>
                  <a:tcPr anchor="ctr"/>
                </a:tc>
                <a:tc>
                  <a:txBody>
                    <a:bodyPr/>
                    <a:lstStyle/>
                    <a:p>
                      <a:pPr algn="ctr"/>
                      <a:r>
                        <a:rPr lang="el-GR" altLang="el-GR" dirty="0" smtClean="0"/>
                        <a:t>Κακή</a:t>
                      </a:r>
                      <a:endParaRPr lang="el-GR" altLang="el-GR" dirty="0"/>
                    </a:p>
                  </a:txBody>
                  <a:tcPr anchor="ctr"/>
                </a:tc>
                <a:tc>
                  <a:txBody>
                    <a:bodyPr/>
                    <a:lstStyle/>
                    <a:p>
                      <a:pPr algn="ctr"/>
                      <a:r>
                        <a:rPr lang="el-GR" altLang="el-GR" dirty="0" smtClean="0"/>
                        <a:t>Κακή</a:t>
                      </a:r>
                      <a:endParaRPr lang="el-GR" altLang="el-GR" dirty="0"/>
                    </a:p>
                  </a:txBody>
                  <a:tcPr anchor="ctr"/>
                </a:tc>
                <a:tc>
                  <a:txBody>
                    <a:bodyPr/>
                    <a:lstStyle/>
                    <a:p>
                      <a:pPr algn="ctr"/>
                      <a:r>
                        <a:rPr lang="en-US" dirty="0" err="1" smtClean="0"/>
                        <a:t>Mn</a:t>
                      </a:r>
                      <a:r>
                        <a:rPr lang="en-US" dirty="0" smtClean="0"/>
                        <a:t>,</a:t>
                      </a:r>
                      <a:r>
                        <a:rPr lang="en-US" baseline="0" dirty="0" smtClean="0"/>
                        <a:t> Fe</a:t>
                      </a:r>
                      <a:endParaRPr lang="el-GR" altLang="el-GR" dirty="0"/>
                    </a:p>
                  </a:txBody>
                  <a:tcPr anchor="ctr"/>
                </a:tc>
                <a:tc>
                  <a:txBody>
                    <a:bodyPr/>
                    <a:lstStyle/>
                    <a:p>
                      <a:pPr algn="ctr"/>
                      <a:r>
                        <a:rPr lang="en-US" dirty="0" smtClean="0"/>
                        <a:t>NO3,</a:t>
                      </a:r>
                      <a:r>
                        <a:rPr lang="en-US" baseline="0" dirty="0" smtClean="0"/>
                        <a:t> CL, SO4,</a:t>
                      </a:r>
                      <a:r>
                        <a:rPr lang="el-GR" altLang="el-GR" baseline="0" dirty="0" smtClean="0"/>
                        <a:t> </a:t>
                      </a:r>
                      <a:r>
                        <a:rPr lang="en-US" baseline="0" dirty="0" smtClean="0"/>
                        <a:t>EC</a:t>
                      </a:r>
                      <a:endParaRPr lang="el-GR" altLang="el-GR" dirty="0"/>
                    </a:p>
                  </a:txBody>
                  <a:tcPr anchor="ctr"/>
                </a:tc>
                <a:tc>
                  <a:txBody>
                    <a:bodyPr/>
                    <a:lstStyle/>
                    <a:p>
                      <a:pPr algn="ctr"/>
                      <a:r>
                        <a:rPr lang="el-GR" altLang="el-GR" dirty="0" smtClean="0"/>
                        <a:t>Γεωργία </a:t>
                      </a:r>
                      <a:r>
                        <a:rPr lang="en-US" dirty="0" smtClean="0"/>
                        <a:t>B</a:t>
                      </a:r>
                      <a:r>
                        <a:rPr lang="el-GR" altLang="el-GR" dirty="0" err="1" smtClean="0"/>
                        <a:t>ιομηχανία</a:t>
                      </a:r>
                      <a:r>
                        <a:rPr lang="el-GR" altLang="el-GR" dirty="0" smtClean="0"/>
                        <a:t> Αστικοποίηση Υπεράντληση </a:t>
                      </a:r>
                      <a:endParaRPr lang="el-GR" altLang="el-GR" dirty="0"/>
                    </a:p>
                  </a:txBody>
                  <a:tcPr anchor="ctr"/>
                </a:tc>
                <a:tc>
                  <a:txBody>
                    <a:bodyPr/>
                    <a:lstStyle/>
                    <a:p>
                      <a:pPr algn="ctr"/>
                      <a:r>
                        <a:rPr lang="en-US" dirty="0" smtClean="0"/>
                        <a:t>NAI</a:t>
                      </a:r>
                      <a:endParaRPr lang="el-GR" altLang="el-GR" dirty="0"/>
                    </a:p>
                  </a:txBody>
                  <a:tcPr anchor="ctr"/>
                </a:tc>
                <a:tc>
                  <a:txBody>
                    <a:bodyPr/>
                    <a:lstStyle/>
                    <a:p>
                      <a:pPr algn="ctr"/>
                      <a:r>
                        <a:rPr lang="en-US" dirty="0" smtClean="0"/>
                        <a:t>NAI</a:t>
                      </a:r>
                      <a:endParaRPr lang="el-GR" altLang="el-GR" dirty="0"/>
                    </a:p>
                  </a:txBody>
                  <a:tcPr anchor="ctr"/>
                </a:tc>
              </a:tr>
            </a:tbl>
          </a:graphicData>
        </a:graphic>
      </p:graphicFrame>
      <p:pic>
        <p:nvPicPr>
          <p:cNvPr id="7170" name="Picture 2"/>
          <p:cNvPicPr>
            <a:picLocks noChangeAspect="1" noChangeArrowheads="1"/>
          </p:cNvPicPr>
          <p:nvPr/>
        </p:nvPicPr>
        <p:blipFill>
          <a:blip r:embed="rId4" cstate="print"/>
          <a:srcRect/>
          <a:stretch>
            <a:fillRect/>
          </a:stretch>
        </p:blipFill>
        <p:spPr>
          <a:xfrm>
            <a:off x="202096" y="3790360"/>
            <a:ext cx="5514561" cy="2471153"/>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pic>
        <p:nvPicPr>
          <p:cNvPr id="7171" name="Picture 3"/>
          <p:cNvPicPr>
            <a:picLocks noChangeAspect="1" noChangeArrowheads="1"/>
          </p:cNvPicPr>
          <p:nvPr/>
        </p:nvPicPr>
        <p:blipFill>
          <a:blip r:embed="rId5" cstate="print"/>
          <a:srcRect/>
          <a:stretch>
            <a:fillRect/>
          </a:stretch>
        </p:blipFill>
        <p:spPr>
          <a:xfrm>
            <a:off x="6135755" y="4102116"/>
            <a:ext cx="5584790" cy="1847640"/>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310324" y="188276"/>
            <a:ext cx="9571353" cy="553998"/>
          </a:xfrm>
        </p:spPr>
        <p:txBody>
          <a:bodyPr numCol="1"/>
          <a:lstStyle/>
          <a:p>
            <a:pPr algn="ctr"/>
            <a:r>
              <a:rPr lang="el-GR" altLang="el-GR" sz="3600" spc="10" dirty="0" smtClean="0">
                <a:effectLst>
                  <a:outerShdw blurRad="38100" dist="38100" dir="2700000" algn="tl">
                    <a:srgbClr val="000000">
                      <a:alpha val="43137"/>
                    </a:srgbClr>
                  </a:outerShdw>
                </a:effectLst>
              </a:rPr>
              <a:t>Σύστημα π. Λαρισσού </a:t>
            </a:r>
            <a:r>
              <a:rPr lang="en-US" sz="3600" spc="10" dirty="0" smtClean="0">
                <a:effectLst>
                  <a:outerShdw blurRad="38100" dist="38100" dir="2700000" algn="tl">
                    <a:srgbClr val="000000">
                      <a:alpha val="43137"/>
                    </a:srgbClr>
                  </a:outerShdw>
                </a:effectLst>
              </a:rPr>
              <a:t>EL0200090</a:t>
            </a:r>
            <a:endParaRPr lang="en-GB" altLang="en-GB" sz="3600" spc="10" dirty="0">
              <a:effectLst>
                <a:outerShdw blurRad="38100" dist="38100" dir="2700000" algn="tl">
                  <a:srgbClr val="000000">
                    <a:alpha val="43137"/>
                  </a:srgbClr>
                </a:outerShdw>
              </a:effectLst>
            </a:endParaRPr>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707886"/>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a:t>
            </a:r>
            <a:r>
              <a:rPr lang="el-GR" altLang="el-GR" sz="2000" dirty="0" smtClean="0"/>
              <a:t>29-03-2024</a:t>
            </a:r>
          </a:p>
          <a:p>
            <a:endParaRPr lang="el-GR" altLang="el-GR" sz="2000" dirty="0"/>
          </a:p>
        </p:txBody>
      </p:sp>
      <p:graphicFrame>
        <p:nvGraphicFramePr>
          <p:cNvPr id="8" name="7 - Πίνακας"/>
          <p:cNvGraphicFramePr>
            <a:graphicFrameLocks noGrp="1"/>
          </p:cNvGraphicFramePr>
          <p:nvPr/>
        </p:nvGraphicFramePr>
        <p:xfrm>
          <a:off x="666751" y="955721"/>
          <a:ext cx="11239500" cy="5394960"/>
        </p:xfrm>
        <a:graphic>
          <a:graphicData uri="http://schemas.openxmlformats.org/drawingml/2006/table">
            <a:tbl>
              <a:tblPr firstRow="1" bandRow="1">
                <a:tableStyleId>{5C22544A-7EE6-4342-B048-85BDC9FD1C3A}</a:tableStyleId>
              </a:tblPr>
              <a:tblGrid>
                <a:gridCol w="2247899"/>
                <a:gridCol w="2733675"/>
                <a:gridCol w="6257926"/>
              </a:tblGrid>
              <a:tr h="370840">
                <a:tc>
                  <a:txBody>
                    <a:bodyPr/>
                    <a:lstStyle/>
                    <a:p>
                      <a:pPr algn="ctr"/>
                      <a:r>
                        <a:rPr lang="el-GR" altLang="el-GR" dirty="0" smtClean="0">
                          <a:latin typeface="Calibri" pitchFamily="34" charset="0"/>
                          <a:ea typeface="Calibri" pitchFamily="34" charset="0"/>
                          <a:cs typeface="Calibri" pitchFamily="34" charset="0"/>
                        </a:rPr>
                        <a:t>ΚΩΔΙΚΟΣ - ΟΝΟΜΑΣΙΑ ΜΕΤΡΟΥ</a:t>
                      </a:r>
                      <a:endParaRPr lang="el-GR" altLang="el-GR" dirty="0">
                        <a:latin typeface="Calibri" pitchFamily="34" charset="0"/>
                        <a:ea typeface="Calibri" pitchFamily="34" charset="0"/>
                        <a:cs typeface="Calibri" pitchFamily="34" charset="0"/>
                      </a:endParaRPr>
                    </a:p>
                  </a:txBody>
                  <a:tcPr/>
                </a:tc>
                <a:tc>
                  <a:txBody>
                    <a:bodyPr/>
                    <a:lstStyle/>
                    <a:p>
                      <a:pPr marL="0" marR="0" indent="0" algn="ctr" defTabSz="914446" rtl="0" eaLnBrk="1" latinLnBrk="0" hangingPunct="1">
                        <a:lnSpc>
                          <a:spcPct val="100000"/>
                        </a:lnSpc>
                        <a:spcBef>
                          <a:spcPts val="0"/>
                        </a:spcBef>
                        <a:spcAft>
                          <a:spcPts val="0"/>
                        </a:spcAft>
                        <a:buClrTx/>
                        <a:buSzTx/>
                        <a:buFontTx/>
                        <a:buNone/>
                        <a:tabLst/>
                        <a:defRPr/>
                      </a:pPr>
                      <a:r>
                        <a:rPr lang="el-GR" altLang="el-GR" dirty="0" smtClean="0">
                          <a:latin typeface="Calibri" pitchFamily="34" charset="0"/>
                          <a:ea typeface="Calibri" pitchFamily="34" charset="0"/>
                          <a:cs typeface="Calibri" pitchFamily="34" charset="0"/>
                        </a:rPr>
                        <a:t>ΚΑΤΗΓΟΡΙΑ </a:t>
                      </a:r>
                    </a:p>
                    <a:p>
                      <a:pPr algn="ctr"/>
                      <a:r>
                        <a:rPr lang="en-US" dirty="0" smtClean="0">
                          <a:latin typeface="Calibri" pitchFamily="34" charset="0"/>
                          <a:ea typeface="Calibri" pitchFamily="34" charset="0"/>
                          <a:cs typeface="Calibri" pitchFamily="34" charset="0"/>
                        </a:rPr>
                        <a:t> </a:t>
                      </a:r>
                      <a:r>
                        <a:rPr lang="el-GR" altLang="el-GR" dirty="0" smtClean="0">
                          <a:latin typeface="Calibri" pitchFamily="34" charset="0"/>
                          <a:ea typeface="Calibri" pitchFamily="34" charset="0"/>
                          <a:cs typeface="Calibri" pitchFamily="34" charset="0"/>
                        </a:rPr>
                        <a:t>ΜΕΤΡΟΥ</a:t>
                      </a:r>
                      <a:endParaRPr lang="el-GR" altLang="el-GR" dirty="0">
                        <a:latin typeface="Calibri" pitchFamily="34" charset="0"/>
                        <a:ea typeface="Calibri" pitchFamily="34" charset="0"/>
                        <a:cs typeface="Calibri" pitchFamily="34" charset="0"/>
                      </a:endParaRPr>
                    </a:p>
                  </a:txBody>
                  <a:tcPr/>
                </a:tc>
                <a:tc>
                  <a:txBody>
                    <a:bodyPr/>
                    <a:lstStyle/>
                    <a:p>
                      <a:pPr algn="ctr"/>
                      <a:r>
                        <a:rPr lang="el-GR" altLang="el-GR" dirty="0" smtClean="0">
                          <a:latin typeface="Calibri" pitchFamily="34" charset="0"/>
                          <a:ea typeface="Calibri" pitchFamily="34" charset="0"/>
                          <a:cs typeface="Calibri" pitchFamily="34" charset="0"/>
                        </a:rPr>
                        <a:t>ΠΕΡΙΓΡΑΦΗ</a:t>
                      </a:r>
                      <a:endParaRPr lang="el-GR" altLang="el-GR" dirty="0">
                        <a:latin typeface="Calibri" pitchFamily="34" charset="0"/>
                        <a:ea typeface="Calibri" pitchFamily="34" charset="0"/>
                        <a:cs typeface="Calibri" pitchFamily="34" charset="0"/>
                      </a:endParaRPr>
                    </a:p>
                  </a:txBody>
                  <a:tcPr/>
                </a:tc>
              </a:tr>
              <a:tr h="370840">
                <a:tc>
                  <a:txBody>
                    <a:bodyPr/>
                    <a:lstStyle/>
                    <a:p>
                      <a:r>
                        <a:rPr lang="en-US" b="1" dirty="0" smtClean="0">
                          <a:latin typeface="Calibri" pitchFamily="34" charset="0"/>
                          <a:ea typeface="Calibri" pitchFamily="34" charset="0"/>
                          <a:cs typeface="Calibri" pitchFamily="34" charset="0"/>
                        </a:rPr>
                        <a:t>M</a:t>
                      </a:r>
                      <a:r>
                        <a:rPr lang="el-GR" altLang="el-GR" b="1" dirty="0" smtClean="0">
                          <a:latin typeface="Calibri" pitchFamily="34" charset="0"/>
                          <a:ea typeface="Calibri" pitchFamily="34" charset="0"/>
                          <a:cs typeface="Calibri" pitchFamily="34" charset="0"/>
                        </a:rPr>
                        <a:t>02Β0501</a:t>
                      </a:r>
                      <a:r>
                        <a:rPr lang="en-US" dirty="0" smtClean="0">
                          <a:latin typeface="Calibri" pitchFamily="34" charset="0"/>
                          <a:ea typeface="Calibri" pitchFamily="34" charset="0"/>
                          <a:cs typeface="Calibri" pitchFamily="34" charset="0"/>
                        </a:rPr>
                        <a:t>-</a:t>
                      </a:r>
                      <a:r>
                        <a:rPr lang="el-GR" altLang="el-GR" dirty="0" smtClean="0">
                          <a:latin typeface="Calibri" pitchFamily="34" charset="0"/>
                          <a:ea typeface="Calibri" pitchFamily="34" charset="0"/>
                          <a:cs typeface="Calibri" pitchFamily="34" charset="0"/>
                        </a:rPr>
                        <a:t>Περιορισμοί και προϋποθέσεις κατασκευής </a:t>
                      </a:r>
                      <a:r>
                        <a:rPr lang="el-GR" altLang="el-GR" dirty="0" err="1" smtClean="0">
                          <a:latin typeface="Calibri" pitchFamily="34" charset="0"/>
                          <a:ea typeface="Calibri" pitchFamily="34" charset="0"/>
                          <a:cs typeface="Calibri" pitchFamily="34" charset="0"/>
                        </a:rPr>
                        <a:t>υδροληπτικών</a:t>
                      </a:r>
                      <a:r>
                        <a:rPr lang="el-GR" altLang="el-GR" dirty="0" smtClean="0">
                          <a:latin typeface="Calibri" pitchFamily="34" charset="0"/>
                          <a:ea typeface="Calibri" pitchFamily="34" charset="0"/>
                          <a:cs typeface="Calibri" pitchFamily="34" charset="0"/>
                        </a:rPr>
                        <a:t> έργων απόληψης υπόγειων υδάτων</a:t>
                      </a:r>
                      <a:endParaRPr lang="el-GR" altLang="el-GR" dirty="0">
                        <a:latin typeface="Calibri" pitchFamily="34" charset="0"/>
                        <a:ea typeface="Calibri" pitchFamily="34" charset="0"/>
                        <a:cs typeface="Calibri" pitchFamily="34" charset="0"/>
                      </a:endParaRPr>
                    </a:p>
                  </a:txBody>
                  <a:tcPr/>
                </a:tc>
                <a:tc>
                  <a:txBody>
                    <a:bodyPr/>
                    <a:lstStyle/>
                    <a:p>
                      <a:r>
                        <a:rPr lang="el-GR" altLang="el-GR" dirty="0" smtClean="0">
                          <a:latin typeface="Calibri" pitchFamily="34" charset="0"/>
                          <a:ea typeface="Calibri" pitchFamily="34" charset="0"/>
                          <a:cs typeface="Calibri" pitchFamily="34" charset="0"/>
                        </a:rPr>
                        <a:t>Μέτρα ελέγχου απόληψης επιφανειακού και υπόγειου νερού και αποθήκευσης επιφανειακού νερού</a:t>
                      </a:r>
                      <a:endParaRPr lang="el-GR" altLang="el-GR" dirty="0">
                        <a:latin typeface="Calibri" pitchFamily="34" charset="0"/>
                        <a:ea typeface="Calibri" pitchFamily="34" charset="0"/>
                        <a:cs typeface="Calibri" pitchFamily="34" charset="0"/>
                      </a:endParaRPr>
                    </a:p>
                  </a:txBody>
                  <a:tcPr/>
                </a:tc>
                <a:tc>
                  <a:txBody>
                    <a:bodyPr/>
                    <a:lstStyle/>
                    <a:p>
                      <a:r>
                        <a:rPr lang="el-GR" altLang="el-GR" dirty="0" smtClean="0">
                          <a:latin typeface="Calibri" pitchFamily="34" charset="0"/>
                          <a:ea typeface="Calibri" pitchFamily="34" charset="0"/>
                          <a:cs typeface="Calibri" pitchFamily="34" charset="0"/>
                        </a:rPr>
                        <a:t>Είναι</a:t>
                      </a:r>
                      <a:r>
                        <a:rPr lang="el-GR" altLang="el-GR" baseline="0" dirty="0" smtClean="0">
                          <a:latin typeface="Calibri" pitchFamily="34" charset="0"/>
                          <a:ea typeface="Calibri" pitchFamily="34" charset="0"/>
                          <a:cs typeface="Calibri" pitchFamily="34" charset="0"/>
                        </a:rPr>
                        <a:t> δυνατή η εκτέλεση νέου έργου απόληψης υπόγειου νερού </a:t>
                      </a:r>
                      <a:r>
                        <a:rPr lang="en-US" baseline="0" dirty="0" err="1" smtClean="0">
                          <a:latin typeface="Calibri" pitchFamily="34" charset="0"/>
                          <a:ea typeface="Calibri" pitchFamily="34" charset="0"/>
                          <a:cs typeface="Calibri" pitchFamily="34" charset="0"/>
                        </a:rPr>
                        <a:t>i</a:t>
                      </a:r>
                      <a:r>
                        <a:rPr lang="en-US" baseline="0" dirty="0" smtClean="0">
                          <a:latin typeface="Calibri" pitchFamily="34" charset="0"/>
                          <a:ea typeface="Calibri" pitchFamily="34" charset="0"/>
                          <a:cs typeface="Calibri" pitchFamily="34" charset="0"/>
                        </a:rPr>
                        <a:t>) </a:t>
                      </a:r>
                      <a:r>
                        <a:rPr lang="el-GR" altLang="el-GR" baseline="0" dirty="0" smtClean="0">
                          <a:latin typeface="Calibri" pitchFamily="34" charset="0"/>
                          <a:ea typeface="Calibri" pitchFamily="34" charset="0"/>
                          <a:cs typeface="Calibri" pitchFamily="34" charset="0"/>
                        </a:rPr>
                        <a:t>Για </a:t>
                      </a:r>
                      <a:r>
                        <a:rPr lang="el-GR" altLang="el-GR" b="1" baseline="0" dirty="0" smtClean="0">
                          <a:latin typeface="Calibri" pitchFamily="34" charset="0"/>
                          <a:ea typeface="Calibri" pitchFamily="34" charset="0"/>
                          <a:cs typeface="Calibri" pitchFamily="34" charset="0"/>
                        </a:rPr>
                        <a:t>χρήσεις ύδρευσης </a:t>
                      </a:r>
                    </a:p>
                    <a:p>
                      <a:r>
                        <a:rPr lang="el-GR" altLang="el-GR" sz="1800" kern="1200" baseline="0" dirty="0" smtClean="0">
                          <a:solidFill>
                            <a:schemeClr val="dk1"/>
                          </a:solidFill>
                          <a:latin typeface="Calibri" pitchFamily="34" charset="0"/>
                          <a:ea typeface="Calibri" pitchFamily="34" charset="0"/>
                          <a:cs typeface="Calibri" pitchFamily="34" charset="0"/>
                        </a:rPr>
                        <a:t>Στα όρια του υποσυστήματος </a:t>
                      </a:r>
                      <a:r>
                        <a:rPr lang="el-GR" altLang="el-GR" sz="1800" b="1" kern="1200" baseline="0" dirty="0" smtClean="0">
                          <a:solidFill>
                            <a:schemeClr val="dk1"/>
                          </a:solidFill>
                          <a:latin typeface="Calibri" pitchFamily="34" charset="0"/>
                          <a:ea typeface="Calibri" pitchFamily="34" charset="0"/>
                          <a:cs typeface="Calibri" pitchFamily="34" charset="0"/>
                        </a:rPr>
                        <a:t>EL0200092</a:t>
                      </a:r>
                      <a:r>
                        <a:rPr lang="el-GR" altLang="el-GR" sz="1800" kern="1200" baseline="0" dirty="0" smtClean="0">
                          <a:solidFill>
                            <a:schemeClr val="dk1"/>
                          </a:solidFill>
                          <a:latin typeface="Calibri" pitchFamily="34" charset="0"/>
                          <a:ea typeface="Calibri" pitchFamily="34" charset="0"/>
                          <a:cs typeface="Calibri" pitchFamily="34" charset="0"/>
                        </a:rPr>
                        <a:t> του συστήματος Λαρισσού EL0200090 είναι δυνατή η κατασκευή </a:t>
                      </a:r>
                      <a:r>
                        <a:rPr lang="el-GR" altLang="el-GR" sz="1800" kern="1200" baseline="0" dirty="0" err="1" smtClean="0">
                          <a:solidFill>
                            <a:schemeClr val="dk1"/>
                          </a:solidFill>
                          <a:latin typeface="Calibri" pitchFamily="34" charset="0"/>
                          <a:ea typeface="Calibri" pitchFamily="34" charset="0"/>
                          <a:cs typeface="Calibri" pitchFamily="34" charset="0"/>
                        </a:rPr>
                        <a:t>υδροληπτικών</a:t>
                      </a:r>
                      <a:r>
                        <a:rPr lang="el-GR" altLang="el-GR" sz="1800" kern="1200" baseline="0" dirty="0" smtClean="0">
                          <a:solidFill>
                            <a:schemeClr val="dk1"/>
                          </a:solidFill>
                          <a:latin typeface="Calibri" pitchFamily="34" charset="0"/>
                          <a:ea typeface="Calibri" pitchFamily="34" charset="0"/>
                          <a:cs typeface="Calibri" pitchFamily="34" charset="0"/>
                        </a:rPr>
                        <a:t> έργων υπόγειων υδάτων (γεωτρήσεις, πηγάδια κλπ) για νέες χρήσεις ύδατος καθώς και η επέκταση αδειών υφιστάμενων χρήσεων ύδατος: μετά την υποβολή υδρογεωλογικής έκθεσης στη Δ/</a:t>
                      </a:r>
                      <a:r>
                        <a:rPr lang="el-GR" altLang="el-GR" sz="1800" kern="1200" baseline="0" dirty="0" err="1" smtClean="0">
                          <a:solidFill>
                            <a:schemeClr val="dk1"/>
                          </a:solidFill>
                          <a:latin typeface="Calibri" pitchFamily="34" charset="0"/>
                          <a:ea typeface="Calibri" pitchFamily="34" charset="0"/>
                          <a:cs typeface="Calibri" pitchFamily="34" charset="0"/>
                        </a:rPr>
                        <a:t>νση </a:t>
                      </a:r>
                      <a:r>
                        <a:rPr lang="el-GR" altLang="el-GR" sz="1800" kern="1200" baseline="0" dirty="0" smtClean="0">
                          <a:solidFill>
                            <a:schemeClr val="dk1"/>
                          </a:solidFill>
                          <a:latin typeface="Calibri" pitchFamily="34" charset="0"/>
                          <a:ea typeface="Calibri" pitchFamily="34" charset="0"/>
                          <a:cs typeface="Calibri" pitchFamily="34" charset="0"/>
                        </a:rPr>
                        <a:t>Υδάτων</a:t>
                      </a:r>
                    </a:p>
                    <a:p>
                      <a:r>
                        <a:rPr lang="el-GR" altLang="el-GR" sz="1800" kern="1200" baseline="0" dirty="0" smtClean="0">
                          <a:solidFill>
                            <a:schemeClr val="dk1"/>
                          </a:solidFill>
                          <a:latin typeface="Calibri" pitchFamily="34" charset="0"/>
                          <a:ea typeface="Calibri" pitchFamily="34" charset="0"/>
                          <a:cs typeface="Calibri" pitchFamily="34" charset="0"/>
                        </a:rPr>
                        <a:t>δ) Παράκτια ΥΥΣ με προβλήματα </a:t>
                      </a:r>
                      <a:r>
                        <a:rPr lang="el-GR" altLang="el-GR" sz="1800" kern="1200" baseline="0" dirty="0" err="1" smtClean="0">
                          <a:solidFill>
                            <a:schemeClr val="dk1"/>
                          </a:solidFill>
                          <a:latin typeface="Calibri" pitchFamily="34" charset="0"/>
                          <a:ea typeface="Calibri" pitchFamily="34" charset="0"/>
                          <a:cs typeface="Calibri" pitchFamily="34" charset="0"/>
                        </a:rPr>
                        <a:t>υφαλμύρινσης</a:t>
                      </a:r>
                      <a:r>
                        <a:rPr lang="el-GR" altLang="el-GR" sz="1800" kern="1200" baseline="0" dirty="0" smtClean="0">
                          <a:solidFill>
                            <a:schemeClr val="dk1"/>
                          </a:solidFill>
                          <a:latin typeface="Calibri" pitchFamily="34" charset="0"/>
                          <a:ea typeface="Calibri" pitchFamily="34" charset="0"/>
                          <a:cs typeface="Calibri" pitchFamily="34" charset="0"/>
                        </a:rPr>
                        <a:t>, εκτεταμένης ή τοπικής, ανεξαρτήτου προελεύσεως και μέχρι την ακριβή οριοθέτηση των ζωνών </a:t>
                      </a:r>
                      <a:r>
                        <a:rPr lang="el-GR" altLang="el-GR" sz="1800" kern="1200" baseline="0" dirty="0" err="1" smtClean="0">
                          <a:solidFill>
                            <a:schemeClr val="dk1"/>
                          </a:solidFill>
                          <a:latin typeface="Calibri" pitchFamily="34" charset="0"/>
                          <a:ea typeface="Calibri" pitchFamily="34" charset="0"/>
                          <a:cs typeface="Calibri" pitchFamily="34" charset="0"/>
                        </a:rPr>
                        <a:t>υφαλμύρινσης</a:t>
                      </a:r>
                      <a:r>
                        <a:rPr lang="el-GR" altLang="el-GR" sz="1800" kern="1200" baseline="0" dirty="0" smtClean="0">
                          <a:solidFill>
                            <a:schemeClr val="dk1"/>
                          </a:solidFill>
                          <a:latin typeface="Calibri" pitchFamily="34" charset="0"/>
                          <a:ea typeface="Calibri" pitchFamily="34" charset="0"/>
                          <a:cs typeface="Calibri" pitchFamily="34" charset="0"/>
                        </a:rPr>
                        <a:t>, με βάση τις </a:t>
                      </a:r>
                      <a:r>
                        <a:rPr lang="el-GR" altLang="el-GR" sz="1800" b="1" kern="1200" baseline="0" dirty="0" smtClean="0">
                          <a:solidFill>
                            <a:schemeClr val="dk1"/>
                          </a:solidFill>
                          <a:latin typeface="Calibri" pitchFamily="34" charset="0"/>
                          <a:ea typeface="Calibri" pitchFamily="34" charset="0"/>
                          <a:cs typeface="Calibri" pitchFamily="34" charset="0"/>
                        </a:rPr>
                        <a:t>Ειδικές Υδρογεωλογικές </a:t>
                      </a:r>
                      <a:r>
                        <a:rPr lang="el-GR" altLang="el-GR" sz="1800" b="1" kern="1200" baseline="0" dirty="0" err="1" smtClean="0">
                          <a:solidFill>
                            <a:schemeClr val="dk1"/>
                          </a:solidFill>
                          <a:latin typeface="Calibri" pitchFamily="34" charset="0"/>
                          <a:ea typeface="Calibri" pitchFamily="34" charset="0"/>
                          <a:cs typeface="Calibri" pitchFamily="34" charset="0"/>
                        </a:rPr>
                        <a:t>Μελέτες</a:t>
                      </a:r>
                      <a:r>
                        <a:rPr lang="el-GR" altLang="el-GR" sz="1800" kern="1200" baseline="0" dirty="0" err="1" smtClean="0">
                          <a:solidFill>
                            <a:schemeClr val="dk1"/>
                          </a:solidFill>
                          <a:latin typeface="Calibri" pitchFamily="34" charset="0"/>
                          <a:ea typeface="Calibri" pitchFamily="34" charset="0"/>
                          <a:cs typeface="Calibri" pitchFamily="34" charset="0"/>
                        </a:rPr>
                        <a:t>…απαγορεύεται</a:t>
                      </a:r>
                      <a:r>
                        <a:rPr lang="el-GR" altLang="el-GR" sz="1800" kern="1200" baseline="0" dirty="0" smtClean="0">
                          <a:solidFill>
                            <a:schemeClr val="dk1"/>
                          </a:solidFill>
                          <a:latin typeface="Calibri" pitchFamily="34" charset="0"/>
                          <a:ea typeface="Calibri" pitchFamily="34" charset="0"/>
                          <a:cs typeface="Calibri" pitchFamily="34" charset="0"/>
                        </a:rPr>
                        <a:t> η κατασκευή νέων έργων αξιοποίησης υδατικών πόρων στα ΥΥΣ (γεωτρήσεις, πηγάδια κλπ) για νέες χρήσεις ύδατος καθώς και της επέκτασης αδειών υφιστάμενων χρήσεων ύδατος, πλην της ύδρευσης, εντός των κάτωθι παράκτιων ζωνών: •..Για τα κοκκώδη ελεύθερης </a:t>
                      </a:r>
                      <a:r>
                        <a:rPr lang="el-GR" altLang="el-GR" sz="1800" b="1" kern="1200" baseline="0" dirty="0" err="1" smtClean="0">
                          <a:solidFill>
                            <a:schemeClr val="dk1"/>
                          </a:solidFill>
                          <a:latin typeface="Calibri" pitchFamily="34" charset="0"/>
                          <a:ea typeface="Calibri" pitchFamily="34" charset="0"/>
                          <a:cs typeface="Calibri" pitchFamily="34" charset="0"/>
                        </a:rPr>
                        <a:t>πιεζομετρικής</a:t>
                      </a:r>
                      <a:r>
                        <a:rPr lang="el-GR" altLang="el-GR" sz="1800" b="1" kern="1200" baseline="0" dirty="0" smtClean="0">
                          <a:solidFill>
                            <a:schemeClr val="dk1"/>
                          </a:solidFill>
                          <a:latin typeface="Calibri" pitchFamily="34" charset="0"/>
                          <a:ea typeface="Calibri" pitchFamily="34" charset="0"/>
                          <a:cs typeface="Calibri" pitchFamily="34" charset="0"/>
                        </a:rPr>
                        <a:t> επιφάνειας ΥΥΣ: 200μ ….</a:t>
                      </a:r>
                      <a:endParaRPr lang="el-GR" altLang="el-GR" sz="1800" kern="1200" baseline="0" dirty="0" smtClean="0">
                        <a:solidFill>
                          <a:schemeClr val="dk1"/>
                        </a:solidFill>
                        <a:latin typeface="Calibri" pitchFamily="34" charset="0"/>
                        <a:ea typeface="Calibri" pitchFamily="34" charset="0"/>
                        <a:cs typeface="Calibri" pitchFamily="34" charset="0"/>
                      </a:endParaRPr>
                    </a:p>
                  </a:txBody>
                  <a:tcPr/>
                </a:tc>
              </a:tr>
            </a:tbl>
          </a:graphicData>
        </a:graphic>
      </p:graphicFrame>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310324" y="188276"/>
            <a:ext cx="9571353" cy="553998"/>
          </a:xfrm>
        </p:spPr>
        <p:txBody>
          <a:bodyPr numCol="1"/>
          <a:lstStyle/>
          <a:p>
            <a:pPr algn="ctr"/>
            <a:r>
              <a:rPr lang="el-GR" altLang="el-GR" sz="3600" spc="10" dirty="0" smtClean="0">
                <a:effectLst>
                  <a:outerShdw blurRad="38100" dist="38100" dir="2700000" algn="tl">
                    <a:srgbClr val="000000">
                      <a:alpha val="43137"/>
                    </a:srgbClr>
                  </a:outerShdw>
                </a:effectLst>
              </a:rPr>
              <a:t>Σύστημα π. Λαρισσού </a:t>
            </a:r>
            <a:r>
              <a:rPr lang="en-US" sz="3600" spc="10" dirty="0" smtClean="0">
                <a:effectLst>
                  <a:outerShdw blurRad="38100" dist="38100" dir="2700000" algn="tl">
                    <a:srgbClr val="000000">
                      <a:alpha val="43137"/>
                    </a:srgbClr>
                  </a:outerShdw>
                </a:effectLst>
              </a:rPr>
              <a:t>EL0200090</a:t>
            </a:r>
            <a:endParaRPr lang="en-GB" altLang="en-GB" sz="3600" spc="10" dirty="0">
              <a:effectLst>
                <a:outerShdw blurRad="38100" dist="38100" dir="2700000" algn="tl">
                  <a:srgbClr val="000000">
                    <a:alpha val="43137"/>
                  </a:srgbClr>
                </a:outerShdw>
              </a:effectLst>
            </a:endParaRPr>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707886"/>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a:t>
            </a:r>
            <a:r>
              <a:rPr lang="el-GR" altLang="el-GR" sz="2000" dirty="0" smtClean="0"/>
              <a:t>29-03-2024</a:t>
            </a:r>
          </a:p>
          <a:p>
            <a:endParaRPr lang="el-GR" altLang="el-GR" sz="2000" dirty="0"/>
          </a:p>
        </p:txBody>
      </p:sp>
      <p:graphicFrame>
        <p:nvGraphicFramePr>
          <p:cNvPr id="8" name="7 - Πίνακας"/>
          <p:cNvGraphicFramePr>
            <a:graphicFrameLocks noGrp="1"/>
          </p:cNvGraphicFramePr>
          <p:nvPr/>
        </p:nvGraphicFramePr>
        <p:xfrm>
          <a:off x="361951" y="1234016"/>
          <a:ext cx="11239500" cy="4023360"/>
        </p:xfrm>
        <a:graphic>
          <a:graphicData uri="http://schemas.openxmlformats.org/drawingml/2006/table">
            <a:tbl>
              <a:tblPr firstRow="1" bandRow="1">
                <a:tableStyleId>{5C22544A-7EE6-4342-B048-85BDC9FD1C3A}</a:tableStyleId>
              </a:tblPr>
              <a:tblGrid>
                <a:gridCol w="2590799"/>
                <a:gridCol w="2390775"/>
                <a:gridCol w="6257926"/>
              </a:tblGrid>
              <a:tr h="370840">
                <a:tc>
                  <a:txBody>
                    <a:bodyPr/>
                    <a:lstStyle/>
                    <a:p>
                      <a:pPr algn="ctr"/>
                      <a:r>
                        <a:rPr lang="el-GR" altLang="el-GR" dirty="0" smtClean="0">
                          <a:latin typeface="Calibri" pitchFamily="34" charset="0"/>
                          <a:ea typeface="Calibri" pitchFamily="34" charset="0"/>
                          <a:cs typeface="Calibri" pitchFamily="34" charset="0"/>
                        </a:rPr>
                        <a:t>ΚΩΔΙΚΟΣ - ΟΝΟΜΑΣΙΑ ΜΕΤΡΟΥ</a:t>
                      </a:r>
                      <a:endParaRPr lang="el-GR" altLang="el-GR" dirty="0">
                        <a:latin typeface="Calibri" pitchFamily="34" charset="0"/>
                        <a:ea typeface="Calibri" pitchFamily="34" charset="0"/>
                        <a:cs typeface="Calibri" pitchFamily="34" charset="0"/>
                      </a:endParaRPr>
                    </a:p>
                  </a:txBody>
                  <a:tcPr/>
                </a:tc>
                <a:tc>
                  <a:txBody>
                    <a:bodyPr/>
                    <a:lstStyle/>
                    <a:p>
                      <a:pPr marL="0" marR="0" indent="0" algn="ctr" defTabSz="914446" rtl="0" eaLnBrk="1" latinLnBrk="0" hangingPunct="1">
                        <a:lnSpc>
                          <a:spcPct val="100000"/>
                        </a:lnSpc>
                        <a:spcBef>
                          <a:spcPts val="0"/>
                        </a:spcBef>
                        <a:spcAft>
                          <a:spcPts val="0"/>
                        </a:spcAft>
                        <a:buClrTx/>
                        <a:buSzTx/>
                        <a:buFontTx/>
                        <a:buNone/>
                        <a:tabLst/>
                        <a:defRPr/>
                      </a:pPr>
                      <a:r>
                        <a:rPr lang="el-GR" altLang="el-GR" dirty="0" smtClean="0">
                          <a:latin typeface="Calibri" pitchFamily="34" charset="0"/>
                          <a:ea typeface="Calibri" pitchFamily="34" charset="0"/>
                          <a:cs typeface="Calibri" pitchFamily="34" charset="0"/>
                        </a:rPr>
                        <a:t>ΚΑΤΗΓΟΡΙΑ </a:t>
                      </a:r>
                    </a:p>
                    <a:p>
                      <a:pPr algn="ctr"/>
                      <a:r>
                        <a:rPr lang="en-US" dirty="0" smtClean="0">
                          <a:latin typeface="Calibri" pitchFamily="34" charset="0"/>
                          <a:ea typeface="Calibri" pitchFamily="34" charset="0"/>
                          <a:cs typeface="Calibri" pitchFamily="34" charset="0"/>
                        </a:rPr>
                        <a:t> </a:t>
                      </a:r>
                      <a:r>
                        <a:rPr lang="el-GR" altLang="el-GR" dirty="0" smtClean="0">
                          <a:latin typeface="Calibri" pitchFamily="34" charset="0"/>
                          <a:ea typeface="Calibri" pitchFamily="34" charset="0"/>
                          <a:cs typeface="Calibri" pitchFamily="34" charset="0"/>
                        </a:rPr>
                        <a:t>ΜΕΤΡΟΥ</a:t>
                      </a:r>
                      <a:endParaRPr lang="el-GR" altLang="el-GR" dirty="0">
                        <a:latin typeface="Calibri" pitchFamily="34" charset="0"/>
                        <a:ea typeface="Calibri" pitchFamily="34" charset="0"/>
                        <a:cs typeface="Calibri" pitchFamily="34" charset="0"/>
                      </a:endParaRPr>
                    </a:p>
                  </a:txBody>
                  <a:tcPr/>
                </a:tc>
                <a:tc>
                  <a:txBody>
                    <a:bodyPr/>
                    <a:lstStyle/>
                    <a:p>
                      <a:pPr algn="ctr"/>
                      <a:r>
                        <a:rPr lang="el-GR" altLang="el-GR" dirty="0" smtClean="0">
                          <a:latin typeface="Calibri" pitchFamily="34" charset="0"/>
                          <a:ea typeface="Calibri" pitchFamily="34" charset="0"/>
                          <a:cs typeface="Calibri" pitchFamily="34" charset="0"/>
                        </a:rPr>
                        <a:t>ΠΕΡΙΓΡΑΦΗ</a:t>
                      </a:r>
                      <a:endParaRPr lang="el-GR" altLang="el-GR" dirty="0">
                        <a:latin typeface="Calibri" pitchFamily="34" charset="0"/>
                        <a:ea typeface="Calibri" pitchFamily="34" charset="0"/>
                        <a:cs typeface="Calibri" pitchFamily="34" charset="0"/>
                      </a:endParaRPr>
                    </a:p>
                  </a:txBody>
                  <a:tcPr/>
                </a:tc>
              </a:tr>
              <a:tr h="370840">
                <a:tc>
                  <a:txBody>
                    <a:bodyPr/>
                    <a:lstStyle/>
                    <a:p>
                      <a:r>
                        <a:rPr lang="el-GR" altLang="el-GR" b="1" dirty="0" smtClean="0">
                          <a:latin typeface="Calibri" pitchFamily="34" charset="0"/>
                          <a:ea typeface="Calibri" pitchFamily="34" charset="0"/>
                          <a:cs typeface="Calibri" pitchFamily="34" charset="0"/>
                        </a:rPr>
                        <a:t>Μ02Β0601</a:t>
                      </a:r>
                      <a:r>
                        <a:rPr lang="el-GR" altLang="el-GR" dirty="0" smtClean="0">
                          <a:latin typeface="Calibri" pitchFamily="34" charset="0"/>
                          <a:ea typeface="Calibri" pitchFamily="34" charset="0"/>
                          <a:cs typeface="Calibri" pitchFamily="34" charset="0"/>
                        </a:rPr>
                        <a:t> Διερεύνηση των συνθηκών εφαρμογής τεχνητών εμπλουτισμών υπόγειων υδροφόρων συστημάτων ως μέσο ποσοτικής ενίσχυσης και ποιοτικής προστασίας των ΥΥΣ, με προτεραιότητα στα ΥΥΣ με κακή κατάσταση και αντιμετώπιση της </a:t>
                      </a:r>
                      <a:r>
                        <a:rPr lang="el-GR" altLang="el-GR" dirty="0" err="1" smtClean="0">
                          <a:latin typeface="Calibri" pitchFamily="34" charset="0"/>
                          <a:ea typeface="Calibri" pitchFamily="34" charset="0"/>
                          <a:cs typeface="Calibri" pitchFamily="34" charset="0"/>
                        </a:rPr>
                        <a:t>υφαλμύρινσης</a:t>
                      </a:r>
                      <a:r>
                        <a:rPr lang="el-GR" altLang="el-GR" dirty="0" smtClean="0">
                          <a:latin typeface="Calibri" pitchFamily="34" charset="0"/>
                          <a:ea typeface="Calibri" pitchFamily="34" charset="0"/>
                          <a:cs typeface="Calibri" pitchFamily="34" charset="0"/>
                        </a:rPr>
                        <a:t>.</a:t>
                      </a:r>
                      <a:endParaRPr lang="el-GR" altLang="el-GR" dirty="0">
                        <a:latin typeface="Calibri" pitchFamily="34" charset="0"/>
                        <a:ea typeface="Calibri" pitchFamily="34" charset="0"/>
                        <a:cs typeface="Calibri" pitchFamily="34" charset="0"/>
                      </a:endParaRPr>
                    </a:p>
                  </a:txBody>
                  <a:tcPr/>
                </a:tc>
                <a:tc>
                  <a:txBody>
                    <a:bodyPr/>
                    <a:lstStyle/>
                    <a:p>
                      <a:r>
                        <a:rPr lang="el-GR" altLang="el-GR" sz="1800" kern="1200" dirty="0" smtClean="0">
                          <a:solidFill>
                            <a:schemeClr val="dk1"/>
                          </a:solidFill>
                          <a:latin typeface="Calibri" pitchFamily="34" charset="0"/>
                          <a:ea typeface="Calibri" pitchFamily="34" charset="0"/>
                          <a:cs typeface="Calibri" pitchFamily="34" charset="0"/>
                        </a:rPr>
                        <a:t>Μέτρα για τον έλεγχο και την αδειοδότηση του τεχνητού εμπλουτισμού των ΥΥΣ</a:t>
                      </a:r>
                    </a:p>
                  </a:txBody>
                  <a:tcPr/>
                </a:tc>
                <a:tc>
                  <a:txBody>
                    <a:bodyPr/>
                    <a:lstStyle/>
                    <a:p>
                      <a:r>
                        <a:rPr lang="el-GR" altLang="el-GR" sz="1800" kern="1200" dirty="0" smtClean="0">
                          <a:solidFill>
                            <a:schemeClr val="dk1"/>
                          </a:solidFill>
                          <a:latin typeface="Calibri" pitchFamily="34" charset="0"/>
                          <a:ea typeface="Calibri" pitchFamily="34" charset="0"/>
                          <a:cs typeface="Calibri" pitchFamily="34" charset="0"/>
                        </a:rPr>
                        <a:t>Ο </a:t>
                      </a:r>
                      <a:r>
                        <a:rPr lang="el-GR" altLang="el-GR" sz="1800" b="1" kern="1200" dirty="0" smtClean="0">
                          <a:solidFill>
                            <a:schemeClr val="dk1"/>
                          </a:solidFill>
                          <a:latin typeface="Calibri" pitchFamily="34" charset="0"/>
                          <a:ea typeface="Calibri" pitchFamily="34" charset="0"/>
                          <a:cs typeface="Calibri" pitchFamily="34" charset="0"/>
                        </a:rPr>
                        <a:t>τεχνητός εμπλουτισμός των υπόγειων υδροφόρων</a:t>
                      </a:r>
                      <a:r>
                        <a:rPr lang="el-GR" altLang="el-GR" sz="1800" kern="1200" dirty="0" smtClean="0">
                          <a:solidFill>
                            <a:schemeClr val="dk1"/>
                          </a:solidFill>
                          <a:latin typeface="Calibri" pitchFamily="34" charset="0"/>
                          <a:ea typeface="Calibri" pitchFamily="34" charset="0"/>
                          <a:cs typeface="Calibri" pitchFamily="34" charset="0"/>
                        </a:rPr>
                        <a:t> αποτελεί βασικό εργαλείο για την αντιμετώπιση προβλημάτων ποσοτικής ή ποιοτικής υποβάθμισης των ΥΥΣ που προκαλούνται από πιέσεις στα υπόγεια ύδατα, όπως </a:t>
                      </a:r>
                      <a:r>
                        <a:rPr lang="el-GR" altLang="el-GR" sz="1800" kern="1200" dirty="0" err="1" smtClean="0">
                          <a:solidFill>
                            <a:schemeClr val="dk1"/>
                          </a:solidFill>
                          <a:latin typeface="Calibri" pitchFamily="34" charset="0"/>
                          <a:ea typeface="Calibri" pitchFamily="34" charset="0"/>
                          <a:cs typeface="Calibri" pitchFamily="34" charset="0"/>
                        </a:rPr>
                        <a:t>υπεραντλήσεις</a:t>
                      </a:r>
                      <a:r>
                        <a:rPr lang="el-GR" altLang="el-GR" sz="1800" kern="1200" dirty="0" smtClean="0">
                          <a:solidFill>
                            <a:schemeClr val="dk1"/>
                          </a:solidFill>
                          <a:latin typeface="Calibri" pitchFamily="34" charset="0"/>
                          <a:ea typeface="Calibri" pitchFamily="34" charset="0"/>
                          <a:cs typeface="Calibri" pitchFamily="34" charset="0"/>
                        </a:rPr>
                        <a:t>, ρυπάνσεις, κ.λπ..</a:t>
                      </a:r>
                    </a:p>
                    <a:p>
                      <a:r>
                        <a:rPr lang="el-GR" altLang="el-GR" sz="1800" kern="1200" dirty="0" smtClean="0">
                          <a:solidFill>
                            <a:schemeClr val="dk1"/>
                          </a:solidFill>
                          <a:latin typeface="Calibri" pitchFamily="34" charset="0"/>
                          <a:ea typeface="Calibri" pitchFamily="34" charset="0"/>
                          <a:cs typeface="Calibri" pitchFamily="34" charset="0"/>
                        </a:rPr>
                        <a:t>Για την εφαρμογή τεχνητού εμπλουτισμού απαιτείται και η </a:t>
                      </a:r>
                      <a:r>
                        <a:rPr lang="el-GR" altLang="el-GR" sz="1800" b="1" kern="1200" dirty="0" smtClean="0">
                          <a:solidFill>
                            <a:schemeClr val="dk1"/>
                          </a:solidFill>
                          <a:latin typeface="Calibri" pitchFamily="34" charset="0"/>
                          <a:ea typeface="Calibri" pitchFamily="34" charset="0"/>
                          <a:cs typeface="Calibri" pitchFamily="34" charset="0"/>
                        </a:rPr>
                        <a:t>εκπόνηση ειδικής υδρογεωλογικής μελέτης</a:t>
                      </a:r>
                      <a:r>
                        <a:rPr lang="el-GR" altLang="el-GR" sz="1800" kern="1200" dirty="0" smtClean="0">
                          <a:solidFill>
                            <a:schemeClr val="dk1"/>
                          </a:solidFill>
                          <a:latin typeface="Calibri" pitchFamily="34" charset="0"/>
                          <a:ea typeface="Calibri" pitchFamily="34" charset="0"/>
                          <a:cs typeface="Calibri" pitchFamily="34" charset="0"/>
                        </a:rPr>
                        <a:t>. Οι προδιαγραφές για τις προαναφερθείσες υδρογεωλογικές μελέτες έχουν ολοκληρωθεί και δημοσιοποιηθεί από την ΕΓΥ.</a:t>
                      </a:r>
                    </a:p>
                  </a:txBody>
                  <a:tcPr/>
                </a:tc>
              </a:tr>
            </a:tbl>
          </a:graphicData>
        </a:graphic>
      </p:graphicFrame>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310324" y="188276"/>
            <a:ext cx="9571353" cy="553998"/>
          </a:xfrm>
        </p:spPr>
        <p:txBody>
          <a:bodyPr numCol="1"/>
          <a:lstStyle/>
          <a:p>
            <a:pPr algn="ctr"/>
            <a:r>
              <a:rPr lang="el-GR" altLang="el-GR" sz="3600" spc="10" dirty="0" smtClean="0">
                <a:effectLst>
                  <a:outerShdw blurRad="38100" dist="38100" dir="2700000" algn="tl">
                    <a:srgbClr val="000000">
                      <a:alpha val="43137"/>
                    </a:srgbClr>
                  </a:outerShdw>
                </a:effectLst>
              </a:rPr>
              <a:t>Σύστημα π. Λαρισσού </a:t>
            </a:r>
            <a:r>
              <a:rPr lang="en-US" sz="3600" spc="10" dirty="0" smtClean="0">
                <a:effectLst>
                  <a:outerShdw blurRad="38100" dist="38100" dir="2700000" algn="tl">
                    <a:srgbClr val="000000">
                      <a:alpha val="43137"/>
                    </a:srgbClr>
                  </a:outerShdw>
                </a:effectLst>
              </a:rPr>
              <a:t>EL0200090</a:t>
            </a:r>
            <a:endParaRPr lang="en-GB" altLang="en-GB" sz="3600" spc="10" dirty="0">
              <a:effectLst>
                <a:outerShdw blurRad="38100" dist="38100" dir="2700000" algn="tl">
                  <a:srgbClr val="000000">
                    <a:alpha val="43137"/>
                  </a:srgbClr>
                </a:outerShdw>
              </a:effectLst>
            </a:endParaRPr>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400110"/>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24-10-2023</a:t>
            </a:r>
            <a:endParaRPr lang="el-GR" altLang="el-GR" sz="2000" dirty="0"/>
          </a:p>
        </p:txBody>
      </p:sp>
      <p:graphicFrame>
        <p:nvGraphicFramePr>
          <p:cNvPr id="8" name="7 - Πίνακας"/>
          <p:cNvGraphicFramePr>
            <a:graphicFrameLocks noGrp="1"/>
          </p:cNvGraphicFramePr>
          <p:nvPr/>
        </p:nvGraphicFramePr>
        <p:xfrm>
          <a:off x="361951" y="1234016"/>
          <a:ext cx="11239500" cy="2651760"/>
        </p:xfrm>
        <a:graphic>
          <a:graphicData uri="http://schemas.openxmlformats.org/drawingml/2006/table">
            <a:tbl>
              <a:tblPr firstRow="1" bandRow="1">
                <a:tableStyleId>{5C22544A-7EE6-4342-B048-85BDC9FD1C3A}</a:tableStyleId>
              </a:tblPr>
              <a:tblGrid>
                <a:gridCol w="2590799"/>
                <a:gridCol w="2390775"/>
                <a:gridCol w="6257926"/>
              </a:tblGrid>
              <a:tr h="370840">
                <a:tc>
                  <a:txBody>
                    <a:bodyPr/>
                    <a:lstStyle/>
                    <a:p>
                      <a:pPr algn="ctr"/>
                      <a:r>
                        <a:rPr lang="el-GR" altLang="el-GR" dirty="0" smtClean="0">
                          <a:latin typeface="Calibri" pitchFamily="34" charset="0"/>
                          <a:ea typeface="Calibri" pitchFamily="34" charset="0"/>
                          <a:cs typeface="Calibri" pitchFamily="34" charset="0"/>
                        </a:rPr>
                        <a:t>ΚΩΔΙΚΟΣ - ΟΝΟΜΑΣΙΑ ΜΕΤΡΟΥ</a:t>
                      </a:r>
                      <a:endParaRPr lang="el-GR" altLang="el-GR" dirty="0">
                        <a:latin typeface="Calibri" pitchFamily="34" charset="0"/>
                        <a:ea typeface="Calibri" pitchFamily="34" charset="0"/>
                        <a:cs typeface="Calibri" pitchFamily="34" charset="0"/>
                      </a:endParaRPr>
                    </a:p>
                  </a:txBody>
                  <a:tcPr/>
                </a:tc>
                <a:tc>
                  <a:txBody>
                    <a:bodyPr/>
                    <a:lstStyle/>
                    <a:p>
                      <a:pPr marL="0" marR="0" indent="0" algn="ctr" defTabSz="914446" rtl="0" eaLnBrk="1" latinLnBrk="0" hangingPunct="1">
                        <a:lnSpc>
                          <a:spcPct val="100000"/>
                        </a:lnSpc>
                        <a:spcBef>
                          <a:spcPts val="0"/>
                        </a:spcBef>
                        <a:spcAft>
                          <a:spcPts val="0"/>
                        </a:spcAft>
                        <a:buClrTx/>
                        <a:buSzTx/>
                        <a:buFontTx/>
                        <a:buNone/>
                        <a:tabLst/>
                        <a:defRPr/>
                      </a:pPr>
                      <a:r>
                        <a:rPr lang="el-GR" altLang="el-GR" dirty="0" smtClean="0">
                          <a:latin typeface="Calibri" pitchFamily="34" charset="0"/>
                          <a:ea typeface="Calibri" pitchFamily="34" charset="0"/>
                          <a:cs typeface="Calibri" pitchFamily="34" charset="0"/>
                        </a:rPr>
                        <a:t>ΚΑΤΗΓΟΡΙΑ </a:t>
                      </a:r>
                    </a:p>
                    <a:p>
                      <a:pPr algn="ctr"/>
                      <a:r>
                        <a:rPr lang="en-US" dirty="0" smtClean="0">
                          <a:latin typeface="Calibri" pitchFamily="34" charset="0"/>
                          <a:ea typeface="Calibri" pitchFamily="34" charset="0"/>
                          <a:cs typeface="Calibri" pitchFamily="34" charset="0"/>
                        </a:rPr>
                        <a:t> </a:t>
                      </a:r>
                      <a:r>
                        <a:rPr lang="el-GR" altLang="el-GR" dirty="0" smtClean="0">
                          <a:latin typeface="Calibri" pitchFamily="34" charset="0"/>
                          <a:ea typeface="Calibri" pitchFamily="34" charset="0"/>
                          <a:cs typeface="Calibri" pitchFamily="34" charset="0"/>
                        </a:rPr>
                        <a:t>ΜΕΤΡΟΥ</a:t>
                      </a:r>
                      <a:endParaRPr lang="el-GR" altLang="el-GR" dirty="0">
                        <a:latin typeface="Calibri" pitchFamily="34" charset="0"/>
                        <a:ea typeface="Calibri" pitchFamily="34" charset="0"/>
                        <a:cs typeface="Calibri" pitchFamily="34" charset="0"/>
                      </a:endParaRPr>
                    </a:p>
                  </a:txBody>
                  <a:tcPr/>
                </a:tc>
                <a:tc>
                  <a:txBody>
                    <a:bodyPr/>
                    <a:lstStyle/>
                    <a:p>
                      <a:pPr algn="ctr"/>
                      <a:r>
                        <a:rPr lang="el-GR" altLang="el-GR" dirty="0" smtClean="0">
                          <a:latin typeface="Calibri" pitchFamily="34" charset="0"/>
                          <a:ea typeface="Calibri" pitchFamily="34" charset="0"/>
                          <a:cs typeface="Calibri" pitchFamily="34" charset="0"/>
                        </a:rPr>
                        <a:t>ΠΕΡΙΓΡΑΦΗ</a:t>
                      </a:r>
                      <a:endParaRPr lang="el-GR" altLang="el-GR" dirty="0">
                        <a:latin typeface="Calibri" pitchFamily="34" charset="0"/>
                        <a:ea typeface="Calibri" pitchFamily="34" charset="0"/>
                        <a:cs typeface="Calibri" pitchFamily="34" charset="0"/>
                      </a:endParaRPr>
                    </a:p>
                  </a:txBody>
                  <a:tcPr/>
                </a:tc>
              </a:tr>
              <a:tr h="370840">
                <a:tc>
                  <a:txBody>
                    <a:bodyPr/>
                    <a:lstStyle/>
                    <a:p>
                      <a:r>
                        <a:rPr lang="el-GR" altLang="el-GR" sz="1800" b="1" kern="1200" dirty="0" smtClean="0">
                          <a:solidFill>
                            <a:schemeClr val="dk1"/>
                          </a:solidFill>
                          <a:latin typeface="Calibri" pitchFamily="34" charset="0"/>
                          <a:ea typeface="Calibri" pitchFamily="34" charset="0"/>
                          <a:cs typeface="Calibri" pitchFamily="34" charset="0"/>
                        </a:rPr>
                        <a:t>Μ02Σ0801</a:t>
                      </a:r>
                      <a:r>
                        <a:rPr lang="el-GR" altLang="el-GR" sz="1800" kern="1200" dirty="0" smtClean="0">
                          <a:solidFill>
                            <a:schemeClr val="dk1"/>
                          </a:solidFill>
                          <a:latin typeface="Calibri" pitchFamily="34" charset="0"/>
                          <a:ea typeface="Calibri" pitchFamily="34" charset="0"/>
                          <a:cs typeface="Calibri" pitchFamily="34" charset="0"/>
                        </a:rPr>
                        <a:t> Καθορισμός και οριοθέτηση περιοχών ΥΥΣ που παρουσιάζουν κακή ποιοτική κατάσταση λόγω </a:t>
                      </a:r>
                      <a:r>
                        <a:rPr lang="el-GR" altLang="el-GR" sz="1800" kern="1200" dirty="0" err="1" smtClean="0">
                          <a:solidFill>
                            <a:schemeClr val="dk1"/>
                          </a:solidFill>
                          <a:latin typeface="Calibri" pitchFamily="34" charset="0"/>
                          <a:ea typeface="Calibri" pitchFamily="34" charset="0"/>
                          <a:cs typeface="Calibri" pitchFamily="34" charset="0"/>
                        </a:rPr>
                        <a:t>υφαλμύρινσης</a:t>
                      </a:r>
                      <a:r>
                        <a:rPr lang="el-GR" altLang="el-GR" sz="1800" kern="1200" dirty="0" smtClean="0">
                          <a:solidFill>
                            <a:schemeClr val="dk1"/>
                          </a:solidFill>
                          <a:latin typeface="Calibri" pitchFamily="34" charset="0"/>
                          <a:ea typeface="Calibri" pitchFamily="34" charset="0"/>
                          <a:cs typeface="Calibri" pitchFamily="34" charset="0"/>
                        </a:rPr>
                        <a:t> ή παρουσιάζουν τοπική </a:t>
                      </a:r>
                      <a:r>
                        <a:rPr lang="el-GR" altLang="el-GR" sz="1800" kern="1200" dirty="0" err="1" smtClean="0">
                          <a:solidFill>
                            <a:schemeClr val="dk1"/>
                          </a:solidFill>
                          <a:latin typeface="Calibri" pitchFamily="34" charset="0"/>
                          <a:ea typeface="Calibri" pitchFamily="34" charset="0"/>
                          <a:cs typeface="Calibri" pitchFamily="34" charset="0"/>
                        </a:rPr>
                        <a:t>υφαλμύρινση</a:t>
                      </a:r>
                      <a:endParaRPr lang="el-GR" altLang="el-GR" sz="1800" kern="1200" dirty="0" smtClean="0">
                        <a:solidFill>
                          <a:schemeClr val="dk1"/>
                        </a:solidFill>
                        <a:latin typeface="Calibri" pitchFamily="34" charset="0"/>
                        <a:ea typeface="Calibri" pitchFamily="34" charset="0"/>
                        <a:cs typeface="Calibri" pitchFamily="34" charset="0"/>
                      </a:endParaRPr>
                    </a:p>
                  </a:txBody>
                  <a:tcPr/>
                </a:tc>
                <a:tc>
                  <a:txBody>
                    <a:bodyPr/>
                    <a:lstStyle/>
                    <a:p>
                      <a:r>
                        <a:rPr lang="el-GR" altLang="el-GR" dirty="0" smtClean="0"/>
                        <a:t>Έλεγχος απολήψεων</a:t>
                      </a:r>
                      <a:endParaRPr lang="el-GR" altLang="el-GR" sz="1800" kern="1200" dirty="0" smtClean="0">
                        <a:solidFill>
                          <a:schemeClr val="dk1"/>
                        </a:solidFill>
                        <a:latin typeface="Calibri" pitchFamily="34" charset="0"/>
                        <a:ea typeface="Calibri" pitchFamily="34" charset="0"/>
                        <a:cs typeface="Calibri" pitchFamily="34" charset="0"/>
                      </a:endParaRPr>
                    </a:p>
                  </a:txBody>
                  <a:tcPr/>
                </a:tc>
                <a:tc>
                  <a:txBody>
                    <a:bodyPr/>
                    <a:lstStyle/>
                    <a:p>
                      <a:r>
                        <a:rPr lang="el-GR" altLang="el-GR" sz="1800" kern="1200" dirty="0" smtClean="0">
                          <a:solidFill>
                            <a:schemeClr val="dk1"/>
                          </a:solidFill>
                          <a:latin typeface="Calibri" pitchFamily="34" charset="0"/>
                          <a:ea typeface="Calibri" pitchFamily="34" charset="0"/>
                          <a:cs typeface="Calibri" pitchFamily="34" charset="0"/>
                        </a:rPr>
                        <a:t>Στα παράκτια ΥΥΣ που είναι σε κακή ποιοτική κατάσταση λόγω </a:t>
                      </a:r>
                      <a:r>
                        <a:rPr lang="el-GR" altLang="el-GR" sz="1800" kern="1200" dirty="0" err="1" smtClean="0">
                          <a:solidFill>
                            <a:schemeClr val="dk1"/>
                          </a:solidFill>
                          <a:latin typeface="Calibri" pitchFamily="34" charset="0"/>
                          <a:ea typeface="Calibri" pitchFamily="34" charset="0"/>
                          <a:cs typeface="Calibri" pitchFamily="34" charset="0"/>
                        </a:rPr>
                        <a:t>υφαλμύρινσης</a:t>
                      </a:r>
                      <a:r>
                        <a:rPr lang="el-GR" altLang="el-GR" sz="1800" kern="1200" dirty="0" smtClean="0">
                          <a:solidFill>
                            <a:schemeClr val="dk1"/>
                          </a:solidFill>
                          <a:latin typeface="Calibri" pitchFamily="34" charset="0"/>
                          <a:ea typeface="Calibri" pitchFamily="34" charset="0"/>
                          <a:cs typeface="Calibri" pitchFamily="34" charset="0"/>
                        </a:rPr>
                        <a:t> ή παρουσιάζουν τοπική </a:t>
                      </a:r>
                      <a:r>
                        <a:rPr lang="el-GR" altLang="el-GR" sz="1800" kern="1200" dirty="0" err="1" smtClean="0">
                          <a:solidFill>
                            <a:schemeClr val="dk1"/>
                          </a:solidFill>
                          <a:latin typeface="Calibri" pitchFamily="34" charset="0"/>
                          <a:ea typeface="Calibri" pitchFamily="34" charset="0"/>
                          <a:cs typeface="Calibri" pitchFamily="34" charset="0"/>
                        </a:rPr>
                        <a:t>υφαλμύρινση</a:t>
                      </a:r>
                      <a:r>
                        <a:rPr lang="el-GR" altLang="el-GR" sz="1800" kern="1200" dirty="0" smtClean="0">
                          <a:solidFill>
                            <a:schemeClr val="dk1"/>
                          </a:solidFill>
                          <a:latin typeface="Calibri" pitchFamily="34" charset="0"/>
                          <a:ea typeface="Calibri" pitchFamily="34" charset="0"/>
                          <a:cs typeface="Calibri" pitchFamily="34" charset="0"/>
                        </a:rPr>
                        <a:t> θα πρέπει να συνταχθούν </a:t>
                      </a:r>
                      <a:r>
                        <a:rPr lang="el-GR" altLang="el-GR" sz="1800" b="1" kern="1200" dirty="0" smtClean="0">
                          <a:solidFill>
                            <a:schemeClr val="dk1"/>
                          </a:solidFill>
                          <a:latin typeface="Calibri" pitchFamily="34" charset="0"/>
                          <a:ea typeface="Calibri" pitchFamily="34" charset="0"/>
                          <a:cs typeface="Calibri" pitchFamily="34" charset="0"/>
                        </a:rPr>
                        <a:t>ειδικές υδρογεωλογικές μελέτες για τον ακριβή καθορισμό των ορίων απαγόρευσης </a:t>
                      </a:r>
                      <a:r>
                        <a:rPr lang="el-GR" altLang="el-GR" sz="1800" kern="1200" dirty="0" smtClean="0">
                          <a:solidFill>
                            <a:schemeClr val="dk1"/>
                          </a:solidFill>
                          <a:latin typeface="Calibri" pitchFamily="34" charset="0"/>
                          <a:ea typeface="Calibri" pitchFamily="34" charset="0"/>
                          <a:cs typeface="Calibri" pitchFamily="34" charset="0"/>
                        </a:rPr>
                        <a:t>εκτέλεσης νέων υδροληψιών και επεκτάσεων του μετώπου </a:t>
                      </a:r>
                      <a:r>
                        <a:rPr lang="el-GR" altLang="el-GR" sz="1800" kern="1200" dirty="0" err="1" smtClean="0">
                          <a:solidFill>
                            <a:schemeClr val="dk1"/>
                          </a:solidFill>
                          <a:latin typeface="Calibri" pitchFamily="34" charset="0"/>
                          <a:ea typeface="Calibri" pitchFamily="34" charset="0"/>
                          <a:cs typeface="Calibri" pitchFamily="34" charset="0"/>
                        </a:rPr>
                        <a:t>υφαλμύρινσης</a:t>
                      </a:r>
                      <a:r>
                        <a:rPr lang="el-GR" altLang="el-GR" sz="1800" kern="1200" dirty="0" smtClean="0">
                          <a:solidFill>
                            <a:schemeClr val="dk1"/>
                          </a:solidFill>
                          <a:latin typeface="Calibri" pitchFamily="34" charset="0"/>
                          <a:ea typeface="Calibri" pitchFamily="34" charset="0"/>
                          <a:cs typeface="Calibri" pitchFamily="34" charset="0"/>
                        </a:rPr>
                        <a:t>, ώστε στη ζώνη αυτή να ληφθούν μέτρα. </a:t>
                      </a:r>
                    </a:p>
                  </a:txBody>
                  <a:tcPr/>
                </a:tc>
              </a:tr>
            </a:tbl>
          </a:graphicData>
        </a:graphic>
      </p:graphicFrame>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555984" y="5127973"/>
            <a:ext cx="9571353" cy="1107996"/>
          </a:xfrm>
        </p:spPr>
        <p:txBody>
          <a:bodyPr numCol="1"/>
          <a:lstStyle/>
          <a:p>
            <a:pPr algn="ctr"/>
            <a:r>
              <a:rPr lang="el-GR" altLang="el-GR" sz="3600" spc="10" dirty="0" smtClean="0">
                <a:effectLst>
                  <a:outerShdw blurRad="38100" dist="38100" dir="2700000" algn="tl">
                    <a:srgbClr val="000000">
                      <a:alpha val="43137"/>
                    </a:srgbClr>
                  </a:outerShdw>
                </a:effectLst>
              </a:rPr>
              <a:t>ΕΥΧΑΡΙΣΤΩ ΓΙΑ ΤΗΝ ΠΡΟΣΟΧΗ ΣΑΣ</a:t>
            </a:r>
            <a:r>
              <a:rPr lang="el-GR" altLang="el-GR" sz="3600" dirty="0" smtClean="0">
                <a:latin typeface="Calibri" pitchFamily="34" charset="0"/>
                <a:ea typeface="Calibri" pitchFamily="34" charset="0"/>
                <a:cs typeface="Calibri" pitchFamily="34" charset="0"/>
              </a:rPr>
              <a:t/>
            </a:r>
            <a:br>
              <a:rPr lang="el-GR" altLang="el-GR" sz="3600" dirty="0" smtClean="0">
                <a:latin typeface="Calibri" pitchFamily="34" charset="0"/>
                <a:ea typeface="Calibri" pitchFamily="34" charset="0"/>
                <a:cs typeface="Calibri" pitchFamily="34" charset="0"/>
              </a:rPr>
            </a:br>
            <a:r>
              <a:rPr lang="el-GR" altLang="el-GR" sz="3600" dirty="0" smtClean="0">
                <a:latin typeface="Calibri" pitchFamily="34" charset="0"/>
                <a:ea typeface="Calibri" pitchFamily="34" charset="0"/>
                <a:cs typeface="Calibri" pitchFamily="34" charset="0"/>
              </a:rPr>
              <a:t>Ν. Κατριβέσης, </a:t>
            </a:r>
            <a:r>
              <a:rPr lang="el-GR" altLang="el-GR" dirty="0" smtClean="0">
                <a:latin typeface="Calibri" pitchFamily="34" charset="0"/>
                <a:ea typeface="Calibri" pitchFamily="34" charset="0"/>
                <a:cs typeface="Calibri" pitchFamily="34" charset="0"/>
              </a:rPr>
              <a:t>Δ/</a:t>
            </a:r>
            <a:r>
              <a:rPr lang="el-GR" altLang="el-GR" dirty="0" err="1" smtClean="0">
                <a:latin typeface="Calibri" pitchFamily="34" charset="0"/>
                <a:ea typeface="Calibri" pitchFamily="34" charset="0"/>
                <a:cs typeface="Calibri" pitchFamily="34" charset="0"/>
              </a:rPr>
              <a:t>νση </a:t>
            </a:r>
            <a:r>
              <a:rPr lang="el-GR" altLang="el-GR" dirty="0" smtClean="0">
                <a:latin typeface="Calibri" pitchFamily="34" charset="0"/>
                <a:ea typeface="Calibri" pitchFamily="34" charset="0"/>
                <a:cs typeface="Calibri" pitchFamily="34" charset="0"/>
              </a:rPr>
              <a:t>Υδάτων Α.Δ.Π.Δ.Ε&amp;Ι</a:t>
            </a:r>
            <a:endParaRPr lang="en-GB" altLang="en-GB" u="sng" dirty="0">
              <a:latin typeface="Calibri" pitchFamily="34" charset="0"/>
              <a:ea typeface="Calibri" pitchFamily="34" charset="0"/>
              <a:cs typeface="Calibri" pitchFamily="34" charset="0"/>
            </a:endParaRPr>
          </a:p>
        </p:txBody>
      </p:sp>
      <p:sp>
        <p:nvSpPr>
          <p:cNvPr id="6" name="5 - TextBox"/>
          <p:cNvSpPr txBox="1"/>
          <p:nvPr/>
        </p:nvSpPr>
        <p:spPr>
          <a:xfrm>
            <a:off x="1600199" y="6457890"/>
            <a:ext cx="10445262" cy="400110"/>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24-10-2023</a:t>
            </a:r>
            <a:endParaRPr lang="el-GR" altLang="el-GR" sz="2000" dirty="0"/>
          </a:p>
        </p:txBody>
      </p:sp>
      <p:pic>
        <p:nvPicPr>
          <p:cNvPr id="53250" name="Picture 2"/>
          <p:cNvPicPr>
            <a:picLocks noChangeAspect="1" noChangeArrowheads="1"/>
          </p:cNvPicPr>
          <p:nvPr/>
        </p:nvPicPr>
        <p:blipFill>
          <a:blip r:embed="rId3" cstate="print"/>
          <a:srcRect/>
          <a:stretch>
            <a:fillRect/>
          </a:stretch>
        </p:blipFill>
        <p:spPr>
          <a:xfrm>
            <a:off x="3479409" y="2033517"/>
            <a:ext cx="4969861" cy="2879580"/>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pic>
        <p:nvPicPr>
          <p:cNvPr id="7" name="Εικόνα 13" descr="Εικόνα που περιέχει χάρτης  Περιγραφή που δημιουργήθηκε αυτόματα">
            <a:extLst>
              <a:ext uri="{FF2B5EF4-FFF2-40B4-BE49-F238E27FC236}">
                <a16:creationId xmlns:a16="http://schemas.microsoft.com/office/drawing/2014/main" xmlns="" id="{B623E068-E0D7-5767-E5E3-76E20C477A9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8598089" y="280042"/>
            <a:ext cx="3149640" cy="1702690"/>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pic>
        <p:nvPicPr>
          <p:cNvPr id="8" name="Εικόνα 12" descr="Εικόνα που περιέχει γραμματοσειρά, στιγμιότυπο οθόνης, γραφικά, γραμμή  Περιγραφή που δημιουργήθηκε αυτόματα">
            <a:extLst>
              <a:ext uri="{FF2B5EF4-FFF2-40B4-BE49-F238E27FC236}">
                <a16:creationId xmlns:a16="http://schemas.microsoft.com/office/drawing/2014/main" xmlns="" id="{1EFA8981-5791-8DD7-088E-A7B89F2008A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900752" y="557431"/>
            <a:ext cx="2198669" cy="908783"/>
          </a:xfrm>
          <a:prstGeom prst="rect">
            <a:avLst/>
          </a:prstGeom>
        </p:spPr>
      </p:pic>
      <p:pic>
        <p:nvPicPr>
          <p:cNvPr id="9" name="Εικόνα 15" descr="Εικόνα που περιέχει κείμενο, γραμματοσειρά, στιγμιότυπο οθόνης, γραφικά  Περιγραφή που δημιουργήθηκε αυτόματα">
            <a:extLst>
              <a:ext uri="{FF2B5EF4-FFF2-40B4-BE49-F238E27FC236}">
                <a16:creationId xmlns:a16="http://schemas.microsoft.com/office/drawing/2014/main" xmlns="" id="{F0547007-0C3B-6F53-0C4B-9378524FAB19}"/>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4804012" y="204771"/>
            <a:ext cx="1824288" cy="1278309"/>
          </a:xfrm>
          <a:prstGeom prst="rect">
            <a:avLst/>
          </a:prstGeom>
        </p:spPr>
      </p:pic>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2553240" y="320160"/>
            <a:ext cx="7085520" cy="553998"/>
          </a:xfrm>
        </p:spPr>
        <p:txBody>
          <a:bodyPr numCol="1"/>
          <a:lstStyle/>
          <a:p>
            <a:pPr algn="ctr"/>
            <a:r>
              <a:rPr lang="el-GR" altLang="el-GR" sz="3600" spc="10" dirty="0" smtClean="0">
                <a:effectLst>
                  <a:outerShdw blurRad="38100" dist="38100" dir="2700000" algn="tl">
                    <a:srgbClr val="000000">
                      <a:alpha val="43137"/>
                    </a:srgbClr>
                  </a:outerShdw>
                </a:effectLst>
              </a:rPr>
              <a:t>ΟΔΗΓΙΑ 2000/60/ΕΚ</a:t>
            </a:r>
            <a:endParaRPr lang="en-GB" altLang="en-GB" u="sng" dirty="0"/>
          </a:p>
        </p:txBody>
      </p:sp>
      <p:sp>
        <p:nvSpPr>
          <p:cNvPr id="3" name="Plassholder for innhold 2"/>
          <p:cNvSpPr>
            <a:spLocks noGrp="1"/>
          </p:cNvSpPr>
          <p:nvPr>
            <p:ph idx="1"/>
          </p:nvPr>
        </p:nvSpPr>
        <p:spPr>
          <a:xfrm>
            <a:off x="572462" y="1267276"/>
            <a:ext cx="11047076" cy="4937460"/>
          </a:xfrm>
        </p:spPr>
        <p:txBody>
          <a:bodyPr numCol="1">
            <a:normAutofit/>
          </a:bodyPr>
          <a:lstStyle/>
          <a:p>
            <a:endParaRPr lang="el-GR" altLang="el-GR" sz="2400" dirty="0" smtClean="0">
              <a:latin typeface="Calibri" pitchFamily="34" charset="0"/>
              <a:ea typeface="Calibri" pitchFamily="34" charset="0"/>
              <a:cs typeface="Calibri" pitchFamily="34" charset="0"/>
            </a:endParaRPr>
          </a:p>
          <a:p>
            <a:endParaRPr lang="el-GR" altLang="el-GR" sz="2400" dirty="0" smtClean="0">
              <a:latin typeface="Calibri" pitchFamily="34" charset="0"/>
              <a:ea typeface="Calibri" pitchFamily="34" charset="0"/>
              <a:cs typeface="Calibri" pitchFamily="34" charset="0"/>
            </a:endParaRPr>
          </a:p>
          <a:p>
            <a:endParaRPr lang="el-GR" altLang="el-GR" sz="2400" dirty="0" smtClean="0">
              <a:latin typeface="Calibri" pitchFamily="34" charset="0"/>
              <a:ea typeface="Calibri" pitchFamily="34" charset="0"/>
              <a:cs typeface="Calibri" pitchFamily="34" charset="0"/>
            </a:endParaRPr>
          </a:p>
          <a:p>
            <a:r>
              <a:rPr lang="el-GR" altLang="el-GR" sz="2400" dirty="0" smtClean="0">
                <a:latin typeface="Calibri" pitchFamily="34" charset="0"/>
                <a:ea typeface="Calibri" pitchFamily="34" charset="0"/>
                <a:cs typeface="Calibri" pitchFamily="34" charset="0"/>
              </a:rPr>
              <a:t>η έννοια της Λεκάνης Απορροής</a:t>
            </a:r>
            <a:r>
              <a:rPr lang="en-US" sz="2400" dirty="0" smtClean="0">
                <a:latin typeface="Calibri" pitchFamily="34" charset="0"/>
                <a:ea typeface="Calibri" pitchFamily="34" charset="0"/>
                <a:cs typeface="Calibri" pitchFamily="34" charset="0"/>
              </a:rPr>
              <a:t> </a:t>
            </a:r>
            <a:r>
              <a:rPr lang="el-GR" altLang="el-GR" sz="2400" dirty="0" smtClean="0">
                <a:latin typeface="Calibri" pitchFamily="34" charset="0"/>
                <a:ea typeface="Calibri" pitchFamily="34" charset="0"/>
                <a:cs typeface="Calibri" pitchFamily="34" charset="0"/>
              </a:rPr>
              <a:t>Ποταμών περιλαμβάνει τα εσωτερικά επιφανειακά ύδατα (ποταμοί, λίμνες), τα υπόγεια ύδατα, τα μεταβατικά (δέλτα, εκβολές ποταμών) και τα παράκτια οικοσυστήματα,</a:t>
            </a:r>
          </a:p>
          <a:p>
            <a:r>
              <a:rPr lang="el-GR" altLang="el-GR" sz="2400" dirty="0" smtClean="0">
                <a:latin typeface="Calibri" pitchFamily="34" charset="0"/>
                <a:ea typeface="Calibri" pitchFamily="34" charset="0"/>
                <a:cs typeface="Calibri" pitchFamily="34" charset="0"/>
              </a:rPr>
              <a:t>ολοκληρωμένη διαχείριση,</a:t>
            </a:r>
          </a:p>
          <a:p>
            <a:r>
              <a:rPr lang="el-GR" altLang="el-GR" sz="2400" dirty="0" smtClean="0">
                <a:latin typeface="Calibri" pitchFamily="34" charset="0"/>
                <a:ea typeface="Calibri" pitchFamily="34" charset="0"/>
                <a:cs typeface="Calibri" pitchFamily="34" charset="0"/>
              </a:rPr>
              <a:t>η διαχείριση σε επίπεδο υδρολογικής λεκάνης,</a:t>
            </a:r>
          </a:p>
          <a:p>
            <a:r>
              <a:rPr lang="el-GR" altLang="el-GR" sz="2400" dirty="0" smtClean="0">
                <a:latin typeface="Calibri" pitchFamily="34" charset="0"/>
                <a:ea typeface="Calibri" pitchFamily="34" charset="0"/>
                <a:cs typeface="Calibri" pitchFamily="34" charset="0"/>
              </a:rPr>
              <a:t>η αναγνώριση των αναγκών σε νερό των οικοσυστημάτων, </a:t>
            </a:r>
          </a:p>
          <a:p>
            <a:r>
              <a:rPr lang="el-GR" altLang="el-GR" sz="2400" dirty="0" smtClean="0">
                <a:latin typeface="Calibri" pitchFamily="34" charset="0"/>
                <a:ea typeface="Calibri" pitchFamily="34" charset="0"/>
                <a:cs typeface="Calibri" pitchFamily="34" charset="0"/>
              </a:rPr>
              <a:t>η σημασία της συμμετοχής του πολίτη στο σχεδιασμό, τη λήψη των αποφάσεων και την παρακολούθηση της εφαρμογής της πολιτικής για τα νερά,</a:t>
            </a:r>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400110"/>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a:t>
            </a:r>
            <a:r>
              <a:rPr lang="el-GR" altLang="el-GR" sz="2000" dirty="0" smtClean="0"/>
              <a:t>29-03-2024</a:t>
            </a:r>
            <a:endParaRPr lang="el-GR" altLang="el-GR" sz="2000" dirty="0"/>
          </a:p>
        </p:txBody>
      </p:sp>
      <p:pic>
        <p:nvPicPr>
          <p:cNvPr id="8197" name="Picture 5"/>
          <p:cNvPicPr>
            <a:picLocks noChangeAspect="1" noChangeArrowheads="1"/>
          </p:cNvPicPr>
          <p:nvPr/>
        </p:nvPicPr>
        <p:blipFill>
          <a:blip r:embed="rId4" cstate="print"/>
          <a:srcRect/>
          <a:stretch>
            <a:fillRect/>
          </a:stretch>
        </p:blipFill>
        <p:spPr>
          <a:xfrm>
            <a:off x="2771947" y="1212849"/>
            <a:ext cx="6648106" cy="1291812"/>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194289" y="188275"/>
            <a:ext cx="9803423" cy="1107996"/>
          </a:xfrm>
        </p:spPr>
        <p:txBody>
          <a:bodyPr numCol="1"/>
          <a:lstStyle/>
          <a:p>
            <a:pPr algn="ctr"/>
            <a:r>
              <a:rPr lang="el-GR" altLang="el-GR" sz="3600" spc="10" dirty="0" smtClean="0">
                <a:effectLst>
                  <a:outerShdw blurRad="38100" dist="38100" dir="2700000" algn="tl">
                    <a:srgbClr val="000000">
                      <a:alpha val="43137"/>
                    </a:srgbClr>
                  </a:outerShdw>
                </a:effectLst>
              </a:rPr>
              <a:t>ΕΝΑΡΜΟΝΙΣΗ ΤΗΣ ΕΛΛΗΝΙΚΗΣ ΝΟΜΟΘΕΣΙΑΣ ΜΕ ΤΗΝ ΟΔΗΓΙΑ 2000/60/ΕΚ</a:t>
            </a:r>
            <a:endParaRPr lang="en-GB" altLang="en-GB" sz="3600" spc="10" dirty="0" smtClean="0">
              <a:effectLst>
                <a:outerShdw blurRad="38100" dist="38100" dir="2700000" algn="tl">
                  <a:srgbClr val="000000">
                    <a:alpha val="43137"/>
                  </a:srgbClr>
                </a:outerShdw>
              </a:effectLst>
            </a:endParaRPr>
          </a:p>
        </p:txBody>
      </p:sp>
      <p:sp>
        <p:nvSpPr>
          <p:cNvPr id="3" name="Plassholder for innhold 2"/>
          <p:cNvSpPr>
            <a:spLocks noGrp="1"/>
          </p:cNvSpPr>
          <p:nvPr>
            <p:ph idx="1"/>
          </p:nvPr>
        </p:nvSpPr>
        <p:spPr>
          <a:xfrm>
            <a:off x="572462" y="1267276"/>
            <a:ext cx="11047076" cy="4937460"/>
          </a:xfrm>
        </p:spPr>
        <p:txBody>
          <a:bodyPr numCol="1">
            <a:normAutofit/>
          </a:bodyPr>
          <a:lstStyle/>
          <a:p>
            <a:endParaRPr lang="el-GR" altLang="el-GR" sz="2400" dirty="0" smtClean="0"/>
          </a:p>
          <a:p>
            <a:r>
              <a:rPr lang="el-GR" altLang="el-GR" sz="2400" b="1" dirty="0" smtClean="0">
                <a:latin typeface="Calibri" pitchFamily="34" charset="0"/>
                <a:ea typeface="Calibri" pitchFamily="34" charset="0"/>
                <a:cs typeface="Calibri" pitchFamily="34" charset="0"/>
              </a:rPr>
              <a:t>Ν. 3199/2003 (ΦΕΚ Α’ 280)</a:t>
            </a:r>
          </a:p>
          <a:p>
            <a:r>
              <a:rPr lang="el-GR" altLang="el-GR" sz="2400" b="1" dirty="0" smtClean="0">
                <a:latin typeface="Calibri" pitchFamily="34" charset="0"/>
                <a:ea typeface="Calibri" pitchFamily="34" charset="0"/>
                <a:cs typeface="Calibri" pitchFamily="34" charset="0"/>
              </a:rPr>
              <a:t>Π.Δ. 51/2007 (ΦΕΚ Α΄ 54)</a:t>
            </a:r>
          </a:p>
          <a:p>
            <a:r>
              <a:rPr lang="el-GR" altLang="el-GR" sz="2400" b="1" dirty="0" err="1" smtClean="0">
                <a:latin typeface="Calibri" pitchFamily="34" charset="0"/>
                <a:ea typeface="Calibri" pitchFamily="34" charset="0"/>
                <a:cs typeface="Calibri" pitchFamily="34" charset="0"/>
              </a:rPr>
              <a:t>εφαρμοστικών</a:t>
            </a:r>
            <a:r>
              <a:rPr lang="el-GR" altLang="el-GR" sz="2400" b="1" dirty="0" smtClean="0">
                <a:latin typeface="Calibri" pitchFamily="34" charset="0"/>
                <a:ea typeface="Calibri" pitchFamily="34" charset="0"/>
                <a:cs typeface="Calibri" pitchFamily="34" charset="0"/>
              </a:rPr>
              <a:t> διατάξεων αυτών </a:t>
            </a:r>
          </a:p>
          <a:p>
            <a:r>
              <a:rPr lang="el-GR" altLang="el-GR" sz="2200" dirty="0" smtClean="0">
                <a:latin typeface="Calibri" pitchFamily="34" charset="0"/>
                <a:ea typeface="Calibri" pitchFamily="34" charset="0"/>
                <a:cs typeface="Calibri" pitchFamily="34" charset="0"/>
              </a:rPr>
              <a:t>ΚΥΑ 146896/2014. </a:t>
            </a:r>
            <a:r>
              <a:rPr lang="el-GR" altLang="el-GR" sz="2200" b="1" dirty="0" smtClean="0">
                <a:latin typeface="Calibri" pitchFamily="34" charset="0"/>
                <a:ea typeface="Calibri" pitchFamily="34" charset="0"/>
                <a:cs typeface="Calibri" pitchFamily="34" charset="0"/>
              </a:rPr>
              <a:t>Κατηγορίες αδειών χρήσης και εκτέλεσης έργων αξιοποίησης των υδάτων</a:t>
            </a:r>
          </a:p>
          <a:p>
            <a:r>
              <a:rPr lang="el-GR" altLang="el-GR" sz="2200" dirty="0" smtClean="0">
                <a:latin typeface="Calibri" pitchFamily="34" charset="0"/>
                <a:ea typeface="Calibri" pitchFamily="34" charset="0"/>
                <a:cs typeface="Calibri" pitchFamily="34" charset="0"/>
              </a:rPr>
              <a:t>706/2010 Απόφαση της Εθνικής Επιτροπής Υδάτων (ΦΕΚ 1383/Β΄/02-09-2010)  ορίσθηκαν οι </a:t>
            </a:r>
            <a:r>
              <a:rPr lang="el-GR" altLang="el-GR" sz="2200" b="1" dirty="0" smtClean="0">
                <a:latin typeface="Calibri" pitchFamily="34" charset="0"/>
                <a:ea typeface="Calibri" pitchFamily="34" charset="0"/>
                <a:cs typeface="Calibri" pitchFamily="34" charset="0"/>
              </a:rPr>
              <a:t>Λεκάνες Απορροής Ποταμών</a:t>
            </a:r>
            <a:r>
              <a:rPr lang="el-GR" altLang="el-GR" sz="2200" dirty="0" smtClean="0">
                <a:latin typeface="Calibri" pitchFamily="34" charset="0"/>
                <a:ea typeface="Calibri" pitchFamily="34" charset="0"/>
                <a:cs typeface="Calibri" pitchFamily="34" charset="0"/>
              </a:rPr>
              <a:t> της Χώρας καθώς και οι αρμόδιες </a:t>
            </a:r>
            <a:r>
              <a:rPr lang="el-GR" altLang="el-GR" sz="2200" b="1" dirty="0" smtClean="0">
                <a:latin typeface="Calibri" pitchFamily="34" charset="0"/>
                <a:ea typeface="Calibri" pitchFamily="34" charset="0"/>
                <a:cs typeface="Calibri" pitchFamily="34" charset="0"/>
              </a:rPr>
              <a:t>Αποκεντρωμένες  Διοικήσεις </a:t>
            </a:r>
            <a:r>
              <a:rPr lang="el-GR" altLang="el-GR" sz="2200" dirty="0" smtClean="0">
                <a:latin typeface="Calibri" pitchFamily="34" charset="0"/>
                <a:ea typeface="Calibri" pitchFamily="34" charset="0"/>
                <a:cs typeface="Calibri" pitchFamily="34" charset="0"/>
              </a:rPr>
              <a:t>(πρώην κρατικές περιφέρειες) για την διαχείριση και προστασία τους. </a:t>
            </a:r>
          </a:p>
          <a:p>
            <a:r>
              <a:rPr lang="el-GR" altLang="el-GR" sz="2200" dirty="0" smtClean="0">
                <a:latin typeface="Calibri" pitchFamily="34" charset="0"/>
                <a:ea typeface="Calibri" pitchFamily="34" charset="0"/>
                <a:cs typeface="Calibri" pitchFamily="34" charset="0"/>
              </a:rPr>
              <a:t>ΚΥΑ 140384/19.8.2011 (ΦΕΚ Β’ 2017) «Ορισμός </a:t>
            </a:r>
            <a:r>
              <a:rPr lang="el-GR" altLang="el-GR" sz="2200" b="1" dirty="0" smtClean="0">
                <a:latin typeface="Calibri" pitchFamily="34" charset="0"/>
                <a:ea typeface="Calibri" pitchFamily="34" charset="0"/>
                <a:cs typeface="Calibri" pitchFamily="34" charset="0"/>
              </a:rPr>
              <a:t>Εθνικού Δικτύου Παρακολούθησης </a:t>
            </a:r>
            <a:r>
              <a:rPr lang="el-GR" altLang="el-GR" sz="2200" dirty="0" smtClean="0">
                <a:latin typeface="Calibri" pitchFamily="34" charset="0"/>
                <a:ea typeface="Calibri" pitchFamily="34" charset="0"/>
                <a:cs typeface="Calibri" pitchFamily="34" charset="0"/>
              </a:rPr>
              <a:t>της ποιότητας και της ποσότητας των υδάτων»</a:t>
            </a:r>
          </a:p>
          <a:p>
            <a:pPr>
              <a:buNone/>
            </a:pPr>
            <a:endParaRPr lang="el-GR" altLang="el-GR" sz="2400" dirty="0" smtClean="0"/>
          </a:p>
          <a:p>
            <a:pPr>
              <a:buNone/>
            </a:pPr>
            <a:endParaRPr lang="el-GR" altLang="el-GR" sz="2400" dirty="0" smtClean="0">
              <a:latin typeface="Calibri" pitchFamily="34" charset="0"/>
              <a:ea typeface="Calibri" pitchFamily="34" charset="0"/>
              <a:cs typeface="Calibri" pitchFamily="34" charset="0"/>
            </a:endParaRPr>
          </a:p>
          <a:p>
            <a:pPr>
              <a:buNone/>
            </a:pPr>
            <a:endParaRPr lang="el-GR" altLang="el-GR" sz="2400" dirty="0" smtClean="0">
              <a:latin typeface="Calibri" pitchFamily="34" charset="0"/>
              <a:ea typeface="Calibri" pitchFamily="34" charset="0"/>
              <a:cs typeface="Calibri" pitchFamily="34" charset="0"/>
            </a:endParaRPr>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707886"/>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a:t>
            </a:r>
            <a:r>
              <a:rPr lang="el-GR" altLang="el-GR" sz="2000" dirty="0" smtClean="0"/>
              <a:t>29-03-2024</a:t>
            </a:r>
          </a:p>
          <a:p>
            <a:endParaRPr lang="el-GR" altLang="el-GR" sz="2000" dirty="0"/>
          </a:p>
        </p:txBody>
      </p:sp>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310324" y="188276"/>
            <a:ext cx="9571353" cy="1107996"/>
          </a:xfrm>
        </p:spPr>
        <p:txBody>
          <a:bodyPr numCol="1"/>
          <a:lstStyle/>
          <a:p>
            <a:pPr algn="ctr"/>
            <a:r>
              <a:rPr lang="el-GR" altLang="el-GR" sz="3600" spc="10" dirty="0" smtClean="0">
                <a:effectLst>
                  <a:outerShdw blurRad="38100" dist="38100" dir="2700000" algn="tl">
                    <a:srgbClr val="000000">
                      <a:alpha val="43137"/>
                    </a:srgbClr>
                  </a:outerShdw>
                </a:effectLst>
              </a:rPr>
              <a:t>ΥΔΑΤΙΚΑ ΔΙΑΜΕΡΙΣΜΑΤΑ – ΛΕΚΑΝΕΣ ΑΠΟΡΡΟΗΣ ΠΟΤΑΜΩΝ</a:t>
            </a:r>
            <a:endParaRPr lang="en-GB" altLang="en-GB" u="sng" dirty="0"/>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707886"/>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a:t>
            </a:r>
            <a:r>
              <a:rPr lang="el-GR" altLang="el-GR" sz="2000" dirty="0" smtClean="0"/>
              <a:t>29-03-2024</a:t>
            </a:r>
          </a:p>
          <a:p>
            <a:endParaRPr lang="el-GR" altLang="el-GR" sz="2000" dirty="0"/>
          </a:p>
        </p:txBody>
      </p:sp>
      <p:pic>
        <p:nvPicPr>
          <p:cNvPr id="1026" name="Picture 2"/>
          <p:cNvPicPr>
            <a:picLocks noGrp="1" noChangeAspect="1" noChangeArrowheads="1"/>
          </p:cNvPicPr>
          <p:nvPr>
            <p:ph idx="1"/>
          </p:nvPr>
        </p:nvPicPr>
        <p:blipFill>
          <a:blip r:embed="rId4" cstate="print"/>
          <a:srcRect/>
          <a:stretch>
            <a:fillRect/>
          </a:stretch>
        </p:blipFill>
        <p:spPr>
          <a:xfrm>
            <a:off x="624254" y="1474186"/>
            <a:ext cx="7666891" cy="4817330"/>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sp>
        <p:nvSpPr>
          <p:cNvPr id="7" name="6 - TextBox"/>
          <p:cNvSpPr txBox="1"/>
          <p:nvPr/>
        </p:nvSpPr>
        <p:spPr>
          <a:xfrm>
            <a:off x="8562975" y="2365129"/>
            <a:ext cx="3467099" cy="1708160"/>
          </a:xfrm>
          <a:prstGeom prst="rect">
            <a:avLst/>
          </a:prstGeom>
          <a:noFill/>
        </p:spPr>
        <p:txBody>
          <a:bodyPr wrap="square" numCol="1" rtlCol="0">
            <a:spAutoFit/>
          </a:bodyPr>
          <a:lstStyle/>
          <a:p>
            <a:pPr>
              <a:spcBef>
                <a:spcPts val="600"/>
              </a:spcBef>
              <a:spcAft>
                <a:spcPts val="1200"/>
              </a:spcAft>
              <a:buSzPct val="100000"/>
              <a:defRPr/>
            </a:pPr>
            <a:r>
              <a:rPr lang="el-GR" altLang="el-GR" dirty="0" smtClean="0"/>
              <a:t>ΛΑΠ Ρεμάτων Παραλίας Βόρειας Πελοποννήσου (EL0227)      3.685 </a:t>
            </a:r>
            <a:r>
              <a:rPr lang="en-US" dirty="0" smtClean="0"/>
              <a:t>km</a:t>
            </a:r>
            <a:r>
              <a:rPr lang="en-US" baseline="30000" dirty="0" smtClean="0"/>
              <a:t>2</a:t>
            </a:r>
            <a:endParaRPr lang="el-GR" altLang="el-GR" dirty="0" smtClean="0"/>
          </a:p>
          <a:p>
            <a:pPr>
              <a:spcBef>
                <a:spcPts val="600"/>
              </a:spcBef>
              <a:spcAft>
                <a:spcPts val="1200"/>
              </a:spcAft>
              <a:buSzPct val="100000"/>
              <a:defRPr/>
            </a:pPr>
            <a:r>
              <a:rPr lang="el-GR" altLang="el-GR" b="1" dirty="0" smtClean="0"/>
              <a:t>ΛΑΠ Πείρου - Βέργα - Πηνειού (</a:t>
            </a:r>
            <a:r>
              <a:rPr lang="en-US" b="1" dirty="0" smtClean="0"/>
              <a:t>EL0228)</a:t>
            </a:r>
            <a:r>
              <a:rPr lang="el-GR" altLang="el-GR" dirty="0" smtClean="0"/>
              <a:t>    </a:t>
            </a:r>
            <a:r>
              <a:rPr lang="el-GR" altLang="el-GR" b="1" dirty="0" smtClean="0"/>
              <a:t>2.423 </a:t>
            </a:r>
            <a:r>
              <a:rPr lang="en-US" b="1" dirty="0" smtClean="0"/>
              <a:t>km</a:t>
            </a:r>
            <a:r>
              <a:rPr lang="en-US" b="1" baseline="30000" dirty="0" smtClean="0"/>
              <a:t>2</a:t>
            </a:r>
            <a:endParaRPr lang="el-GR" altLang="el-GR" b="1" baseline="30000" dirty="0"/>
          </a:p>
        </p:txBody>
      </p:sp>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310324" y="188276"/>
            <a:ext cx="9571353" cy="1107996"/>
          </a:xfrm>
        </p:spPr>
        <p:txBody>
          <a:bodyPr numCol="1"/>
          <a:lstStyle/>
          <a:p>
            <a:pPr algn="ctr"/>
            <a:r>
              <a:rPr lang="el-GR" altLang="el-GR" sz="3600" spc="10" dirty="0" smtClean="0">
                <a:effectLst>
                  <a:outerShdw blurRad="38100" dist="38100" dir="2700000" algn="tl">
                    <a:srgbClr val="000000">
                      <a:alpha val="43137"/>
                    </a:srgbClr>
                  </a:outerShdw>
                </a:effectLst>
              </a:rPr>
              <a:t>ΣΧΕΔΙΑ ΔΙΑΧΕΙΡΙΣΗΣ ΛΕΚΑΝΩΝ ΑΠΟΡΡΟΗΣ ΠΟΤΑΜΩΝ ΤΩΝ ΥΔ</a:t>
            </a:r>
            <a:endParaRPr lang="en-GB" altLang="en-GB" u="sng" dirty="0"/>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707886"/>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a:t>
            </a:r>
            <a:r>
              <a:rPr lang="el-GR" altLang="el-GR" sz="2000" dirty="0" smtClean="0"/>
              <a:t>29-03-2024</a:t>
            </a:r>
          </a:p>
          <a:p>
            <a:endParaRPr lang="el-GR" altLang="el-GR" sz="2000" dirty="0"/>
          </a:p>
        </p:txBody>
      </p:sp>
      <p:sp>
        <p:nvSpPr>
          <p:cNvPr id="9" name="8 - Στρογγυλεμένο ορθογώνιο"/>
          <p:cNvSpPr/>
          <p:nvPr/>
        </p:nvSpPr>
        <p:spPr>
          <a:xfrm>
            <a:off x="2708558" y="1326233"/>
            <a:ext cx="7077808" cy="5802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el-GR" altLang="el-GR" sz="2400" b="1" dirty="0" smtClean="0">
                <a:solidFill>
                  <a:srgbClr val="000000"/>
                </a:solidFill>
                <a:latin typeface="Calibri" pitchFamily="34" charset="0"/>
                <a:ea typeface="Calibri" pitchFamily="34" charset="0"/>
                <a:cs typeface="Calibri" pitchFamily="34" charset="0"/>
              </a:rPr>
              <a:t>ΚΑΘΟΡΙΣΜΟΣ  ΕΠΙΦΑΝΕΙΑΚΩΝ  ΚΑΙ  ΥΠΟΓΕΙΩΝ  Υ.Σ.</a:t>
            </a:r>
            <a:endParaRPr lang="el-GR" altLang="el-GR" sz="2400" b="1" dirty="0">
              <a:solidFill>
                <a:srgbClr val="000000"/>
              </a:solidFill>
              <a:latin typeface="Calibri" pitchFamily="34" charset="0"/>
              <a:ea typeface="Calibri" pitchFamily="34" charset="0"/>
              <a:cs typeface="Calibri" pitchFamily="34" charset="0"/>
            </a:endParaRPr>
          </a:p>
        </p:txBody>
      </p:sp>
      <p:sp>
        <p:nvSpPr>
          <p:cNvPr id="10" name="9 - Βέλος προς τα κάτω"/>
          <p:cNvSpPr/>
          <p:nvPr/>
        </p:nvSpPr>
        <p:spPr>
          <a:xfrm>
            <a:off x="6036447" y="1968198"/>
            <a:ext cx="422030" cy="5187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l-GR" altLang="el-GR"/>
          </a:p>
        </p:txBody>
      </p:sp>
      <p:sp>
        <p:nvSpPr>
          <p:cNvPr id="14" name="13 - Στρογγυλεμένο ορθογώνιο"/>
          <p:cNvSpPr/>
          <p:nvPr/>
        </p:nvSpPr>
        <p:spPr>
          <a:xfrm>
            <a:off x="2482245" y="2515773"/>
            <a:ext cx="7530435" cy="13950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l-GR" altLang="el-GR" b="1" dirty="0" smtClean="0">
              <a:solidFill>
                <a:srgbClr val="000000"/>
              </a:solidFill>
            </a:endParaRPr>
          </a:p>
          <a:p>
            <a:pPr algn="ctr"/>
            <a:r>
              <a:rPr lang="el-GR" altLang="el-GR" sz="2400" b="1" dirty="0" smtClean="0">
                <a:solidFill>
                  <a:srgbClr val="000000"/>
                </a:solidFill>
                <a:latin typeface="Calibri" pitchFamily="34" charset="0"/>
                <a:ea typeface="Calibri" pitchFamily="34" charset="0"/>
                <a:cs typeface="Calibri" pitchFamily="34" charset="0"/>
              </a:rPr>
              <a:t>ΧΑΡΑΚΤΗΡΙΣΜΟΣ ΥΦΙΣΤΑΜΕΝΗΣ  ΚΑΤΑΣΤΑΣΗΣ Υ.Σ</a:t>
            </a:r>
          </a:p>
          <a:p>
            <a:pPr algn="ctr"/>
            <a:r>
              <a:rPr lang="el-GR" altLang="el-GR" sz="2400" b="1" dirty="0" smtClean="0">
                <a:solidFill>
                  <a:srgbClr val="000000"/>
                </a:solidFill>
                <a:latin typeface="Calibri" pitchFamily="34" charset="0"/>
                <a:ea typeface="Calibri" pitchFamily="34" charset="0"/>
                <a:cs typeface="Calibri" pitchFamily="34" charset="0"/>
              </a:rPr>
              <a:t>Εθνικό δίκτυο παρακολούθησης, αξιολόγηση πιέσεων </a:t>
            </a:r>
          </a:p>
          <a:p>
            <a:pPr algn="ctr"/>
            <a:r>
              <a:rPr lang="el-GR" altLang="el-GR" sz="2400" b="1" dirty="0" smtClean="0">
                <a:solidFill>
                  <a:srgbClr val="000000"/>
                </a:solidFill>
                <a:latin typeface="Calibri" pitchFamily="34" charset="0"/>
                <a:ea typeface="Calibri" pitchFamily="34" charset="0"/>
                <a:cs typeface="Calibri" pitchFamily="34" charset="0"/>
              </a:rPr>
              <a:t>Ανθρωπογενών δραστηριοτήτων  και φυσικού υπόβαθρου</a:t>
            </a:r>
          </a:p>
          <a:p>
            <a:pPr algn="ctr"/>
            <a:endParaRPr lang="el-GR" altLang="el-GR" dirty="0">
              <a:solidFill>
                <a:srgbClr val="000000"/>
              </a:solidFill>
            </a:endParaRPr>
          </a:p>
        </p:txBody>
      </p:sp>
      <p:sp>
        <p:nvSpPr>
          <p:cNvPr id="15" name="14 - Βέλος προς τα κάτω"/>
          <p:cNvSpPr/>
          <p:nvPr/>
        </p:nvSpPr>
        <p:spPr>
          <a:xfrm>
            <a:off x="6036447" y="3944654"/>
            <a:ext cx="422030" cy="5187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l-GR" altLang="el-GR"/>
          </a:p>
        </p:txBody>
      </p:sp>
      <p:sp>
        <p:nvSpPr>
          <p:cNvPr id="17" name="16 - Βέλος προς τα κάτω"/>
          <p:cNvSpPr/>
          <p:nvPr/>
        </p:nvSpPr>
        <p:spPr>
          <a:xfrm>
            <a:off x="6036447" y="5283351"/>
            <a:ext cx="422030" cy="5187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l-GR" altLang="el-GR"/>
          </a:p>
        </p:txBody>
      </p:sp>
      <p:sp>
        <p:nvSpPr>
          <p:cNvPr id="18" name="17 - Στρογγυλεμένο ορθογώνιο"/>
          <p:cNvSpPr/>
          <p:nvPr/>
        </p:nvSpPr>
        <p:spPr>
          <a:xfrm>
            <a:off x="2746717" y="4479235"/>
            <a:ext cx="7001491" cy="7419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l-GR" altLang="el-GR" b="1" dirty="0" smtClean="0">
              <a:solidFill>
                <a:srgbClr val="000000"/>
              </a:solidFill>
            </a:endParaRPr>
          </a:p>
          <a:p>
            <a:pPr algn="ctr"/>
            <a:r>
              <a:rPr lang="el-GR" altLang="el-GR" sz="2400" b="1" dirty="0" smtClean="0">
                <a:solidFill>
                  <a:srgbClr val="000000"/>
                </a:solidFill>
                <a:latin typeface="Calibri" pitchFamily="34" charset="0"/>
                <a:ea typeface="Calibri" pitchFamily="34" charset="0"/>
                <a:cs typeface="Calibri" pitchFamily="34" charset="0"/>
              </a:rPr>
              <a:t>ΚΑΘΟΡΙΣΜΟΣ ΣΥΓΚΕΚΡΙΜΕΝΩΝ ΣΤΟΧΩΝ ΓΙΑ ΤΗ ΔΙΑΤΗΡΗΣΗ Ή ΤΗ ΒΕΛΤΙΩΣΗ ΤΩΝ Υ.Σ.</a:t>
            </a:r>
          </a:p>
          <a:p>
            <a:pPr algn="ctr"/>
            <a:endParaRPr lang="el-GR" altLang="el-GR" dirty="0">
              <a:solidFill>
                <a:srgbClr val="000000"/>
              </a:solidFill>
            </a:endParaRPr>
          </a:p>
        </p:txBody>
      </p:sp>
      <p:sp>
        <p:nvSpPr>
          <p:cNvPr id="25" name="24 - Στρογγυλεμένο ορθογώνιο"/>
          <p:cNvSpPr/>
          <p:nvPr/>
        </p:nvSpPr>
        <p:spPr>
          <a:xfrm>
            <a:off x="2695018" y="5831881"/>
            <a:ext cx="7104888" cy="5802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el-GR" altLang="el-GR" sz="2400" b="1" dirty="0" smtClean="0">
                <a:solidFill>
                  <a:srgbClr val="000000"/>
                </a:solidFill>
                <a:latin typeface="Calibri" pitchFamily="34" charset="0"/>
                <a:ea typeface="Calibri" pitchFamily="34" charset="0"/>
                <a:cs typeface="Calibri" pitchFamily="34" charset="0"/>
              </a:rPr>
              <a:t>ΠΡΟΓΡΑΜΜΑ ΜΕΤΡΩΝ</a:t>
            </a:r>
            <a:endParaRPr lang="el-GR" altLang="el-GR" sz="2400" b="1" dirty="0">
              <a:solidFill>
                <a:srgbClr val="000000"/>
              </a:solidFill>
              <a:latin typeface="Calibri" pitchFamily="34" charset="0"/>
              <a:ea typeface="Calibri" pitchFamily="34" charset="0"/>
              <a:cs typeface="Calibri" pitchFamily="34" charset="0"/>
            </a:endParaRPr>
          </a:p>
        </p:txBody>
      </p:sp>
    </p:spTree>
    <p:extLst>
      <p:ext uri="{BB962C8B-B14F-4D97-AF65-F5344CB8AC3E}">
        <p14:creationId xmlns:p14="http://schemas.microsoft.com/office/powerpoint/2010/main" xmlns="" val="112059701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955361" y="188276"/>
            <a:ext cx="9571353" cy="538737"/>
          </a:xfrm>
        </p:spPr>
        <p:txBody>
          <a:bodyPr numCol="1"/>
          <a:lstStyle/>
          <a:p>
            <a:pPr algn="ctr"/>
            <a:r>
              <a:rPr lang="el-GR" altLang="el-GR" dirty="0" smtClean="0">
                <a:solidFill>
                  <a:srgbClr val="000000"/>
                </a:solidFill>
                <a:latin typeface="Calibri" pitchFamily="34" charset="0"/>
                <a:ea typeface="Calibri" pitchFamily="34" charset="0"/>
                <a:cs typeface="Calibri" pitchFamily="34" charset="0"/>
              </a:rPr>
              <a:t>ΠΡΟΓΡΑΜΜΑ ΜΕΤΡΩΝ</a:t>
            </a:r>
            <a:endParaRPr lang="en-GB" altLang="en-GB" u="sng" dirty="0"/>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707886"/>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a:t>
            </a:r>
            <a:r>
              <a:rPr lang="el-GR" altLang="el-GR" sz="2000" dirty="0" smtClean="0"/>
              <a:t>29-03-2024</a:t>
            </a:r>
          </a:p>
          <a:p>
            <a:endParaRPr lang="el-GR" altLang="el-GR" sz="2000" dirty="0"/>
          </a:p>
        </p:txBody>
      </p:sp>
      <p:sp>
        <p:nvSpPr>
          <p:cNvPr id="18" name="17 - Στρογγυλεμένο ορθογώνιο"/>
          <p:cNvSpPr/>
          <p:nvPr/>
        </p:nvSpPr>
        <p:spPr>
          <a:xfrm>
            <a:off x="3240292" y="962025"/>
            <a:ext cx="7001491" cy="6838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l-GR" altLang="el-GR" b="1" dirty="0" smtClean="0">
              <a:solidFill>
                <a:srgbClr val="000000"/>
              </a:solidFill>
            </a:endParaRPr>
          </a:p>
          <a:p>
            <a:pPr algn="ctr"/>
            <a:r>
              <a:rPr lang="el-GR" altLang="el-GR" sz="2400" b="1" dirty="0" smtClean="0">
                <a:solidFill>
                  <a:srgbClr val="000000"/>
                </a:solidFill>
                <a:latin typeface="Calibri" pitchFamily="34" charset="0"/>
                <a:ea typeface="Calibri" pitchFamily="34" charset="0"/>
                <a:cs typeface="Calibri" pitchFamily="34" charset="0"/>
              </a:rPr>
              <a:t>ΒΑΣΙΚΑ ΜΕΤΡΑ σύμφωνα με τις κοινοτικές ή/και εθνικές νομοθεσίες</a:t>
            </a:r>
          </a:p>
          <a:p>
            <a:pPr algn="ctr"/>
            <a:endParaRPr lang="el-GR" altLang="el-GR" dirty="0">
              <a:solidFill>
                <a:srgbClr val="000000"/>
              </a:solidFill>
            </a:endParaRPr>
          </a:p>
        </p:txBody>
      </p:sp>
      <p:sp>
        <p:nvSpPr>
          <p:cNvPr id="12" name="11 - Στρογγυλεμένο ορθογώνιο"/>
          <p:cNvSpPr/>
          <p:nvPr/>
        </p:nvSpPr>
        <p:spPr>
          <a:xfrm>
            <a:off x="3225623" y="1857375"/>
            <a:ext cx="7030828" cy="86029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endParaRPr lang="el-GR" altLang="el-GR" b="1" dirty="0" smtClean="0">
              <a:solidFill>
                <a:srgbClr val="000000"/>
              </a:solidFill>
            </a:endParaRPr>
          </a:p>
          <a:p>
            <a:pPr algn="ctr"/>
            <a:r>
              <a:rPr lang="el-GR" altLang="el-GR" sz="2400" b="1" dirty="0" smtClean="0">
                <a:solidFill>
                  <a:srgbClr val="000000"/>
                </a:solidFill>
                <a:latin typeface="Calibri" pitchFamily="34" charset="0"/>
                <a:ea typeface="Calibri" pitchFamily="34" charset="0"/>
                <a:cs typeface="Calibri" pitchFamily="34" charset="0"/>
              </a:rPr>
              <a:t>ΣΥΜΠΛΗΡΩΜΑΤΙΚΑ  ΜΕΤΡΑ</a:t>
            </a:r>
            <a:r>
              <a:rPr lang="en-US" sz="2400" b="1" dirty="0" smtClean="0">
                <a:solidFill>
                  <a:srgbClr val="000000"/>
                </a:solidFill>
                <a:latin typeface="Calibri" pitchFamily="34" charset="0"/>
                <a:ea typeface="Calibri" pitchFamily="34" charset="0"/>
                <a:cs typeface="Calibri" pitchFamily="34" charset="0"/>
              </a:rPr>
              <a:t>, </a:t>
            </a:r>
            <a:r>
              <a:rPr lang="el-GR" altLang="el-GR" sz="2400" b="1" dirty="0" smtClean="0">
                <a:solidFill>
                  <a:srgbClr val="000000"/>
                </a:solidFill>
                <a:latin typeface="Calibri" pitchFamily="34" charset="0"/>
                <a:ea typeface="Calibri" pitchFamily="34" charset="0"/>
                <a:cs typeface="Calibri" pitchFamily="34" charset="0"/>
              </a:rPr>
              <a:t>Οριζόντια - τοπική γεωγραφική κλίμακα εφαρμογής (επιπέδου Υ.Σ). </a:t>
            </a:r>
          </a:p>
          <a:p>
            <a:pPr algn="ctr"/>
            <a:endParaRPr lang="el-GR" altLang="el-GR" sz="2400" dirty="0">
              <a:solidFill>
                <a:srgbClr val="000000"/>
              </a:solidFill>
            </a:endParaRPr>
          </a:p>
        </p:txBody>
      </p:sp>
      <p:sp>
        <p:nvSpPr>
          <p:cNvPr id="13" name="12 - Στρογγυλεμένο ορθογώνιο"/>
          <p:cNvSpPr/>
          <p:nvPr/>
        </p:nvSpPr>
        <p:spPr>
          <a:xfrm>
            <a:off x="3214384" y="2863947"/>
            <a:ext cx="7053307" cy="35559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lvl="1" algn="just">
              <a:spcBef>
                <a:spcPts val="1200"/>
              </a:spcBef>
              <a:buFont typeface="Wingdings" pitchFamily="2" charset="2"/>
              <a:buChar char="ü"/>
            </a:pPr>
            <a:endParaRPr lang="el-GR" altLang="el-GR" b="1" dirty="0" smtClean="0">
              <a:solidFill>
                <a:srgbClr val="000000"/>
              </a:solidFill>
              <a:latin typeface="Calibri" pitchFamily="34" charset="0"/>
              <a:ea typeface="Calibri" pitchFamily="34" charset="0"/>
              <a:cs typeface="Calibri" pitchFamily="34" charset="0"/>
            </a:endParaRPr>
          </a:p>
          <a:p>
            <a:pPr lvl="1" algn="just">
              <a:spcBef>
                <a:spcPts val="1200"/>
              </a:spcBef>
              <a:buFont typeface="Wingdings" pitchFamily="2" charset="2"/>
              <a:buChar char="ü"/>
            </a:pPr>
            <a:endParaRPr lang="el-GR" altLang="el-GR" b="1" dirty="0" smtClean="0">
              <a:solidFill>
                <a:srgbClr val="000000"/>
              </a:solidFill>
              <a:latin typeface="Calibri" pitchFamily="34" charset="0"/>
              <a:ea typeface="Calibri" pitchFamily="34" charset="0"/>
              <a:cs typeface="Calibri" pitchFamily="34" charset="0"/>
            </a:endParaRPr>
          </a:p>
          <a:p>
            <a:pPr lvl="1" algn="just">
              <a:spcBef>
                <a:spcPts val="1200"/>
              </a:spcBef>
              <a:buFont typeface="Wingdings" pitchFamily="2" charset="2"/>
              <a:buChar char="ü"/>
            </a:pPr>
            <a:r>
              <a:rPr lang="el-GR" altLang="el-GR" sz="2400" b="1" dirty="0" smtClean="0">
                <a:solidFill>
                  <a:srgbClr val="000000"/>
                </a:solidFill>
                <a:latin typeface="Calibri" pitchFamily="34" charset="0"/>
                <a:ea typeface="Calibri" pitchFamily="34" charset="0"/>
                <a:cs typeface="Calibri" pitchFamily="34" charset="0"/>
              </a:rPr>
              <a:t> Βραχυπρόθεσμα Μέτρα, </a:t>
            </a:r>
            <a:r>
              <a:rPr lang="el-GR" altLang="el-GR" sz="2400" dirty="0" smtClean="0">
                <a:solidFill>
                  <a:srgbClr val="000000"/>
                </a:solidFill>
                <a:latin typeface="Calibri" pitchFamily="34" charset="0"/>
                <a:ea typeface="Calibri" pitchFamily="34" charset="0"/>
                <a:cs typeface="Calibri" pitchFamily="34" charset="0"/>
              </a:rPr>
              <a:t>τα οποία δύνανται να εφαρμοστούν άμεσα  </a:t>
            </a:r>
          </a:p>
          <a:p>
            <a:pPr lvl="1" algn="just">
              <a:spcBef>
                <a:spcPts val="1200"/>
              </a:spcBef>
              <a:buFont typeface="Wingdings" pitchFamily="2" charset="2"/>
              <a:buChar char="ü"/>
            </a:pPr>
            <a:r>
              <a:rPr lang="el-GR" altLang="el-GR" sz="2400" b="1" dirty="0" smtClean="0">
                <a:solidFill>
                  <a:srgbClr val="000000"/>
                </a:solidFill>
                <a:latin typeface="Calibri" pitchFamily="34" charset="0"/>
                <a:ea typeface="Calibri" pitchFamily="34" charset="0"/>
                <a:cs typeface="Calibri" pitchFamily="34" charset="0"/>
              </a:rPr>
              <a:t>  Μεσοπρόθεσμα Μέτρα, </a:t>
            </a:r>
            <a:r>
              <a:rPr lang="el-GR" altLang="el-GR" sz="2400" dirty="0" smtClean="0">
                <a:solidFill>
                  <a:srgbClr val="000000"/>
                </a:solidFill>
                <a:latin typeface="Calibri" pitchFamily="34" charset="0"/>
                <a:ea typeface="Calibri" pitchFamily="34" charset="0"/>
                <a:cs typeface="Calibri" pitchFamily="34" charset="0"/>
              </a:rPr>
              <a:t>τα οποία απαιτούν προετοιμασία για την εφαρμογή τους η οποία εκτιμάται ότι απαιτεί έως και 2 χρόνια </a:t>
            </a:r>
          </a:p>
          <a:p>
            <a:pPr lvl="1" algn="just">
              <a:spcBef>
                <a:spcPts val="1200"/>
              </a:spcBef>
              <a:buFont typeface="Wingdings" pitchFamily="2" charset="2"/>
              <a:buChar char="ü"/>
            </a:pPr>
            <a:r>
              <a:rPr lang="el-GR" altLang="el-GR" sz="2400" b="1" dirty="0" smtClean="0">
                <a:solidFill>
                  <a:srgbClr val="000000"/>
                </a:solidFill>
                <a:latin typeface="Calibri" pitchFamily="34" charset="0"/>
                <a:ea typeface="Calibri" pitchFamily="34" charset="0"/>
                <a:cs typeface="Calibri" pitchFamily="34" charset="0"/>
              </a:rPr>
              <a:t> Μακροπρόθεσμα Μέτρα, </a:t>
            </a:r>
            <a:r>
              <a:rPr lang="el-GR" altLang="el-GR" sz="2400" dirty="0" smtClean="0">
                <a:solidFill>
                  <a:srgbClr val="000000"/>
                </a:solidFill>
                <a:latin typeface="Calibri" pitchFamily="34" charset="0"/>
                <a:ea typeface="Calibri" pitchFamily="34" charset="0"/>
                <a:cs typeface="Calibri" pitchFamily="34" charset="0"/>
              </a:rPr>
              <a:t>για τα οποία ο χρόνος προετοιμασίας ή/και κατασκευής του μέτρου υπερβαίνει τα 2 χρόνια </a:t>
            </a:r>
          </a:p>
          <a:p>
            <a:pPr lvl="1" algn="just">
              <a:spcBef>
                <a:spcPts val="1200"/>
              </a:spcBef>
              <a:buFont typeface="Wingdings" pitchFamily="2" charset="2"/>
              <a:buChar char="ü"/>
            </a:pPr>
            <a:endParaRPr lang="en-US" b="1" dirty="0" smtClean="0">
              <a:solidFill>
                <a:srgbClr val="000000"/>
              </a:solidFill>
              <a:latin typeface="Calibri" pitchFamily="34" charset="0"/>
              <a:ea typeface="Calibri" pitchFamily="34" charset="0"/>
              <a:cs typeface="Calibri" pitchFamily="34" charset="0"/>
            </a:endParaRPr>
          </a:p>
          <a:p>
            <a:pPr algn="ctr"/>
            <a:endParaRPr lang="el-GR" altLang="el-GR" dirty="0" smtClean="0"/>
          </a:p>
        </p:txBody>
      </p:sp>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955361" y="188276"/>
            <a:ext cx="9571353" cy="553998"/>
          </a:xfrm>
        </p:spPr>
        <p:txBody>
          <a:bodyPr numCol="1"/>
          <a:lstStyle/>
          <a:p>
            <a:pPr algn="ctr"/>
            <a:r>
              <a:rPr lang="el-GR" altLang="el-GR" sz="3600" spc="10" dirty="0" smtClean="0">
                <a:effectLst>
                  <a:outerShdw blurRad="38100" dist="38100" dir="2700000" algn="tl">
                    <a:srgbClr val="000000">
                      <a:alpha val="43137"/>
                    </a:srgbClr>
                  </a:outerShdw>
                </a:effectLst>
              </a:rPr>
              <a:t>ΣΔΛΑΠ </a:t>
            </a:r>
            <a:r>
              <a:rPr lang="el-GR" altLang="el-GR" sz="3600" dirty="0" smtClean="0">
                <a:effectLst>
                  <a:outerShdw blurRad="38100" dist="38100" dir="2700000" algn="tl">
                    <a:srgbClr val="000000">
                      <a:alpha val="43137"/>
                    </a:srgbClr>
                  </a:outerShdw>
                </a:effectLst>
              </a:rPr>
              <a:t>Πείρου - Βέργα - Πηνειού (</a:t>
            </a:r>
            <a:r>
              <a:rPr lang="en-US" sz="3600" dirty="0" smtClean="0">
                <a:effectLst>
                  <a:outerShdw blurRad="38100" dist="38100" dir="2700000" algn="tl">
                    <a:srgbClr val="000000">
                      <a:alpha val="43137"/>
                    </a:srgbClr>
                  </a:outerShdw>
                </a:effectLst>
              </a:rPr>
              <a:t>EL0228)</a:t>
            </a:r>
            <a:r>
              <a:rPr lang="el-GR" altLang="el-GR" sz="3600" spc="10" dirty="0" smtClean="0">
                <a:effectLst>
                  <a:outerShdw blurRad="38100" dist="38100" dir="2700000" algn="tl">
                    <a:srgbClr val="000000">
                      <a:alpha val="43137"/>
                    </a:srgbClr>
                  </a:outerShdw>
                </a:effectLst>
              </a:rPr>
              <a:t> </a:t>
            </a:r>
            <a:endParaRPr lang="en-GB" altLang="en-GB" u="sng" dirty="0">
              <a:effectLst>
                <a:outerShdw blurRad="38100" dist="38100" dir="2700000" algn="tl">
                  <a:srgbClr val="000000">
                    <a:alpha val="43137"/>
                  </a:srgbClr>
                </a:outerShdw>
              </a:effectLst>
            </a:endParaRPr>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707886"/>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a:t>
            </a:r>
            <a:r>
              <a:rPr lang="el-GR" altLang="el-GR" sz="2000" dirty="0" smtClean="0"/>
              <a:t>29-03-2024</a:t>
            </a:r>
          </a:p>
          <a:p>
            <a:endParaRPr lang="el-GR" altLang="el-GR" sz="2000" dirty="0"/>
          </a:p>
        </p:txBody>
      </p:sp>
      <p:pic>
        <p:nvPicPr>
          <p:cNvPr id="1026" name="Picture 2"/>
          <p:cNvPicPr>
            <a:picLocks noChangeAspect="1" noChangeArrowheads="1"/>
          </p:cNvPicPr>
          <p:nvPr/>
        </p:nvPicPr>
        <p:blipFill>
          <a:blip r:embed="rId4" cstate="print"/>
          <a:srcRect/>
          <a:stretch>
            <a:fillRect/>
          </a:stretch>
        </p:blipFill>
        <p:spPr>
          <a:xfrm>
            <a:off x="353405" y="1245703"/>
            <a:ext cx="5451047" cy="4364297"/>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pic>
        <p:nvPicPr>
          <p:cNvPr id="1027" name="Picture 3"/>
          <p:cNvPicPr>
            <a:picLocks noChangeAspect="1" noChangeArrowheads="1"/>
          </p:cNvPicPr>
          <p:nvPr/>
        </p:nvPicPr>
        <p:blipFill>
          <a:blip r:embed="rId5" cstate="print"/>
          <a:srcRect/>
          <a:stretch>
            <a:fillRect/>
          </a:stretch>
        </p:blipFill>
        <p:spPr>
          <a:xfrm>
            <a:off x="6020126" y="1245703"/>
            <a:ext cx="5892115" cy="4356000"/>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cstate="print">
            <a:alphaModFix amt="2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tel 1"/>
          <p:cNvSpPr>
            <a:spLocks noGrp="1"/>
          </p:cNvSpPr>
          <p:nvPr>
            <p:ph type="title"/>
          </p:nvPr>
        </p:nvSpPr>
        <p:spPr>
          <a:xfrm>
            <a:off x="1310324" y="188276"/>
            <a:ext cx="9571353" cy="553998"/>
          </a:xfrm>
        </p:spPr>
        <p:txBody>
          <a:bodyPr numCol="1"/>
          <a:lstStyle/>
          <a:p>
            <a:pPr algn="ctr"/>
            <a:r>
              <a:rPr lang="el-GR" altLang="el-GR" sz="3600" spc="10" dirty="0" smtClean="0">
                <a:effectLst>
                  <a:outerShdw blurRad="38100" dist="38100" dir="2700000" algn="tl">
                    <a:srgbClr val="000000">
                      <a:alpha val="43137"/>
                    </a:srgbClr>
                  </a:outerShdw>
                </a:effectLst>
              </a:rPr>
              <a:t>ΣΔΛΑΠ </a:t>
            </a:r>
            <a:r>
              <a:rPr lang="el-GR" altLang="el-GR" sz="3600" dirty="0" smtClean="0">
                <a:effectLst>
                  <a:outerShdw blurRad="38100" dist="38100" dir="2700000" algn="tl">
                    <a:srgbClr val="000000">
                      <a:alpha val="43137"/>
                    </a:srgbClr>
                  </a:outerShdw>
                </a:effectLst>
              </a:rPr>
              <a:t>Πείρου - Βέργα - Πηνειού (</a:t>
            </a:r>
            <a:r>
              <a:rPr lang="en-US" sz="3600" dirty="0" smtClean="0">
                <a:effectLst>
                  <a:outerShdw blurRad="38100" dist="38100" dir="2700000" algn="tl">
                    <a:srgbClr val="000000">
                      <a:alpha val="43137"/>
                    </a:srgbClr>
                  </a:outerShdw>
                </a:effectLst>
              </a:rPr>
              <a:t>EL0228)</a:t>
            </a:r>
            <a:r>
              <a:rPr lang="el-GR" altLang="el-GR" sz="3600" spc="10" dirty="0" smtClean="0">
                <a:effectLst>
                  <a:outerShdw blurRad="38100" dist="38100" dir="2700000" algn="tl">
                    <a:srgbClr val="000000">
                      <a:alpha val="43137"/>
                    </a:srgbClr>
                  </a:outerShdw>
                </a:effectLst>
              </a:rPr>
              <a:t> </a:t>
            </a:r>
            <a:endParaRPr lang="en-GB" altLang="en-GB" u="sng" dirty="0">
              <a:effectLst>
                <a:outerShdw blurRad="38100" dist="38100" dir="2700000" algn="tl">
                  <a:srgbClr val="000000">
                    <a:alpha val="43137"/>
                  </a:srgbClr>
                </a:outerShdw>
              </a:effectLst>
            </a:endParaRPr>
          </a:p>
        </p:txBody>
      </p:sp>
      <p:pic>
        <p:nvPicPr>
          <p:cNvPr id="5" name="Εικόνα 4" descr="Εικόνα που περιέχει κύκλος, γραμματοσειρά, γραφικά, λογότυπο  Περιγραφή που δημιουργήθηκε αυτόματα">
            <a:extLst>
              <a:ext uri="{FF2B5EF4-FFF2-40B4-BE49-F238E27FC236}">
                <a16:creationId xmlns:a16="http://schemas.microsoft.com/office/drawing/2014/main" xmlns="" id="{450443B1-D4F0-A985-369E-A4755652C11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2770" y="41669"/>
            <a:ext cx="1014183" cy="1014183"/>
          </a:xfrm>
          <a:prstGeom prst="rect">
            <a:avLst/>
          </a:prstGeom>
        </p:spPr>
      </p:pic>
      <p:sp>
        <p:nvSpPr>
          <p:cNvPr id="6" name="5 - TextBox"/>
          <p:cNvSpPr txBox="1"/>
          <p:nvPr/>
        </p:nvSpPr>
        <p:spPr>
          <a:xfrm>
            <a:off x="1600199" y="6457890"/>
            <a:ext cx="10445262" cy="707886"/>
          </a:xfrm>
          <a:prstGeom prst="rect">
            <a:avLst/>
          </a:prstGeom>
          <a:noFill/>
        </p:spPr>
        <p:txBody>
          <a:bodyPr wrap="square" numCol="1" rtlCol="0">
            <a:spAutoFit/>
          </a:bodyPr>
          <a:lstStyle/>
          <a:p>
            <a:r>
              <a:rPr lang="el-GR" altLang="el-GR" sz="2000" dirty="0" smtClean="0"/>
              <a:t>Σ.Δ.Λ.Α.Π. Γενικά στοιχεία, τοπική εφαρμογή στην περιοχή της Δυτικής Αχαΐας, </a:t>
            </a:r>
            <a:r>
              <a:rPr lang="el-GR" altLang="el-GR" sz="2000" dirty="0" smtClean="0"/>
              <a:t>29-03-2024</a:t>
            </a:r>
          </a:p>
          <a:p>
            <a:endParaRPr lang="el-GR" altLang="el-GR" sz="2000" dirty="0"/>
          </a:p>
        </p:txBody>
      </p:sp>
      <p:sp>
        <p:nvSpPr>
          <p:cNvPr id="9" name="8 - Στρογγυλεμένο ορθογώνιο"/>
          <p:cNvSpPr/>
          <p:nvPr/>
        </p:nvSpPr>
        <p:spPr>
          <a:xfrm>
            <a:off x="2557096" y="896465"/>
            <a:ext cx="7077808" cy="5802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el-GR" altLang="el-GR" b="1" dirty="0" smtClean="0">
                <a:solidFill>
                  <a:srgbClr val="000000"/>
                </a:solidFill>
                <a:latin typeface="Calibri" pitchFamily="34" charset="0"/>
                <a:ea typeface="Calibri" pitchFamily="34" charset="0"/>
                <a:cs typeface="Calibri" pitchFamily="34" charset="0"/>
              </a:rPr>
              <a:t>ΚΑΘΟΡΙΣΜΟΣ  ΕΠΙΦΑΝΕΙΑΚΩΝ  ΚΑΙ  ΥΠΟΓΕΙΩΝ  Υ.Σ.</a:t>
            </a:r>
            <a:endParaRPr lang="el-GR" altLang="el-GR" b="1" dirty="0">
              <a:solidFill>
                <a:srgbClr val="000000"/>
              </a:solidFill>
              <a:latin typeface="Calibri" pitchFamily="34" charset="0"/>
              <a:ea typeface="Calibri" pitchFamily="34" charset="0"/>
              <a:cs typeface="Calibri" pitchFamily="34" charset="0"/>
            </a:endParaRPr>
          </a:p>
        </p:txBody>
      </p:sp>
      <p:sp>
        <p:nvSpPr>
          <p:cNvPr id="12" name="11 - TextBox"/>
          <p:cNvSpPr txBox="1"/>
          <p:nvPr/>
        </p:nvSpPr>
        <p:spPr>
          <a:xfrm>
            <a:off x="0" y="1545336"/>
            <a:ext cx="11173968" cy="369332"/>
          </a:xfrm>
          <a:prstGeom prst="rect">
            <a:avLst/>
          </a:prstGeom>
          <a:noFill/>
        </p:spPr>
        <p:txBody>
          <a:bodyPr wrap="square" numCol="1" rtlCol="0">
            <a:spAutoFit/>
          </a:bodyPr>
          <a:lstStyle/>
          <a:p>
            <a:pPr>
              <a:buFont typeface="Arial" pitchFamily="34" charset="0"/>
              <a:buChar char="•"/>
            </a:pPr>
            <a:r>
              <a:rPr lang="el-GR" altLang="el-GR" b="1" dirty="0" smtClean="0">
                <a:latin typeface="Calibri" pitchFamily="34" charset="0"/>
                <a:ea typeface="Calibri" pitchFamily="34" charset="0"/>
                <a:cs typeface="Calibri" pitchFamily="34" charset="0"/>
              </a:rPr>
              <a:t>Ποταμοί,  Λίμνες, Μεταβατικά ύδατα, Παράκτια ύδατα</a:t>
            </a:r>
            <a:endParaRPr lang="el-GR" altLang="el-GR" b="1" dirty="0">
              <a:latin typeface="Calibri" pitchFamily="34" charset="0"/>
              <a:ea typeface="Calibri" pitchFamily="34" charset="0"/>
              <a:cs typeface="Calibri" pitchFamily="34" charset="0"/>
            </a:endParaRPr>
          </a:p>
        </p:txBody>
      </p:sp>
      <p:graphicFrame>
        <p:nvGraphicFramePr>
          <p:cNvPr id="13" name="12 - Πίνακας"/>
          <p:cNvGraphicFramePr>
            <a:graphicFrameLocks noGrp="1"/>
          </p:cNvGraphicFramePr>
          <p:nvPr/>
        </p:nvGraphicFramePr>
        <p:xfrm>
          <a:off x="267473" y="1921638"/>
          <a:ext cx="4924214" cy="2194560"/>
        </p:xfrm>
        <a:graphic>
          <a:graphicData uri="http://schemas.openxmlformats.org/drawingml/2006/table">
            <a:tbl>
              <a:tblPr firstRow="1" bandRow="1">
                <a:tableStyleId>{5C22544A-7EE6-4342-B048-85BDC9FD1C3A}</a:tableStyleId>
              </a:tblPr>
              <a:tblGrid>
                <a:gridCol w="2462107"/>
                <a:gridCol w="2462107"/>
              </a:tblGrid>
              <a:tr h="331160">
                <a:tc>
                  <a:txBody>
                    <a:bodyPr/>
                    <a:lstStyle/>
                    <a:p>
                      <a:pPr algn="ctr"/>
                      <a:r>
                        <a:rPr lang="el-GR" altLang="el-GR" dirty="0" smtClean="0"/>
                        <a:t>ΕΙΔΟΣ ΥΣ </a:t>
                      </a:r>
                      <a:endParaRPr lang="el-GR" altLang="el-GR" dirty="0"/>
                    </a:p>
                  </a:txBody>
                  <a:tcPr/>
                </a:tc>
                <a:tc>
                  <a:txBody>
                    <a:bodyPr/>
                    <a:lstStyle/>
                    <a:p>
                      <a:pPr algn="ctr"/>
                      <a:r>
                        <a:rPr lang="el-GR" altLang="el-GR" dirty="0" smtClean="0"/>
                        <a:t>ΛΑΠ </a:t>
                      </a:r>
                      <a:r>
                        <a:rPr lang="en-US" dirty="0" smtClean="0"/>
                        <a:t>EL022</a:t>
                      </a:r>
                      <a:r>
                        <a:rPr lang="el-GR" altLang="el-GR" dirty="0" smtClean="0"/>
                        <a:t>8</a:t>
                      </a:r>
                      <a:endParaRPr lang="el-GR" altLang="el-GR" dirty="0"/>
                    </a:p>
                  </a:txBody>
                  <a:tcPr/>
                </a:tc>
              </a:tr>
              <a:tr h="331160">
                <a:tc>
                  <a:txBody>
                    <a:bodyPr/>
                    <a:lstStyle/>
                    <a:p>
                      <a:r>
                        <a:rPr lang="el-GR" altLang="el-GR" dirty="0" smtClean="0"/>
                        <a:t>Ποτάμια ΥΣ</a:t>
                      </a:r>
                      <a:endParaRPr lang="el-GR" altLang="el-GR" dirty="0"/>
                    </a:p>
                  </a:txBody>
                  <a:tcPr/>
                </a:tc>
                <a:tc>
                  <a:txBody>
                    <a:bodyPr/>
                    <a:lstStyle/>
                    <a:p>
                      <a:pPr algn="ctr"/>
                      <a:r>
                        <a:rPr lang="el-GR" altLang="el-GR" dirty="0" smtClean="0"/>
                        <a:t>29</a:t>
                      </a:r>
                      <a:endParaRPr lang="el-GR" altLang="el-GR" dirty="0"/>
                    </a:p>
                  </a:txBody>
                  <a:tcPr/>
                </a:tc>
              </a:tr>
              <a:tr h="331160">
                <a:tc>
                  <a:txBody>
                    <a:bodyPr/>
                    <a:lstStyle/>
                    <a:p>
                      <a:r>
                        <a:rPr lang="el-GR" altLang="el-GR" dirty="0" smtClean="0"/>
                        <a:t>Λιμναία ΥΣ</a:t>
                      </a:r>
                      <a:endParaRPr lang="el-GR" altLang="el-GR" dirty="0"/>
                    </a:p>
                  </a:txBody>
                  <a:tcPr/>
                </a:tc>
                <a:tc>
                  <a:txBody>
                    <a:bodyPr/>
                    <a:lstStyle/>
                    <a:p>
                      <a:pPr algn="ctr"/>
                      <a:r>
                        <a:rPr lang="el-GR" altLang="el-GR" dirty="0" smtClean="0"/>
                        <a:t>0</a:t>
                      </a:r>
                      <a:endParaRPr lang="el-GR" altLang="el-GR" dirty="0"/>
                    </a:p>
                  </a:txBody>
                  <a:tcPr/>
                </a:tc>
              </a:tr>
              <a:tr h="331160">
                <a:tc>
                  <a:txBody>
                    <a:bodyPr/>
                    <a:lstStyle/>
                    <a:p>
                      <a:r>
                        <a:rPr lang="el-GR" altLang="el-GR" dirty="0" smtClean="0"/>
                        <a:t>Μεταβατικά ΥΣ</a:t>
                      </a:r>
                      <a:endParaRPr lang="el-GR" altLang="el-GR" dirty="0"/>
                    </a:p>
                  </a:txBody>
                  <a:tcPr/>
                </a:tc>
                <a:tc>
                  <a:txBody>
                    <a:bodyPr/>
                    <a:lstStyle/>
                    <a:p>
                      <a:pPr algn="ctr"/>
                      <a:r>
                        <a:rPr lang="el-GR" altLang="el-GR" dirty="0" smtClean="0"/>
                        <a:t>3 </a:t>
                      </a:r>
                      <a:endParaRPr lang="el-GR" altLang="el-GR" dirty="0"/>
                    </a:p>
                  </a:txBody>
                  <a:tcPr/>
                </a:tc>
              </a:tr>
              <a:tr h="331160">
                <a:tc>
                  <a:txBody>
                    <a:bodyPr/>
                    <a:lstStyle/>
                    <a:p>
                      <a:r>
                        <a:rPr lang="el-GR" altLang="el-GR" dirty="0" smtClean="0"/>
                        <a:t>Παράκτια ΥΣ</a:t>
                      </a:r>
                      <a:endParaRPr lang="el-GR" altLang="el-GR" dirty="0"/>
                    </a:p>
                  </a:txBody>
                  <a:tcPr/>
                </a:tc>
                <a:tc>
                  <a:txBody>
                    <a:bodyPr/>
                    <a:lstStyle/>
                    <a:p>
                      <a:pPr algn="ctr"/>
                      <a:r>
                        <a:rPr lang="el-GR" altLang="el-GR" dirty="0" smtClean="0"/>
                        <a:t>4</a:t>
                      </a:r>
                      <a:endParaRPr lang="el-GR" altLang="el-GR" dirty="0"/>
                    </a:p>
                  </a:txBody>
                  <a:tcPr/>
                </a:tc>
              </a:tr>
              <a:tr h="331160">
                <a:tc>
                  <a:txBody>
                    <a:bodyPr/>
                    <a:lstStyle/>
                    <a:p>
                      <a:r>
                        <a:rPr lang="el-GR" altLang="el-GR" dirty="0" smtClean="0"/>
                        <a:t>Σύνολο ΥΣ</a:t>
                      </a:r>
                      <a:endParaRPr lang="el-GR" altLang="el-GR" dirty="0"/>
                    </a:p>
                  </a:txBody>
                  <a:tcPr/>
                </a:tc>
                <a:tc>
                  <a:txBody>
                    <a:bodyPr/>
                    <a:lstStyle/>
                    <a:p>
                      <a:pPr algn="ctr"/>
                      <a:r>
                        <a:rPr lang="el-GR" altLang="el-GR" dirty="0" smtClean="0"/>
                        <a:t>36 </a:t>
                      </a:r>
                      <a:endParaRPr lang="el-GR" altLang="el-GR" dirty="0"/>
                    </a:p>
                  </a:txBody>
                  <a:tcPr/>
                </a:tc>
              </a:tr>
            </a:tbl>
          </a:graphicData>
        </a:graphic>
      </p:graphicFrame>
      <p:sp>
        <p:nvSpPr>
          <p:cNvPr id="16" name="15 - TextBox"/>
          <p:cNvSpPr txBox="1"/>
          <p:nvPr/>
        </p:nvSpPr>
        <p:spPr>
          <a:xfrm>
            <a:off x="0" y="4532244"/>
            <a:ext cx="4717774" cy="1200329"/>
          </a:xfrm>
          <a:prstGeom prst="rect">
            <a:avLst/>
          </a:prstGeom>
          <a:noFill/>
        </p:spPr>
        <p:txBody>
          <a:bodyPr wrap="square" numCol="1" rtlCol="0">
            <a:spAutoFit/>
          </a:bodyPr>
          <a:lstStyle/>
          <a:p>
            <a:pPr>
              <a:buFont typeface="Arial" pitchFamily="34" charset="0"/>
              <a:buChar char="•"/>
            </a:pPr>
            <a:endParaRPr lang="en-US" b="1" dirty="0" smtClean="0">
              <a:latin typeface="Calibri" pitchFamily="34" charset="0"/>
              <a:ea typeface="Calibri" pitchFamily="34" charset="0"/>
              <a:cs typeface="Calibri" pitchFamily="34" charset="0"/>
            </a:endParaRPr>
          </a:p>
          <a:p>
            <a:pPr>
              <a:buFont typeface="Arial" pitchFamily="34" charset="0"/>
              <a:buChar char="•"/>
            </a:pPr>
            <a:r>
              <a:rPr lang="el-GR" altLang="el-GR" b="1" dirty="0" smtClean="0">
                <a:latin typeface="Calibri" pitchFamily="34" charset="0"/>
                <a:ea typeface="Calibri" pitchFamily="34" charset="0"/>
                <a:cs typeface="Calibri" pitchFamily="34" charset="0"/>
              </a:rPr>
              <a:t>Φυσικά υδατικά συστήματα, Τεχνητά υδατικά συστήματα (ΤΥΣ), Ιδιαιτέρως τροποποιημένα υδατικά συστήματα (ΙΤΥΣ) </a:t>
            </a:r>
            <a:endParaRPr lang="el-GR" altLang="el-GR" b="1" dirty="0">
              <a:latin typeface="Calibri" pitchFamily="34" charset="0"/>
              <a:ea typeface="Calibri" pitchFamily="34" charset="0"/>
              <a:cs typeface="Calibri" pitchFamily="34" charset="0"/>
            </a:endParaRPr>
          </a:p>
        </p:txBody>
      </p:sp>
      <p:pic>
        <p:nvPicPr>
          <p:cNvPr id="2050" name="Picture 2"/>
          <p:cNvPicPr>
            <a:picLocks noChangeAspect="1" noChangeArrowheads="1"/>
          </p:cNvPicPr>
          <p:nvPr/>
        </p:nvPicPr>
        <p:blipFill>
          <a:blip r:embed="rId4" cstate="print"/>
          <a:srcRect/>
          <a:stretch>
            <a:fillRect/>
          </a:stretch>
        </p:blipFill>
        <p:spPr>
          <a:xfrm>
            <a:off x="5910469" y="1759082"/>
            <a:ext cx="5897218" cy="4554278"/>
          </a:xfrm>
          <a:prstGeom prst="rect">
            <a:avLst/>
          </a:prstGeom>
          <a:noFill/>
          <a:ln w="9525">
            <a:noFill/>
            <a:miter lim="800000"/>
            <a:headEnd/>
            <a:tailEnd/>
          </a:ln>
          <a:effectLst>
            <a:outerShdw blurRad="50800" dist="38100" dir="2700000" sx="101000" sy="101000" algn="tl" rotWithShape="0">
              <a:prstClr val="black">
                <a:alpha val="40000"/>
              </a:prstClr>
            </a:outerShdw>
          </a:effectLst>
        </p:spPr>
      </p:pic>
    </p:spTree>
    <p:extLst>
      <p:ext uri="{BB962C8B-B14F-4D97-AF65-F5344CB8AC3E}">
        <p14:creationId xmlns:p14="http://schemas.microsoft.com/office/powerpoint/2010/main" xmlns="" val="11205970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heme">
  <a:themeElements>
    <a:clrScheme name="Civil Society Campaign">
      <a:dk1>
        <a:srgbClr val="000000"/>
      </a:dk1>
      <a:lt1>
        <a:srgbClr val="FFFFFF"/>
      </a:lt1>
      <a:dk2>
        <a:srgbClr val="1E1E1C"/>
      </a:dk2>
      <a:lt2>
        <a:srgbClr val="FFD200"/>
      </a:lt2>
      <a:accent1>
        <a:srgbClr val="507CFF"/>
      </a:accent1>
      <a:accent2>
        <a:srgbClr val="00DBFF"/>
      </a:accent2>
      <a:accent3>
        <a:srgbClr val="FFD200"/>
      </a:accent3>
      <a:accent4>
        <a:srgbClr val="00E19B"/>
      </a:accent4>
      <a:accent5>
        <a:srgbClr val="FF7800"/>
      </a:accent5>
      <a:accent6>
        <a:srgbClr val="FF1D50"/>
      </a:accent6>
      <a:hlink>
        <a:srgbClr val="FF1D50"/>
      </a:hlink>
      <a:folHlink>
        <a:srgbClr val="507CFF"/>
      </a:folHlink>
    </a:clrScheme>
    <a:fontScheme name="Egendefinert 1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id="{DD4D4D7D-A6EF-4094-B8B3-61C30F6DDC6E}" name="EEA+and+Norway+Grants_presentation_TEMPLATE" vid="{469A546E-F6AA-43B8-BD97-DE1D3E2A0646}"/>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id="{62F939B6-93AF-4DB8-9C6B-D6C7DFDC589F}" name="Office Theme" vid="{4A3C46E8-61CC-4603-A589-7422A47A8E4A}"/>
    </a:ext>
  </a:extLst>
</a:theme>
</file>

<file path=ppt/theme/themeOverride1.xml><?xml version="1.0" encoding="utf-8"?>
<a:themeOverride xmlns:a="http://schemas.openxmlformats.org/drawingml/2006/main">
  <a:clrScheme name="Civil Society Campaign">
    <a:dk1>
      <a:srgbClr val="000000"/>
    </a:dk1>
    <a:lt1>
      <a:srgbClr val="FFFFFF"/>
    </a:lt1>
    <a:dk2>
      <a:srgbClr val="1E1E1C"/>
    </a:dk2>
    <a:lt2>
      <a:srgbClr val="FFD200"/>
    </a:lt2>
    <a:accent1>
      <a:srgbClr val="507CFF"/>
    </a:accent1>
    <a:accent2>
      <a:srgbClr val="00DBFF"/>
    </a:accent2>
    <a:accent3>
      <a:srgbClr val="FFD200"/>
    </a:accent3>
    <a:accent4>
      <a:srgbClr val="00E19B"/>
    </a:accent4>
    <a:accent5>
      <a:srgbClr val="FF7800"/>
    </a:accent5>
    <a:accent6>
      <a:srgbClr val="FF1D50"/>
    </a:accent6>
    <a:hlink>
      <a:srgbClr val="FF1D50"/>
    </a:hlink>
    <a:folHlink>
      <a:srgbClr val="507CFF"/>
    </a:folHlink>
  </a:clrScheme>
</a:themeOverride>
</file>

<file path=ppt/theme/themeOverride2.xml><?xml version="1.0" encoding="utf-8"?>
<a:themeOverride xmlns:a="http://schemas.openxmlformats.org/drawingml/2006/main">
  <a:clrScheme name="Civil Society Campaign">
    <a:dk1>
      <a:srgbClr val="000000"/>
    </a:dk1>
    <a:lt1>
      <a:srgbClr val="FFFFFF"/>
    </a:lt1>
    <a:dk2>
      <a:srgbClr val="1E1E1C"/>
    </a:dk2>
    <a:lt2>
      <a:srgbClr val="FFD200"/>
    </a:lt2>
    <a:accent1>
      <a:srgbClr val="507CFF"/>
    </a:accent1>
    <a:accent2>
      <a:srgbClr val="00DBFF"/>
    </a:accent2>
    <a:accent3>
      <a:srgbClr val="FFD200"/>
    </a:accent3>
    <a:accent4>
      <a:srgbClr val="00E19B"/>
    </a:accent4>
    <a:accent5>
      <a:srgbClr val="FF7800"/>
    </a:accent5>
    <a:accent6>
      <a:srgbClr val="FF1D50"/>
    </a:accent6>
    <a:hlink>
      <a:srgbClr val="FF1D50"/>
    </a:hlink>
    <a:folHlink>
      <a:srgbClr val="507CFF"/>
    </a:folHlink>
  </a:clrScheme>
</a:themeOverride>
</file>

<file path=docProps/app.xml><?xml version="1.0" encoding="utf-8"?>
<Properties xmlns="http://schemas.openxmlformats.org/officeDocument/2006/extended-properties" xmlns:vt="http://schemas.openxmlformats.org/officeDocument/2006/docPropsVTypes">
  <Template/>
  <TotalTime>2085</TotalTime>
  <Words>1962</Words>
  <Application>Microsoft Office PowerPoint</Application>
  <PresentationFormat>Προσαρμογή</PresentationFormat>
  <Paragraphs>320</Paragraphs>
  <Slides>26</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26</vt:i4>
      </vt:variant>
    </vt:vector>
  </HeadingPairs>
  <TitlesOfParts>
    <vt:vector size="27" baseType="lpstr">
      <vt:lpstr>Office-theme</vt:lpstr>
      <vt:lpstr>ΣΧΕΔΙΑ ΔΙΑΧΕΙΡΙΣΗΣ ΛΕΚΑΝΩΝ ΑΠΟΡΡΟΗΣ ΠΟΤΑΜΩΝ. ΓΕΝΙΚΑ ΣΤΟΙΧΕΙΑ, ΤΟΠΙΚΗ ΕΦΑΡΜΟΓΗ ΣΤΗΝ ΠΕΡΙΟΧΗ ΤΗΣ ΔΥΤΙΚΗΣ ΑΧΑΪΑΣ.   </vt:lpstr>
      <vt:lpstr>ΟΔΗΓΙΑ 2000/60/ΕΚ</vt:lpstr>
      <vt:lpstr>ΟΔΗΓΙΑ 2000/60/ΕΚ</vt:lpstr>
      <vt:lpstr>ΕΝΑΡΜΟΝΙΣΗ ΤΗΣ ΕΛΛΗΝΙΚΗΣ ΝΟΜΟΘΕΣΙΑΣ ΜΕ ΤΗΝ ΟΔΗΓΙΑ 2000/60/ΕΚ</vt:lpstr>
      <vt:lpstr>ΥΔΑΤΙΚΑ ΔΙΑΜΕΡΙΣΜΑΤΑ – ΛΕΚΑΝΕΣ ΑΠΟΡΡΟΗΣ ΠΟΤΑΜΩΝ</vt:lpstr>
      <vt:lpstr>ΣΧΕΔΙΑ ΔΙΑΧΕΙΡΙΣΗΣ ΛΕΚΑΝΩΝ ΑΠΟΡΡΟΗΣ ΠΟΤΑΜΩΝ ΤΩΝ ΥΔ</vt:lpstr>
      <vt:lpstr>ΠΡΟΓΡΑΜΜΑ ΜΕΤΡΩΝ</vt:lpstr>
      <vt:lpstr>ΣΔΛΑΠ Πείρου - Βέργα - Πηνειού (EL0228) </vt:lpstr>
      <vt:lpstr>ΣΔΛΑΠ Πείρου - Βέργα - Πηνειού (EL0228) </vt:lpstr>
      <vt:lpstr>ΣΔΛΑΠ Πείρου - Βέργα - Πηνειού (EL0228) </vt:lpstr>
      <vt:lpstr>ΣΔΛΑΠ Πείρου - Βέργα - Πηνειού (EL0228) </vt:lpstr>
      <vt:lpstr>ΣΔΛΑΠ Πείρου - Βέργα - Πηνειού (EL0228) </vt:lpstr>
      <vt:lpstr>ΣΔΛΑΠ Πείρου - Βέργα - Πηνειού (EL0228) </vt:lpstr>
      <vt:lpstr>ΣΔΛΑΠ Πείρου - Βέργα - Πηνειού (EL0228) Προστατευόμενες Περιοχές </vt:lpstr>
      <vt:lpstr>ΣΔΛΑΠ Πείρου - Βέργα - Πηνειού (EL0228) Προστατευόμενες Περιοχές </vt:lpstr>
      <vt:lpstr>ΣΔΛΑΠ Πείρου - Βέργα - Πηνειού (EL0228)  ΠΙΕΣΕΙΣ ΚΑΙ ΕΠΙΠΤΩΣΕΙΣ</vt:lpstr>
      <vt:lpstr>ΣΔΛΑΠ Πείρου - Βέργα - Πηνειού (EL0228) Σημειακές Πιέσεις – Εθνικό Δίκτυο Παρακολούθησης </vt:lpstr>
      <vt:lpstr>ΣΔΛΑΠ Πείρου - Βέργα - Πηνειού (EL0228) Υδρογεωτρήσεις-ΕΜΣΥ</vt:lpstr>
      <vt:lpstr>ΣΔΛΑΠ Πείρου - Βέργα - Πηνειού (EL0228) </vt:lpstr>
      <vt:lpstr>ΣΔΛΑΠ Πείρου - Βέργα - Πηνειού (EL0228) </vt:lpstr>
      <vt:lpstr>ΣΔΛΑΠ Πείρου - Βέργα - Πηνειού (EL0228) </vt:lpstr>
      <vt:lpstr>Σύστημα π. Λαρισσού EL0200090</vt:lpstr>
      <vt:lpstr>Σύστημα π. Λαρισσού EL0200090</vt:lpstr>
      <vt:lpstr>Σύστημα π. Λαρισσού EL0200090</vt:lpstr>
      <vt:lpstr>Σύστημα π. Λαρισσού EL0200090</vt:lpstr>
      <vt:lpstr>ΕΥΧΑΡΙΣΤΩ ΓΙΑ ΤΗΝ ΠΡΟΣΟΧΗ ΣΑΣ Ν. Κατριβέσης, Δ/νση Υδάτων Α.Δ.Π.Δ.Ε&amp;Ι</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ΚΟΥΡΤΕΛΗ ΧΡΥΣΟΥΛΑ (Kourteli Xrysoula)</dc:creator>
  <cp:lastModifiedBy>NK</cp:lastModifiedBy>
  <cp:revision>136</cp:revision>
  <dcterms:created xsi:type="dcterms:W3CDTF">2022-08-22T11:41:56Z</dcterms:created>
  <dcterms:modified xsi:type="dcterms:W3CDTF">2024-03-28T21:31:35Z</dcterms:modified>
</cp:coreProperties>
</file>